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ATLAS autoencoders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" altLang="en-US"/>
              <a:t>Compression of ATLAS data using Deep Autoencoders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ANIRUDDHA SARKAR</a:t>
            </a:r>
            <a:endParaRPr lang="" altLang="en-US"/>
          </a:p>
          <a:p>
            <a:r>
              <a:rPr lang="" altLang="en-US"/>
              <a:t>sarkar4540@gmail.com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Introduction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ATLAS experiment in LHC generates immense amount of data</a:t>
            </a:r>
            <a:endParaRPr lang="" altLang="en-US"/>
          </a:p>
          <a:p>
            <a:r>
              <a:rPr lang="" altLang="en-US"/>
              <a:t>Data storage space is limited</a:t>
            </a:r>
            <a:endParaRPr lang="" altLang="en-US"/>
          </a:p>
          <a:p>
            <a:r>
              <a:rPr lang="" altLang="en-US"/>
              <a:t>Data is being stored selectively, but increasing selection constraints may lead to loss of interesting data</a:t>
            </a:r>
            <a:endParaRPr lang="" altLang="en-US"/>
          </a:p>
          <a:p>
            <a:r>
              <a:rPr lang="" altLang="en-US"/>
              <a:t>Compression can be used to store more data in less space, but existing decompression algorithms require a lot of computing power</a:t>
            </a:r>
            <a:endParaRPr lang="" altLang="en-US"/>
          </a:p>
          <a:p>
            <a:r>
              <a:rPr lang="" altLang="en-US"/>
              <a:t>Autoencoders (AE) can be used for compression (encoding), while decompression (decoding) requiring much less computing power</a:t>
            </a:r>
            <a:endParaRPr lang="" altLang="en-US"/>
          </a:p>
          <a:p>
            <a:r>
              <a:rPr lang="" altLang="en-US"/>
              <a:t>AE compresses data by reducing dimensionality of the data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Data pre-processing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For every ATLAS triggered event, data about particles were extracted from the event data</a:t>
            </a:r>
            <a:endParaRPr lang="" altLang="en-US"/>
          </a:p>
          <a:p>
            <a:r>
              <a:rPr lang="" altLang="en-US"/>
              <a:t>Upon detection of the given particle (jets), the required values of variables ( E, p</a:t>
            </a:r>
            <a:r>
              <a:rPr lang="" altLang="en-US" baseline="-25000"/>
              <a:t>t</a:t>
            </a:r>
            <a:r>
              <a:rPr lang="" altLang="en-US"/>
              <a:t>, η, Φ ) were extracted from the particle data</a:t>
            </a:r>
            <a:endParaRPr lang="" altLang="en-US"/>
          </a:p>
          <a:p>
            <a:r>
              <a:rPr lang="" altLang="en-US"/>
              <a:t>The values were normalised (0 to 1) and stored as a dataset</a:t>
            </a:r>
            <a:endParaRPr lang="" altLang="en-US"/>
          </a:p>
          <a:p>
            <a:r>
              <a:rPr lang="" altLang="en-US"/>
              <a:t>Total 22661 jets were detected</a:t>
            </a:r>
            <a:endParaRPr lang="" altLang="en-US"/>
          </a:p>
          <a:p>
            <a:r>
              <a:rPr lang="" altLang="en-US"/>
              <a:t>Following plots show the distribution of variables </a:t>
            </a:r>
            <a:r>
              <a:rPr lang="en-US" altLang="en-US">
                <a:sym typeface="+mn-ea"/>
              </a:rPr>
              <a:t>( E, p</a:t>
            </a:r>
            <a:r>
              <a:rPr lang="en-US" altLang="en-US" baseline="-25000">
                <a:sym typeface="+mn-ea"/>
              </a:rPr>
              <a:t>t</a:t>
            </a:r>
            <a:r>
              <a:rPr lang="en-US" altLang="en-US">
                <a:sym typeface="+mn-ea"/>
              </a:rPr>
              <a:t>, η, Φ ) </a:t>
            </a:r>
            <a:r>
              <a:rPr lang="" altLang="en-US">
                <a:sym typeface="+mn-ea"/>
              </a:rPr>
              <a:t>respectively as histograms</a:t>
            </a:r>
            <a:endParaRPr lang="" altLang="en-US">
              <a:sym typeface="+mn-ea"/>
            </a:endParaRPr>
          </a:p>
        </p:txBody>
      </p:sp>
      <p:pic>
        <p:nvPicPr>
          <p:cNvPr id="4" name="Picture 3" descr="pre_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680" y="4314190"/>
            <a:ext cx="2646045" cy="1782445"/>
          </a:xfrm>
          <a:prstGeom prst="rect">
            <a:avLst/>
          </a:prstGeom>
        </p:spPr>
      </p:pic>
      <p:pic>
        <p:nvPicPr>
          <p:cNvPr id="5" name="Picture 4" descr="pre_eta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040" y="4350385"/>
            <a:ext cx="2640330" cy="1805940"/>
          </a:xfrm>
          <a:prstGeom prst="rect">
            <a:avLst/>
          </a:prstGeom>
        </p:spPr>
      </p:pic>
      <p:pic>
        <p:nvPicPr>
          <p:cNvPr id="6" name="Picture 5" descr="pre_phi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370" y="4349750"/>
            <a:ext cx="2642235" cy="1806575"/>
          </a:xfrm>
          <a:prstGeom prst="rect">
            <a:avLst/>
          </a:prstGeom>
        </p:spPr>
      </p:pic>
      <p:pic>
        <p:nvPicPr>
          <p:cNvPr id="7" name="Picture 6" descr="pre_pt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725" y="4349750"/>
            <a:ext cx="2647315" cy="17830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Compression Technique (Autoencoder)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6768465" cy="4351655"/>
          </a:xfrm>
        </p:spPr>
        <p:txBody>
          <a:bodyPr>
            <a:normAutofit lnSpcReduction="10000"/>
          </a:bodyPr>
          <a:p>
            <a:r>
              <a:rPr lang="" altLang="en-US"/>
              <a:t>We have used an autoencoder (AE) to reduce the dimensionality of four-momentum data in 4 variables to 3 variables.</a:t>
            </a:r>
            <a:endParaRPr lang="" altLang="en-US"/>
          </a:p>
          <a:p>
            <a:r>
              <a:rPr lang="" altLang="en-US"/>
              <a:t>The AE had three layers </a:t>
            </a:r>
            <a:r>
              <a:rPr lang="en-US" altLang="en-US">
                <a:sym typeface="+mn-ea"/>
              </a:rPr>
              <a:t>(with 200, 200 and 20 neurons respectively)</a:t>
            </a:r>
            <a:r>
              <a:rPr lang="" altLang="en-US"/>
              <a:t> for encoding, one layer (3 neurons) for compressed data, and three layers </a:t>
            </a:r>
            <a:r>
              <a:rPr lang="en-US" altLang="en-US">
                <a:sym typeface="+mn-ea"/>
              </a:rPr>
              <a:t>(20, 200 and 20</a:t>
            </a:r>
            <a:r>
              <a:rPr lang="" altLang="en-US">
                <a:sym typeface="+mn-ea"/>
              </a:rPr>
              <a:t>0 neurons</a:t>
            </a:r>
            <a:r>
              <a:rPr lang="en-US" altLang="en-US">
                <a:sym typeface="+mn-ea"/>
              </a:rPr>
              <a:t>) </a:t>
            </a:r>
            <a:r>
              <a:rPr lang="" altLang="en-US">
                <a:sym typeface="+mn-ea"/>
              </a:rPr>
              <a:t>for decoding, while the input and output layers had 4 neurons each.</a:t>
            </a:r>
            <a:endParaRPr lang="" altLang="en-US">
              <a:sym typeface="+mn-ea"/>
            </a:endParaRPr>
          </a:p>
          <a:p>
            <a:r>
              <a:rPr lang="" altLang="en-US">
                <a:sym typeface="+mn-ea"/>
              </a:rPr>
              <a:t>Mean Squared Error (MSE) has been used to measure the accuracy or loss.</a:t>
            </a:r>
            <a:endParaRPr lang="" altLang="en-US">
              <a:sym typeface="+mn-ea"/>
            </a:endParaRPr>
          </a:p>
          <a:p>
            <a:r>
              <a:rPr lang="" altLang="en-US">
                <a:sym typeface="+mn-ea"/>
              </a:rPr>
              <a:t>The hyperparameters used for the AE are: </a:t>
            </a:r>
            <a:endParaRPr lang="" altLang="en-US">
              <a:sym typeface="+mn-ea"/>
            </a:endParaRPr>
          </a:p>
          <a:p>
            <a:pPr lvl="1">
              <a:buFont typeface="Wingdings" panose="05000000000000000000" charset="0"/>
              <a:buChar char=""/>
            </a:pPr>
            <a:r>
              <a:rPr lang="" altLang="en-US">
                <a:sym typeface="+mn-ea"/>
              </a:rPr>
              <a:t>learning rate ~ 1.5 x 10</a:t>
            </a:r>
            <a:r>
              <a:rPr lang="" altLang="en-US" baseline="30000">
                <a:sym typeface="+mn-ea"/>
              </a:rPr>
              <a:t>-3 </a:t>
            </a:r>
            <a:r>
              <a:rPr lang="" altLang="en-US">
                <a:sym typeface="+mn-ea"/>
              </a:rPr>
              <a:t>, which is one-tenth of the learning rate of minimum loss (as shown in figure)</a:t>
            </a:r>
            <a:endParaRPr lang="" altLang="en-US">
              <a:sym typeface="+mn-ea"/>
            </a:endParaRPr>
          </a:p>
          <a:p>
            <a:pPr lvl="1">
              <a:buFont typeface="Wingdings" panose="05000000000000000000" charset="0"/>
              <a:buChar char=""/>
            </a:pPr>
            <a:r>
              <a:rPr lang="" altLang="en-US">
                <a:sym typeface="+mn-ea"/>
              </a:rPr>
              <a:t>weight decay ~ 1.0 x 10</a:t>
            </a:r>
            <a:r>
              <a:rPr lang="" altLang="en-US" baseline="30000">
                <a:sym typeface="+mn-ea"/>
              </a:rPr>
              <a:t>-6</a:t>
            </a:r>
            <a:endParaRPr lang="" altLang="en-US">
              <a:sym typeface="+mn-ea"/>
            </a:endParaRPr>
          </a:p>
          <a:p>
            <a:endParaRPr lang="" altLang="en-US">
              <a:sym typeface="+mn-ea"/>
            </a:endParaRPr>
          </a:p>
        </p:txBody>
      </p:sp>
      <p:pic>
        <p:nvPicPr>
          <p:cNvPr id="4" name="Picture 3" descr="loss_vs_learn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6050" y="3566160"/>
            <a:ext cx="3397250" cy="2305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160" y="1954530"/>
            <a:ext cx="3161030" cy="1095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Training and Testing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7262495" cy="4351655"/>
          </a:xfrm>
        </p:spPr>
        <p:txBody>
          <a:bodyPr/>
          <a:p>
            <a:r>
              <a:rPr lang="" altLang="en-US"/>
              <a:t>The AE model requires values called weights (corresponding to each neuron pair of adjacent layers), for encoding and decoding.</a:t>
            </a:r>
            <a:endParaRPr lang="" altLang="en-US"/>
          </a:p>
          <a:p>
            <a:r>
              <a:rPr lang="" altLang="en-US"/>
              <a:t>To find these weights we had trained the model.</a:t>
            </a:r>
            <a:endParaRPr lang="" altLang="en-US"/>
          </a:p>
          <a:p>
            <a:r>
              <a:rPr lang="" altLang="en-US"/>
              <a:t>80% of the dataset was used for training and rest was used for testing.</a:t>
            </a:r>
            <a:endParaRPr lang="" altLang="en-US"/>
          </a:p>
          <a:p>
            <a:r>
              <a:rPr lang="" altLang="en-US"/>
              <a:t>The AE was trained for 1000 epochs in batches of 256.</a:t>
            </a:r>
            <a:endParaRPr lang="" altLang="en-US"/>
          </a:p>
          <a:p>
            <a:r>
              <a:rPr lang="" altLang="en-US"/>
              <a:t>For each epoch and batch, the MSE for training and validation has been shown in the figure. The horizontal overlapping lines describe the AE to be optimum.</a:t>
            </a:r>
            <a:endParaRPr lang="" altLang="en-US"/>
          </a:p>
          <a:p>
            <a:r>
              <a:rPr lang="" altLang="en-US"/>
              <a:t>The MSE of the AE upon validation was found to be 2.51 x 10</a:t>
            </a:r>
            <a:r>
              <a:rPr lang="" altLang="en-US" baseline="30000"/>
              <a:t>-7</a:t>
            </a:r>
            <a:r>
              <a:rPr lang="" altLang="en-US"/>
              <a:t> , which means the AE is fairly accurate.</a:t>
            </a:r>
            <a:endParaRPr lang="" altLang="en-US"/>
          </a:p>
          <a:p>
            <a:endParaRPr lang="" altLang="en-US"/>
          </a:p>
          <a:p>
            <a:endParaRPr lang="" altLang="en-US"/>
          </a:p>
          <a:p>
            <a:endParaRPr lang="" altLang="en-US"/>
          </a:p>
        </p:txBody>
      </p:sp>
      <p:pic>
        <p:nvPicPr>
          <p:cNvPr id="4" name="Picture 3" descr="loss_vs_epo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7380" y="1825625"/>
            <a:ext cx="3375025" cy="2214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Results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5253990" cy="4351655"/>
          </a:xfrm>
        </p:spPr>
        <p:txBody>
          <a:bodyPr/>
          <a:p>
            <a:r>
              <a:rPr lang="" altLang="en-US"/>
              <a:t>The shown figures are the histograms of inputs (in blue) and outputs (in yellow) of the AE.</a:t>
            </a:r>
            <a:endParaRPr lang="" altLang="en-US"/>
          </a:p>
          <a:p>
            <a:r>
              <a:rPr lang="" altLang="en-US"/>
              <a:t>Since, almost all the inputs are covered by the outputs, we can infer that the technique is fairly accurate.</a:t>
            </a:r>
            <a:endParaRPr lang="" altLang="en-US"/>
          </a:p>
        </p:txBody>
      </p:sp>
      <p:pic>
        <p:nvPicPr>
          <p:cNvPr id="4" name="Picture 3" descr="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7785" y="1716405"/>
            <a:ext cx="3044825" cy="2030095"/>
          </a:xfrm>
          <a:prstGeom prst="rect">
            <a:avLst/>
          </a:prstGeom>
        </p:spPr>
      </p:pic>
      <p:pic>
        <p:nvPicPr>
          <p:cNvPr id="5" name="Picture 4" descr="eta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690" y="1716405"/>
            <a:ext cx="3046095" cy="2030730"/>
          </a:xfrm>
          <a:prstGeom prst="rect">
            <a:avLst/>
          </a:prstGeom>
        </p:spPr>
      </p:pic>
      <p:pic>
        <p:nvPicPr>
          <p:cNvPr id="6" name="Picture 5" descr="phi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595" y="3747135"/>
            <a:ext cx="3044190" cy="2030095"/>
          </a:xfrm>
          <a:prstGeom prst="rect">
            <a:avLst/>
          </a:prstGeom>
        </p:spPr>
      </p:pic>
      <p:pic>
        <p:nvPicPr>
          <p:cNvPr id="7" name="Picture 6" descr="pt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785" y="3747135"/>
            <a:ext cx="3046095" cy="20307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/>
              <a:t>Thank you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2451</Words>
  <Application>WPS Presentation</Application>
  <PresentationFormat>宽屏</PresentationFormat>
  <Paragraphs>53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Arial Unicode MS</vt:lpstr>
      <vt:lpstr>Arial Black</vt:lpstr>
      <vt:lpstr>微软雅黑</vt:lpstr>
      <vt:lpstr>宋体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Data preparation</vt:lpstr>
      <vt:lpstr>Data preparation</vt:lpstr>
      <vt:lpstr>Data preparation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sarkar4540</dc:creator>
  <cp:lastModifiedBy>sarkar4540</cp:lastModifiedBy>
  <cp:revision>7</cp:revision>
  <dcterms:created xsi:type="dcterms:W3CDTF">2021-03-25T01:28:32Z</dcterms:created>
  <dcterms:modified xsi:type="dcterms:W3CDTF">2021-03-25T01:28:32Z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