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001DCFA-6F9F-44C4-8000-AD6E59B30B2A}" type="datetimeFigureOut">
              <a:rPr lang="en-IN" smtClean="0"/>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C930100-058E-4BDE-A046-9D4B36F1CB3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001DCFA-6F9F-44C4-8000-AD6E59B30B2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001DCFA-6F9F-44C4-8000-AD6E59B30B2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01DCFA-6F9F-44C4-8000-AD6E59B30B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01DCFA-6F9F-44C4-8000-AD6E59B30B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01DCFA-6F9F-44C4-8000-AD6E59B30B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01DCFA-6F9F-44C4-8000-AD6E59B30B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001DCFA-6F9F-44C4-8000-AD6E59B30B2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1DCFA-6F9F-44C4-8000-AD6E59B30B2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1DCFA-6F9F-44C4-8000-AD6E59B30B2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01DCFA-6F9F-44C4-8000-AD6E59B30B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30100-058E-4BDE-A046-9D4B36F1CB3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01DCFA-6F9F-44C4-8000-AD6E59B30B2A}" type="datetimeFigureOut">
              <a:rPr lang="en-IN" smtClean="0"/>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930100-058E-4BDE-A046-9D4B36F1CB3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eclipse/openj9/blob/master/jcl/src/openj9.traceformat/share/classes/com/ibm/jvm/traceformat/TraceFormat.java" TargetMode="External"/><Relationship Id="rId3" Type="http://schemas.openxmlformats.org/officeDocument/2006/relationships/hyperlink" Target="https://github.com/google/diff-match-patch" TargetMode="External"/><Relationship Id="rId2" Type="http://schemas.openxmlformats.org/officeDocument/2006/relationships/hyperlink" Target="https://www.sqlite.org/index.html" TargetMode="External"/><Relationship Id="rId1" Type="http://schemas.openxmlformats.org/officeDocument/2006/relationships/hyperlink" Target="https://developer.ibm.com/javasdk/documentatio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hyperlink" Target="https://en.wikipedia.org/wiki/Model-view-controller" TargetMode="External"/><Relationship Id="rId8" Type="http://schemas.openxmlformats.org/officeDocument/2006/relationships/hyperlink" Target="https://en.wikipedia.org/wiki/Pluggable_look_and_feel" TargetMode="External"/><Relationship Id="rId7" Type="http://schemas.openxmlformats.org/officeDocument/2006/relationships/hyperlink" Target="https://en.wikipedia.org/wiki/Look_and_feel" TargetMode="External"/><Relationship Id="rId6" Type="http://schemas.openxmlformats.org/officeDocument/2006/relationships/hyperlink" Target="https://en.wikipedia.org/wiki/Application_programming_interface" TargetMode="External"/><Relationship Id="rId5" Type="http://schemas.openxmlformats.org/officeDocument/2006/relationships/hyperlink" Target="https://en.wikipedia.org/wiki/Java_Foundation_Classes" TargetMode="External"/><Relationship Id="rId4" Type="http://schemas.openxmlformats.org/officeDocument/2006/relationships/hyperlink" Target="https://en.wikipedia.org/wiki/Oracle_Corporation" TargetMode="External"/><Relationship Id="rId3" Type="http://schemas.openxmlformats.org/officeDocument/2006/relationships/hyperlink" Target="https://en.wikipedia.org/wiki/Java_(programming_language)" TargetMode="External"/><Relationship Id="rId2" Type="http://schemas.openxmlformats.org/officeDocument/2006/relationships/hyperlink" Target="https://en.wikipedia.org/wiki/Widget_toolkit" TargetMode="External"/><Relationship Id="rId13" Type="http://schemas.openxmlformats.org/officeDocument/2006/relationships/slideLayout" Target="../slideLayouts/slideLayout2.xml"/><Relationship Id="rId12" Type="http://schemas.openxmlformats.org/officeDocument/2006/relationships/hyperlink" Target="https://en.wikipedia.org/wiki/Java_Beans" TargetMode="External"/><Relationship Id="rId11" Type="http://schemas.openxmlformats.org/officeDocument/2006/relationships/hyperlink" Target="https://en.wikipedia.org/wiki/Thread_(computing)" TargetMode="External"/><Relationship Id="rId10" Type="http://schemas.openxmlformats.org/officeDocument/2006/relationships/hyperlink" Target="https://en.wikipedia.org/wiki/GUI" TargetMode="External"/><Relationship Id="rId1" Type="http://schemas.openxmlformats.org/officeDocument/2006/relationships/hyperlink" Target="https://en.wikipedia.org/wiki/Graphical_user_inter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235" y="4536672"/>
            <a:ext cx="10289309" cy="2172705"/>
          </a:xfrm>
        </p:spPr>
        <p:txBody>
          <a:bodyPr>
            <a:normAutofit fontScale="90000"/>
          </a:bodyPr>
          <a:lstStyle/>
          <a:p>
            <a:br>
              <a:rPr lang="en-IN" sz="6000" b="1" dirty="0">
                <a:solidFill>
                  <a:schemeClr val="bg1">
                    <a:lumMod val="85000"/>
                    <a:lumOff val="15000"/>
                  </a:schemeClr>
                </a:solidFill>
              </a:rPr>
            </a:br>
            <a:r>
              <a:rPr lang="en-IN" sz="8000" b="1" cap="none" dirty="0">
                <a:ln w="12700">
                  <a:solidFill>
                    <a:schemeClr val="accent5"/>
                  </a:solidFill>
                  <a:prstDash val="solid"/>
                </a:ln>
                <a:pattFill prst="ltDnDiag">
                  <a:fgClr>
                    <a:schemeClr val="accent5">
                      <a:lumMod val="60000"/>
                      <a:lumOff val="40000"/>
                    </a:schemeClr>
                  </a:fgClr>
                  <a:bgClr>
                    <a:schemeClr val="bg1"/>
                  </a:bgClr>
                </a:pattFill>
              </a:rPr>
              <a:t>Method-Trace Analyzer</a:t>
            </a:r>
            <a:br>
              <a:rPr lang="en-IN" sz="8000" b="1" dirty="0">
                <a:solidFill>
                  <a:srgbClr val="FFC000"/>
                </a:solidFill>
              </a:rPr>
            </a:br>
            <a:br>
              <a:rPr lang="en-IN" sz="8000" b="1" dirty="0">
                <a:solidFill>
                  <a:srgbClr val="FFC000"/>
                </a:solidFill>
              </a:rPr>
            </a:br>
            <a:r>
              <a:rPr lang="en-IN" sz="7300" b="1" cap="none" dirty="0">
                <a:ln w="6600">
                  <a:solidFill>
                    <a:schemeClr val="accent2"/>
                  </a:solidFill>
                  <a:prstDash val="solid"/>
                </a:ln>
                <a:solidFill>
                  <a:srgbClr val="FFFFFF"/>
                </a:solidFill>
                <a:effectLst>
                  <a:outerShdw dist="38100" dir="2700000" algn="tl" rotWithShape="0">
                    <a:schemeClr val="accent2"/>
                  </a:outerShdw>
                </a:effectLst>
              </a:rPr>
              <a:t>Presented by team- “BAP</a:t>
            </a:r>
            <a:r>
              <a:rPr lang="en-US" altLang="en-IN" sz="7300" b="1" cap="none" dirty="0">
                <a:ln w="6600">
                  <a:solidFill>
                    <a:schemeClr val="accent2"/>
                  </a:solidFill>
                  <a:prstDash val="solid"/>
                </a:ln>
                <a:solidFill>
                  <a:srgbClr val="FFFFFF"/>
                </a:solidFill>
                <a:effectLst>
                  <a:outerShdw dist="38100" dir="2700000" algn="tl" rotWithShape="0">
                    <a:schemeClr val="accent2"/>
                  </a:outerShdw>
                </a:effectLst>
              </a:rPr>
              <a:t>I”</a:t>
            </a:r>
            <a:endParaRPr lang="en-IN" sz="6000" dirty="0">
              <a:solidFill>
                <a:srgbClr val="FF0000"/>
              </a:solidFill>
            </a:endParaRPr>
          </a:p>
        </p:txBody>
      </p:sp>
      <p:sp>
        <p:nvSpPr>
          <p:cNvPr id="4" name="Rectangle 3"/>
          <p:cNvSpPr/>
          <p:nvPr/>
        </p:nvSpPr>
        <p:spPr>
          <a:xfrm>
            <a:off x="1283855" y="325731"/>
            <a:ext cx="9374909" cy="1200329"/>
          </a:xfrm>
          <a:prstGeom prst="rect">
            <a:avLst/>
          </a:prstGeom>
          <a:noFill/>
        </p:spPr>
        <p:txBody>
          <a:bodyPr wrap="square" lIns="91440" tIns="45720" rIns="91440" bIns="45720">
            <a:spAutoFit/>
          </a:bodyPr>
          <a:lstStyle/>
          <a:p>
            <a:pPr algn="ctr"/>
            <a:r>
              <a:rPr lang="en-IN"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IBM Hack Challenge </a:t>
            </a:r>
            <a:endParaRPr lang="en-IN"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Box 2"/>
          <p:cNvSpPr txBox="1"/>
          <p:nvPr/>
        </p:nvSpPr>
        <p:spPr>
          <a:xfrm>
            <a:off x="5960745" y="5720080"/>
            <a:ext cx="6015355" cy="645160"/>
          </a:xfrm>
          <a:prstGeom prst="rect">
            <a:avLst/>
          </a:prstGeom>
          <a:noFill/>
        </p:spPr>
        <p:txBody>
          <a:bodyPr wrap="square" rtlCol="0">
            <a:spAutoFit/>
          </a:bodyPr>
          <a:p>
            <a:r>
              <a:rPr lang="" altLang="en-US"/>
              <a:t>Video URL: https://www.youtube.com/watch?v=96nsZEiTkmQ</a:t>
            </a:r>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971" y="326571"/>
            <a:ext cx="9970670" cy="5766319"/>
          </a:xfrm>
        </p:spPr>
        <p:txBody>
          <a:bodyPr>
            <a:normAutofit fontScale="85000" lnSpcReduction="10000"/>
          </a:bodyPr>
          <a:lstStyle/>
          <a:p>
            <a:pPr marL="0" indent="0">
              <a:buNone/>
            </a:pPr>
            <a:r>
              <a:rPr lang="en-US" sz="6000" u="sng" dirty="0">
                <a:solidFill>
                  <a:srgbClr val="FF0000"/>
                </a:solidFill>
              </a:rPr>
              <a:t>Problem Statement</a:t>
            </a:r>
            <a:r>
              <a:rPr lang="en-US" sz="6000" dirty="0">
                <a:solidFill>
                  <a:srgbClr val="FF0000"/>
                </a:solidFill>
              </a:rPr>
              <a:t> :</a:t>
            </a:r>
            <a:endParaRPr lang="en-US" sz="6000" dirty="0">
              <a:solidFill>
                <a:srgbClr val="FF0000"/>
              </a:solidFill>
            </a:endParaRPr>
          </a:p>
          <a:p>
            <a:pPr marL="0" indent="0">
              <a:buNone/>
            </a:pPr>
            <a:r>
              <a:rPr lang="en-US" sz="4400" dirty="0">
                <a:solidFill>
                  <a:srgbClr val="002060"/>
                </a:solidFill>
              </a:rPr>
              <a:t>The problem statement is aimed at developing an application to assist developers in debugging code. Method tracing is one of the commonly used post-mortem diagnostic method to identify problems. It consists of timestamp of entry and exit points for each method invocation. They may also contain stack-trace for each invocation.</a:t>
            </a:r>
            <a:endParaRPr lang="en-IN" sz="44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74" y="358107"/>
            <a:ext cx="10430405" cy="1159975"/>
          </a:xfrm>
        </p:spPr>
        <p:txBody>
          <a:bodyPr>
            <a:normAutofit fontScale="90000"/>
          </a:bodyPr>
          <a:lstStyle/>
          <a:p>
            <a:r>
              <a:rPr lang="en-US" sz="6000" u="sng" dirty="0">
                <a:solidFill>
                  <a:schemeClr val="accent3">
                    <a:lumMod val="50000"/>
                  </a:schemeClr>
                </a:solidFill>
              </a:rPr>
              <a:t>Team Members</a:t>
            </a:r>
            <a:r>
              <a:rPr lang="en-US" sz="6000" dirty="0">
                <a:solidFill>
                  <a:schemeClr val="accent3">
                    <a:lumMod val="50000"/>
                  </a:schemeClr>
                </a:solidFill>
              </a:rPr>
              <a:t> </a:t>
            </a:r>
            <a:r>
              <a:rPr lang="en-US" sz="8000" dirty="0">
                <a:solidFill>
                  <a:schemeClr val="accent3">
                    <a:lumMod val="50000"/>
                  </a:schemeClr>
                </a:solidFill>
              </a:rPr>
              <a:t>:</a:t>
            </a:r>
            <a:endParaRPr lang="en-IN" sz="6000" u="sng" dirty="0">
              <a:solidFill>
                <a:schemeClr val="accent3">
                  <a:lumMod val="50000"/>
                </a:schemeClr>
              </a:solidFill>
            </a:endParaRPr>
          </a:p>
        </p:txBody>
      </p:sp>
      <p:sp>
        <p:nvSpPr>
          <p:cNvPr id="3" name="Content Placeholder 2"/>
          <p:cNvSpPr>
            <a:spLocks noGrp="1"/>
          </p:cNvSpPr>
          <p:nvPr>
            <p:ph idx="1"/>
          </p:nvPr>
        </p:nvSpPr>
        <p:spPr>
          <a:xfrm>
            <a:off x="1233995" y="1459875"/>
            <a:ext cx="8330845" cy="3938249"/>
          </a:xfrm>
        </p:spPr>
        <p:txBody>
          <a:bodyPr>
            <a:normAutofit/>
          </a:bodyPr>
          <a:lstStyle/>
          <a:p>
            <a:pPr marL="742950" indent="-742950">
              <a:buAutoNum type="arabicPeriod"/>
            </a:pPr>
            <a:r>
              <a:rPr lang="en-US" sz="4800" dirty="0">
                <a:solidFill>
                  <a:schemeClr val="accent2">
                    <a:lumMod val="60000"/>
                    <a:lumOff val="40000"/>
                  </a:schemeClr>
                </a:solidFill>
              </a:rPr>
              <a:t>Aniruddha Sarkar</a:t>
            </a:r>
            <a:endParaRPr lang="en-US" sz="4800" dirty="0">
              <a:solidFill>
                <a:schemeClr val="accent2">
                  <a:lumMod val="60000"/>
                  <a:lumOff val="40000"/>
                </a:schemeClr>
              </a:solidFill>
            </a:endParaRPr>
          </a:p>
          <a:p>
            <a:pPr marL="742950" indent="-742950">
              <a:buAutoNum type="arabicPeriod"/>
            </a:pPr>
            <a:r>
              <a:rPr lang="en-US" sz="4800" dirty="0">
                <a:solidFill>
                  <a:schemeClr val="accent2">
                    <a:lumMod val="60000"/>
                    <a:lumOff val="40000"/>
                  </a:schemeClr>
                </a:solidFill>
              </a:rPr>
              <a:t>Riya Karan</a:t>
            </a:r>
            <a:endParaRPr lang="en-US" sz="4800" dirty="0">
              <a:solidFill>
                <a:schemeClr val="accent2">
                  <a:lumMod val="60000"/>
                  <a:lumOff val="40000"/>
                </a:schemeClr>
              </a:solidFill>
            </a:endParaRPr>
          </a:p>
          <a:p>
            <a:pPr marL="742950" indent="-742950">
              <a:buAutoNum type="arabicPeriod"/>
            </a:pPr>
            <a:r>
              <a:rPr lang="en-US" sz="4800" dirty="0">
                <a:solidFill>
                  <a:schemeClr val="accent2">
                    <a:lumMod val="60000"/>
                    <a:lumOff val="40000"/>
                  </a:schemeClr>
                </a:solidFill>
              </a:rPr>
              <a:t>Souhardya Mandal</a:t>
            </a:r>
            <a:endParaRPr lang="en-US" sz="4800" dirty="0">
              <a:solidFill>
                <a:schemeClr val="accent2">
                  <a:lumMod val="60000"/>
                  <a:lumOff val="40000"/>
                </a:schemeClr>
              </a:solidFill>
            </a:endParaRPr>
          </a:p>
          <a:p>
            <a:pPr marL="742950" indent="-742950">
              <a:buAutoNum type="arabicPeriod"/>
            </a:pPr>
            <a:r>
              <a:rPr lang="en-US" sz="4800" dirty="0">
                <a:solidFill>
                  <a:schemeClr val="accent2">
                    <a:lumMod val="60000"/>
                    <a:lumOff val="40000"/>
                  </a:schemeClr>
                </a:solidFill>
              </a:rPr>
              <a:t>Subhajit Bokshi</a:t>
            </a:r>
            <a:endParaRPr lang="en-IN" sz="4800" dirty="0">
              <a:solidFill>
                <a:schemeClr val="accent2">
                  <a:lumMod val="60000"/>
                  <a:lumOff val="4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59543" y="1031821"/>
            <a:ext cx="1423768" cy="142823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614" y="2379195"/>
            <a:ext cx="1265807" cy="12658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231" y="3166493"/>
            <a:ext cx="1453871" cy="134336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008" y="4580627"/>
            <a:ext cx="1265807" cy="15818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66115" y="1969040"/>
            <a:ext cx="11325885" cy="4241638"/>
          </a:xfrm>
        </p:spPr>
        <p:txBody>
          <a:bodyPr>
            <a:normAutofit/>
          </a:bodyPr>
          <a:lstStyle/>
          <a:p>
            <a:pPr marL="742950" indent="-742950">
              <a:lnSpc>
                <a:spcPct val="150000"/>
              </a:lnSpc>
              <a:buAutoNum type="arabicPeriod"/>
            </a:pPr>
            <a:r>
              <a:rPr lang="en-US" sz="3000" dirty="0">
                <a:solidFill>
                  <a:schemeClr val="accent3">
                    <a:lumMod val="75000"/>
                  </a:schemeClr>
                </a:solidFill>
              </a:rPr>
              <a:t>Application developer </a:t>
            </a:r>
            <a:r>
              <a:rPr lang="en-US" altLang="en-US" sz="3000" dirty="0">
                <a:solidFill>
                  <a:schemeClr val="accent3">
                    <a:lumMod val="75000"/>
                  </a:schemeClr>
                </a:solidFill>
              </a:rPr>
              <a:t>and lead</a:t>
            </a:r>
            <a:r>
              <a:rPr lang="en-US" sz="3000" dirty="0">
                <a:solidFill>
                  <a:schemeClr val="accent3">
                    <a:lumMod val="75000"/>
                  </a:schemeClr>
                </a:solidFill>
              </a:rPr>
              <a:t>- </a:t>
            </a:r>
            <a:r>
              <a:rPr lang="en-US" sz="3000" dirty="0">
                <a:solidFill>
                  <a:schemeClr val="bg1"/>
                </a:solidFill>
              </a:rPr>
              <a:t>Aniruddha Sarkar</a:t>
            </a:r>
            <a:endParaRPr lang="en-US" sz="3000" dirty="0">
              <a:solidFill>
                <a:schemeClr val="bg1"/>
              </a:solidFill>
            </a:endParaRPr>
          </a:p>
          <a:p>
            <a:pPr marL="742950" indent="-742950">
              <a:lnSpc>
                <a:spcPct val="150000"/>
              </a:lnSpc>
              <a:buAutoNum type="arabicPeriod"/>
            </a:pPr>
            <a:r>
              <a:rPr lang="en-US" sz="3000" dirty="0">
                <a:solidFill>
                  <a:schemeClr val="accent1">
                    <a:lumMod val="50000"/>
                  </a:schemeClr>
                </a:solidFill>
              </a:rPr>
              <a:t>Code review and Video content creation- </a:t>
            </a:r>
            <a:r>
              <a:rPr lang="en-US" sz="3000" dirty="0">
                <a:solidFill>
                  <a:schemeClr val="bg1"/>
                </a:solidFill>
              </a:rPr>
              <a:t>Riya Karan</a:t>
            </a:r>
            <a:endParaRPr lang="en-US" sz="3000" dirty="0">
              <a:solidFill>
                <a:schemeClr val="bg1"/>
              </a:solidFill>
            </a:endParaRPr>
          </a:p>
          <a:p>
            <a:pPr marL="742950" indent="-742950">
              <a:lnSpc>
                <a:spcPct val="150000"/>
              </a:lnSpc>
              <a:buAutoNum type="arabicPeriod"/>
            </a:pPr>
            <a:r>
              <a:rPr lang="en-US" sz="3000" dirty="0">
                <a:solidFill>
                  <a:srgbClr val="FFFF00"/>
                </a:solidFill>
              </a:rPr>
              <a:t>Code review, Documentation and PPT-</a:t>
            </a:r>
            <a:r>
              <a:rPr lang="en-US" sz="3000" dirty="0">
                <a:solidFill>
                  <a:schemeClr val="accent1">
                    <a:lumMod val="20000"/>
                    <a:lumOff val="80000"/>
                  </a:schemeClr>
                </a:solidFill>
              </a:rPr>
              <a:t> </a:t>
            </a:r>
            <a:r>
              <a:rPr lang="en-US" sz="3000" dirty="0">
                <a:solidFill>
                  <a:schemeClr val="bg1"/>
                </a:solidFill>
              </a:rPr>
              <a:t>Souhardya Mandal  </a:t>
            </a:r>
            <a:r>
              <a:rPr lang="en-US" sz="3000" dirty="0">
                <a:solidFill>
                  <a:schemeClr val="accent2">
                    <a:lumMod val="75000"/>
                  </a:schemeClr>
                </a:solidFill>
              </a:rPr>
              <a:t>&amp;</a:t>
            </a:r>
            <a:r>
              <a:rPr lang="en-US" sz="3000" dirty="0">
                <a:solidFill>
                  <a:schemeClr val="bg1"/>
                </a:solidFill>
              </a:rPr>
              <a:t>  </a:t>
            </a:r>
            <a:r>
              <a:rPr lang="en-US" altLang="en-US" sz="3000" dirty="0">
                <a:solidFill>
                  <a:schemeClr val="bg1"/>
                </a:solidFill>
              </a:rPr>
              <a:t>	</a:t>
            </a:r>
            <a:r>
              <a:rPr lang="en-US" sz="3000" dirty="0">
                <a:solidFill>
                  <a:schemeClr val="bg1"/>
                </a:solidFill>
              </a:rPr>
              <a:t>						Subhajit Bokshi                                  </a:t>
            </a:r>
            <a:endParaRPr lang="en-IN" sz="3000" dirty="0">
              <a:solidFill>
                <a:schemeClr val="bg1"/>
              </a:solidFill>
            </a:endParaRPr>
          </a:p>
          <a:p>
            <a:pPr marL="0" indent="0">
              <a:buNone/>
            </a:pPr>
            <a:endParaRPr lang="en-IN" sz="2000" dirty="0"/>
          </a:p>
        </p:txBody>
      </p:sp>
      <p:sp>
        <p:nvSpPr>
          <p:cNvPr id="7" name="Title 6"/>
          <p:cNvSpPr>
            <a:spLocks noGrp="1"/>
          </p:cNvSpPr>
          <p:nvPr>
            <p:ph type="title"/>
          </p:nvPr>
        </p:nvSpPr>
        <p:spPr>
          <a:xfrm>
            <a:off x="730403" y="0"/>
            <a:ext cx="9905998" cy="1478570"/>
          </a:xfrm>
        </p:spPr>
        <p:txBody>
          <a:bodyPr/>
          <a:lstStyle/>
          <a:p>
            <a:pPr algn="ctr"/>
            <a:r>
              <a:rPr lang="en-US" u="sng" dirty="0">
                <a:solidFill>
                  <a:schemeClr val="accent4">
                    <a:lumMod val="75000"/>
                  </a:schemeClr>
                </a:solidFill>
              </a:rPr>
              <a:t>Role of team members </a:t>
            </a:r>
            <a:endParaRPr lang="en-IN" u="sng" dirty="0">
              <a:solidFill>
                <a:schemeClr val="accent4">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54"/>
            <a:ext cx="9905998" cy="1478570"/>
          </a:xfrm>
        </p:spPr>
        <p:txBody>
          <a:bodyPr/>
          <a:lstStyle/>
          <a:p>
            <a:r>
              <a:rPr lang="en-US" dirty="0">
                <a:solidFill>
                  <a:srgbClr val="00B050"/>
                </a:solidFill>
              </a:rPr>
              <a:t>               </a:t>
            </a:r>
            <a:r>
              <a:rPr lang="en-US" u="sng" dirty="0">
                <a:solidFill>
                  <a:schemeClr val="accent2">
                    <a:lumMod val="50000"/>
                  </a:schemeClr>
                </a:solidFill>
              </a:rPr>
              <a:t>technologies used</a:t>
            </a:r>
            <a:endParaRPr lang="en-IN" u="sng" dirty="0">
              <a:solidFill>
                <a:schemeClr val="accent2">
                  <a:lumMod val="50000"/>
                </a:schemeClr>
              </a:solidFill>
            </a:endParaRPr>
          </a:p>
        </p:txBody>
      </p:sp>
      <p:sp>
        <p:nvSpPr>
          <p:cNvPr id="3" name="Content Placeholder 2"/>
          <p:cNvSpPr>
            <a:spLocks noGrp="1"/>
          </p:cNvSpPr>
          <p:nvPr>
            <p:ph idx="1"/>
          </p:nvPr>
        </p:nvSpPr>
        <p:spPr>
          <a:xfrm>
            <a:off x="1141412" y="1545953"/>
            <a:ext cx="9905999" cy="3541714"/>
          </a:xfrm>
        </p:spPr>
        <p:txBody>
          <a:bodyPr/>
          <a:lstStyle/>
          <a:p>
            <a:pPr marL="0" indent="0" algn="just">
              <a:lnSpc>
                <a:spcPct val="150000"/>
              </a:lnSpc>
              <a:buNone/>
            </a:pPr>
            <a:r>
              <a:rPr lang="en-US" sz="2800" dirty="0"/>
              <a:t> </a:t>
            </a:r>
            <a:r>
              <a:rPr lang="en-US" sz="3200" dirty="0">
                <a:hlinkClick r:id="rId1"/>
              </a:rPr>
              <a:t>IBM Java 8 SE</a:t>
            </a:r>
            <a:r>
              <a:rPr lang="en-US" sz="3200" dirty="0"/>
              <a:t> with the libraries - </a:t>
            </a:r>
            <a:r>
              <a:rPr lang="en-US" sz="3200" dirty="0">
                <a:hlinkClick r:id="rId2"/>
              </a:rPr>
              <a:t>SQLite DB</a:t>
            </a:r>
            <a:r>
              <a:rPr lang="en-US" sz="3200" dirty="0"/>
              <a:t> and </a:t>
            </a:r>
            <a:r>
              <a:rPr lang="en-US" sz="3200" dirty="0">
                <a:hlinkClick r:id="rId3"/>
              </a:rPr>
              <a:t>Google's Diff Match Patch</a:t>
            </a:r>
            <a:r>
              <a:rPr lang="en-US" sz="3200" dirty="0"/>
              <a:t> - and code from </a:t>
            </a:r>
            <a:r>
              <a:rPr lang="en-US" sz="3200" dirty="0">
                <a:hlinkClick r:id="rId4"/>
              </a:rPr>
              <a:t>OpenJ9 </a:t>
            </a:r>
            <a:r>
              <a:rPr lang="en-US" sz="3200" dirty="0" err="1">
                <a:hlinkClick r:id="rId4"/>
              </a:rPr>
              <a:t>Traceformat</a:t>
            </a:r>
            <a:r>
              <a:rPr lang="en-US" sz="3200" dirty="0">
                <a:hlinkClick r:id="rId4"/>
              </a:rPr>
              <a:t> class</a:t>
            </a:r>
            <a:r>
              <a:rPr lang="en-US" sz="3200" dirty="0"/>
              <a:t>, to perform various operations on the traces</a:t>
            </a:r>
            <a:r>
              <a:rPr lang="en-US" sz="2800"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170" y="90574"/>
            <a:ext cx="9905998" cy="1478570"/>
          </a:xfrm>
        </p:spPr>
        <p:txBody>
          <a:bodyPr/>
          <a:lstStyle/>
          <a:p>
            <a:pPr algn="ctr"/>
            <a:r>
              <a:rPr lang="en-IN" dirty="0"/>
              <a:t>  </a:t>
            </a:r>
            <a:r>
              <a:rPr lang="en-US" altLang="en-IN" u="sng" dirty="0">
                <a:solidFill>
                  <a:schemeClr val="accent4">
                    <a:lumMod val="75000"/>
                  </a:schemeClr>
                </a:solidFill>
              </a:rPr>
              <a:t>DATA FLOW</a:t>
            </a:r>
            <a:r>
              <a:rPr lang="en-IN" u="sng" dirty="0">
                <a:solidFill>
                  <a:schemeClr val="accent4">
                    <a:lumMod val="75000"/>
                  </a:schemeClr>
                </a:solidFill>
              </a:rPr>
              <a:t> DIAGRAM OF THE PROJECT</a:t>
            </a:r>
            <a:endParaRPr lang="en-IN" u="sng" dirty="0">
              <a:solidFill>
                <a:schemeClr val="accent4">
                  <a:lumMod val="75000"/>
                </a:schemeClr>
              </a:solidFill>
            </a:endParaRPr>
          </a:p>
        </p:txBody>
      </p:sp>
      <p:pic>
        <p:nvPicPr>
          <p:cNvPr id="4" name="Image1"/>
          <p:cNvPicPr>
            <a:picLocks noChangeAspect="1" noChangeArrowheads="1"/>
          </p:cNvPicPr>
          <p:nvPr/>
        </p:nvPicPr>
        <p:blipFill>
          <a:blip r:embed="rId1"/>
          <a:stretch>
            <a:fillRect/>
          </a:stretch>
        </p:blipFill>
        <p:spPr>
          <a:xfrm>
            <a:off x="3041968" y="1413828"/>
            <a:ext cx="6108065" cy="4030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4962"/>
            <a:ext cx="9905998" cy="1478570"/>
          </a:xfrm>
        </p:spPr>
        <p:txBody>
          <a:bodyPr/>
          <a:lstStyle/>
          <a:p>
            <a:pPr algn="ctr"/>
            <a:r>
              <a:rPr lang="en-US" altLang="en-IN" u="sng" dirty="0">
                <a:solidFill>
                  <a:schemeClr val="bg2"/>
                </a:solidFill>
              </a:rPr>
              <a:t>FLOW CHART</a:t>
            </a:r>
            <a:r>
              <a:rPr lang="en-IN" u="sng" dirty="0">
                <a:solidFill>
                  <a:schemeClr val="bg2"/>
                </a:solidFill>
              </a:rPr>
              <a:t> of the project</a:t>
            </a:r>
            <a:endParaRPr lang="en-IN" u="sng" dirty="0">
              <a:solidFill>
                <a:schemeClr val="bg2"/>
              </a:solidFill>
            </a:endParaRPr>
          </a:p>
        </p:txBody>
      </p:sp>
      <p:pic>
        <p:nvPicPr>
          <p:cNvPr id="5" name="Image2"/>
          <p:cNvPicPr>
            <a:picLocks noChangeAspect="1" noChangeArrowheads="1"/>
          </p:cNvPicPr>
          <p:nvPr/>
        </p:nvPicPr>
        <p:blipFill>
          <a:blip r:embed="rId1"/>
          <a:stretch>
            <a:fillRect/>
          </a:stretch>
        </p:blipFill>
        <p:spPr>
          <a:xfrm>
            <a:off x="3039745" y="843915"/>
            <a:ext cx="6108065" cy="5749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56149"/>
            <a:ext cx="9905998" cy="1478570"/>
          </a:xfrm>
        </p:spPr>
        <p:txBody>
          <a:bodyPr>
            <a:normAutofit/>
          </a:bodyPr>
          <a:lstStyle/>
          <a:p>
            <a:pPr algn="ctr"/>
            <a:r>
              <a:rPr lang="en-US" altLang="en-US" sz="3200" u="sng" dirty="0">
                <a:solidFill>
                  <a:schemeClr val="accent3">
                    <a:lumMod val="50000"/>
                  </a:schemeClr>
                </a:solidFill>
              </a:rPr>
              <a:t>LIBRARIES</a:t>
            </a:r>
            <a:r>
              <a:rPr lang="en-US" sz="3200" u="sng" dirty="0">
                <a:solidFill>
                  <a:schemeClr val="accent3">
                    <a:lumMod val="50000"/>
                  </a:schemeClr>
                </a:solidFill>
              </a:rPr>
              <a:t> USED FOR UI/UX DESIGN</a:t>
            </a:r>
            <a:endParaRPr lang="en-IN" sz="3200" u="sng" dirty="0">
              <a:solidFill>
                <a:schemeClr val="accent3">
                  <a:lumMod val="50000"/>
                </a:schemeClr>
              </a:solidFill>
            </a:endParaRPr>
          </a:p>
        </p:txBody>
      </p:sp>
      <p:sp>
        <p:nvSpPr>
          <p:cNvPr id="3" name="Content Placeholder 2"/>
          <p:cNvSpPr>
            <a:spLocks noGrp="1"/>
          </p:cNvSpPr>
          <p:nvPr>
            <p:ph idx="1"/>
          </p:nvPr>
        </p:nvSpPr>
        <p:spPr>
          <a:xfrm>
            <a:off x="28575" y="760730"/>
            <a:ext cx="11875135" cy="6518275"/>
          </a:xfrm>
        </p:spPr>
        <p:txBody>
          <a:bodyPr anchor="t">
            <a:normAutofit/>
          </a:bodyPr>
          <a:lstStyle/>
          <a:p>
            <a:pPr marL="0" indent="0" algn="just">
              <a:buNone/>
            </a:pPr>
            <a:r>
              <a:rPr lang="en-US" sz="2000" dirty="0">
                <a:solidFill>
                  <a:schemeClr val="accent1">
                    <a:lumMod val="50000"/>
                  </a:schemeClr>
                </a:solidFill>
              </a:rPr>
              <a:t>JAVA Swing Framework </a:t>
            </a:r>
            <a:r>
              <a:rPr lang="en-US" sz="2000" dirty="0"/>
              <a:t>has been used for this project.</a:t>
            </a:r>
            <a:endParaRPr lang="en-US" sz="2000" dirty="0"/>
          </a:p>
          <a:p>
            <a:pPr marL="0" indent="0" algn="just">
              <a:buNone/>
            </a:pPr>
            <a:r>
              <a:rPr lang="en-US" sz="2000" b="1" u="sng" dirty="0">
                <a:solidFill>
                  <a:schemeClr val="accent4">
                    <a:lumMod val="75000"/>
                  </a:schemeClr>
                </a:solidFill>
              </a:rPr>
              <a:t>JAVA Swing Framework</a:t>
            </a:r>
            <a:r>
              <a:rPr lang="en-US" sz="2000" b="1" dirty="0">
                <a:solidFill>
                  <a:schemeClr val="bg2">
                    <a:lumMod val="75000"/>
                  </a:schemeClr>
                </a:solidFill>
              </a:rPr>
              <a:t>: </a:t>
            </a:r>
            <a:r>
              <a:rPr lang="en-US" sz="2000" b="1" dirty="0"/>
              <a:t>Swing</a:t>
            </a:r>
            <a:r>
              <a:rPr lang="en-US" sz="2000" dirty="0"/>
              <a:t> is a </a:t>
            </a:r>
            <a:r>
              <a:rPr lang="en-US" sz="2000" dirty="0">
                <a:hlinkClick r:id="rId1" tooltip="Graphical user interface"/>
              </a:rPr>
              <a:t>GUI</a:t>
            </a:r>
            <a:r>
              <a:rPr lang="en-US" sz="2000" dirty="0"/>
              <a:t> </a:t>
            </a:r>
            <a:r>
              <a:rPr lang="en-US" sz="2000" dirty="0">
                <a:hlinkClick r:id="rId2" tooltip="Widget toolkit"/>
              </a:rPr>
              <a:t>widget toolkit</a:t>
            </a:r>
            <a:r>
              <a:rPr lang="en-US" sz="2000" dirty="0"/>
              <a:t> for </a:t>
            </a:r>
            <a:r>
              <a:rPr lang="en-US" sz="2000" dirty="0">
                <a:hlinkClick r:id="rId3" tooltip="Java (programming language)"/>
              </a:rPr>
              <a:t>Java</a:t>
            </a:r>
            <a:r>
              <a:rPr lang="en-US" sz="2000" dirty="0"/>
              <a:t>.</a:t>
            </a:r>
            <a:r>
              <a:rPr lang="en-US" sz="2000" baseline="30000" dirty="0"/>
              <a:t> </a:t>
            </a:r>
            <a:r>
              <a:rPr lang="en-US" sz="2000" dirty="0"/>
              <a:t>It is part of </a:t>
            </a:r>
            <a:r>
              <a:rPr lang="en-US" sz="2000" dirty="0">
                <a:hlinkClick r:id="rId4" tooltip="Oracle Corporation"/>
              </a:rPr>
              <a:t>Oracle</a:t>
            </a:r>
            <a:r>
              <a:rPr lang="en-US" sz="2000" dirty="0"/>
              <a:t>'s </a:t>
            </a:r>
            <a:r>
              <a:rPr lang="en-US" sz="2000" dirty="0">
                <a:hlinkClick r:id="rId5" tooltip="Java Foundation Classes"/>
              </a:rPr>
              <a:t>Java Foundation Classes</a:t>
            </a:r>
            <a:r>
              <a:rPr lang="en-US" sz="2000" dirty="0"/>
              <a:t> (JFC) – an </a:t>
            </a:r>
            <a:r>
              <a:rPr lang="en-US" sz="2000" dirty="0">
                <a:hlinkClick r:id="rId6" tooltip="Application programming interface"/>
              </a:rPr>
              <a:t>API</a:t>
            </a:r>
            <a:r>
              <a:rPr lang="en-US" sz="2000" dirty="0"/>
              <a:t> for providing a </a:t>
            </a:r>
            <a:r>
              <a:rPr lang="en-US" sz="2000" dirty="0">
                <a:hlinkClick r:id="rId1" tooltip="Graphical user interface"/>
              </a:rPr>
              <a:t>graphical user interface</a:t>
            </a:r>
            <a:r>
              <a:rPr lang="en-US" sz="2000" dirty="0"/>
              <a:t> (GUI) for Java </a:t>
            </a:r>
            <a:r>
              <a:rPr lang="en-US" sz="2000" dirty="0" err="1"/>
              <a:t>programs.Swing</a:t>
            </a:r>
            <a:r>
              <a:rPr lang="en-US" sz="2000" dirty="0"/>
              <a:t> provides a </a:t>
            </a:r>
            <a:r>
              <a:rPr lang="en-US" sz="2000" dirty="0">
                <a:hlinkClick r:id="rId7" tooltip="Look and feel"/>
              </a:rPr>
              <a:t>look and feel</a:t>
            </a:r>
            <a:r>
              <a:rPr lang="en-US" sz="2000" dirty="0"/>
              <a:t> that emulates the look and feel of several platforms, and also supports a </a:t>
            </a:r>
            <a:r>
              <a:rPr lang="en-US" sz="2000" dirty="0">
                <a:hlinkClick r:id="rId8" tooltip="Pluggable look and feel"/>
              </a:rPr>
              <a:t>pluggable look and feel</a:t>
            </a:r>
            <a:r>
              <a:rPr lang="en-US" sz="2000" dirty="0"/>
              <a:t> that allows applications to have a look and feel unrelated to the underlying platform. In addition to familiar components such as buttons, check boxes and labels, Swing provides several advanced components such as tabbed panel, scroll panes, trees, tables, and lists. Swing is a platform-independent because it is completely written in Java, "</a:t>
            </a:r>
            <a:r>
              <a:rPr lang="en-US" sz="2000" dirty="0">
                <a:hlinkClick r:id="rId9" tooltip="Model-view-controller"/>
              </a:rPr>
              <a:t>model-view-controller</a:t>
            </a:r>
            <a:r>
              <a:rPr lang="en-US" sz="2000" dirty="0"/>
              <a:t>" </a:t>
            </a:r>
            <a:r>
              <a:rPr lang="en-US" sz="2000" dirty="0">
                <a:hlinkClick r:id="rId10" tooltip="GUI"/>
              </a:rPr>
              <a:t>GUI</a:t>
            </a:r>
            <a:r>
              <a:rPr lang="en-US" sz="2000" dirty="0"/>
              <a:t> framework for Java, which follows a single-</a:t>
            </a:r>
            <a:r>
              <a:rPr lang="en-US" sz="2000" dirty="0">
                <a:hlinkClick r:id="rId11" tooltip="Thread (computing)"/>
              </a:rPr>
              <a:t>threaded</a:t>
            </a:r>
            <a:r>
              <a:rPr lang="en-US" sz="2000" dirty="0"/>
              <a:t> programming model. Additionally, this framework provides a layer of abstraction between the code structure and graphic presentation of a Swing-based GUI. B</a:t>
            </a:r>
            <a:r>
              <a:rPr lang="en-US" sz="2000" b="1" dirty="0"/>
              <a:t>esides,</a:t>
            </a:r>
            <a:r>
              <a:rPr lang="en-US" sz="2000" dirty="0"/>
              <a:t> Swing is a </a:t>
            </a:r>
            <a:r>
              <a:rPr lang="en-US" sz="2000" b="1" dirty="0"/>
              <a:t>component-based framework, </a:t>
            </a:r>
            <a:r>
              <a:rPr lang="en-US" sz="2000" dirty="0"/>
              <a:t>whose components are all ultimately derived from the </a:t>
            </a:r>
            <a:r>
              <a:rPr lang="en-IN" sz="2000" dirty="0"/>
              <a:t>javax.swing.Jcomponent </a:t>
            </a:r>
            <a:r>
              <a:rPr lang="en-US" sz="2000" dirty="0"/>
              <a:t>class. Swing objects asynchronously fire events, have bound properties, and respond to a documented set of methods specific to the component. Swing components are </a:t>
            </a:r>
            <a:r>
              <a:rPr lang="en-US" sz="2000" dirty="0">
                <a:hlinkClick r:id="rId12" tooltip="Java Beans"/>
              </a:rPr>
              <a:t>Java Beans</a:t>
            </a:r>
            <a:r>
              <a:rPr lang="en-US" sz="2000" dirty="0"/>
              <a:t> components, compliant with the Java Beans Component Architecture specifications. Swing's heavy reliance on runtime mechanisms and indirect composition patterns allows it to respond at run time to fundamental changes in its settings.</a:t>
            </a:r>
            <a:endParaRPr lang="en-US" sz="2000" dirty="0"/>
          </a:p>
          <a:p>
            <a:pPr algn="just"/>
            <a:endParaRPr lang="en-IN" sz="2000" u="sng" dirty="0">
              <a:solidFill>
                <a:schemeClr val="bg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2531</Words>
  <Application>WPS Presentation</Application>
  <PresentationFormat>Widescreen</PresentationFormat>
  <Paragraphs>37</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Trebuchet MS</vt:lpstr>
      <vt:lpstr>Tw Cen MT</vt:lpstr>
      <vt:lpstr>Gubbi</vt:lpstr>
      <vt:lpstr>微软雅黑</vt:lpstr>
      <vt:lpstr>Droid Sans Fallback</vt:lpstr>
      <vt:lpstr>Arial Unicode MS</vt:lpstr>
      <vt:lpstr>Calibri</vt:lpstr>
      <vt:lpstr>Circuit</vt:lpstr>
      <vt:lpstr> Method-Trace Analyzer  Presented by team- “BAPI”</vt:lpstr>
      <vt:lpstr>PowerPoint 演示文稿</vt:lpstr>
      <vt:lpstr>Team Members :</vt:lpstr>
      <vt:lpstr>Role of team members </vt:lpstr>
      <vt:lpstr>               technologies used</vt:lpstr>
      <vt:lpstr>  DATA FLOW DIAGRAM OF THE PROJECT</vt:lpstr>
      <vt:lpstr>FLOW CHART of the project</vt:lpstr>
      <vt:lpstr>LIBRARIES USED FOR UI/UX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souhardya1204@outlook.com</dc:creator>
  <cp:lastModifiedBy>ani</cp:lastModifiedBy>
  <cp:revision>29</cp:revision>
  <dcterms:created xsi:type="dcterms:W3CDTF">2019-07-21T16:17:43Z</dcterms:created>
  <dcterms:modified xsi:type="dcterms:W3CDTF">2019-07-21T16:17:43Z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