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30F0-E9CD-4826-8A84-89A5F6F2636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9793D-8CF2-4056-BFE6-51F6355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9a56c9b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89a56c9b1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89a56c9b1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9a56c9b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89a56c9b1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789a56c9b1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created by instructor no modifications necessary</a:t>
            </a: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2fc1bd11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b2fc1bd11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b2fc1bd11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fc1bd1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b2fc1bd11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b2fc1bd11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Imge1 : https://www.fhwa.dot.gov/publications/research/operations/15032/index.cfm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Imag1 : https://www.eenewsautomotive.com/news/toyota-develops-its-own-automated-driving-technology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Imge2 : https://www.fhwa.dot.gov/publications/research/operations/15032/index.cfm </a:t>
            </a:r>
            <a:endParaRPr dirty="0"/>
          </a:p>
        </p:txBody>
      </p:sp>
      <p:sp>
        <p:nvSpPr>
          <p:cNvPr id="89" name="Google Shape;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9a56c9b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89a56c9b1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789a56c9b1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Image1 ; https://www.drivingtests.co.nz/resources/what-is-vehicle-platooning/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2- need to be recreated, instructor will provide specific instructions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3 -  instructor will recreate the image on matlab.</a:t>
            </a:r>
            <a:endParaRPr/>
          </a:p>
        </p:txBody>
      </p:sp>
      <p:sp>
        <p:nvSpPr>
          <p:cNvPr id="107" name="Google Shape;1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9a56c9b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789a56c9b1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89a56c9b1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D627-EB3D-46B4-9CB4-2F02CC8E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7748F-1D33-4B09-8533-FE3736FB1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8E0-BDA9-47E6-8039-1EA91A1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CA4E-494A-46D8-A21D-56E52C66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C945-5B1D-444C-B292-1E4F1755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7EA-5155-4E7D-B5D7-EAF4D026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C7413-4329-48E2-A870-D59BE803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D06F-9598-4676-9C6F-014855F4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D341-AD58-4D67-97FA-969F6CD3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B04-D8A2-465D-BE26-363E4248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7EFAD-E9B4-404C-B3E6-B623E2421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56656-6B29-49C9-928A-B5526DC4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7F9A-64A1-4A7A-8F82-7A7FF30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A07A-A80C-4C3C-8418-224F9583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D4C3-2439-4816-9F1D-F473117B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tx">
  <p:cSld name="Main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4267" u="sng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1219170" lvl="1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000"/>
              <a:buFont typeface="Gill Sans"/>
              <a:buChar char="○"/>
              <a:defRPr sz="2667">
                <a:latin typeface="Gill Sans"/>
                <a:ea typeface="Gill Sans"/>
                <a:cs typeface="Gill Sans"/>
                <a:sym typeface="Gill Sans"/>
              </a:defRPr>
            </a:lvl2pPr>
            <a:lvl3pPr marL="1828754" lvl="2" indent="-457189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○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Gill Sans"/>
              <a:buChar char="○"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Gill Sans"/>
              <a:buChar char="■"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Google Shape;26;p20"/>
          <p:cNvSpPr txBox="1"/>
          <p:nvPr/>
        </p:nvSpPr>
        <p:spPr>
          <a:xfrm>
            <a:off x="731600" y="6507300"/>
            <a:ext cx="87200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</a:pPr>
            <a:r>
              <a:rPr lang="en-US" sz="13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you are interested in this course, please contact +91 8939850851 or send a mail to sales@skill-lync.com</a:t>
            </a:r>
            <a:endParaRPr sz="1333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2511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0" y="2598267"/>
            <a:ext cx="121920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400" b="1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12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02DA-9058-4359-97BF-88F1ABA0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52D4-47A6-45EF-BF74-96B5266B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797C0-CB94-43FF-8F5B-6B50E0C8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C13-E315-4D6D-B95D-13FC700A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FBB5-7E03-482F-A94C-CBCBF452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7B57-235C-4D81-9338-7AB9C44B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6FB7-578F-4A39-BB18-7F1C404E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7FEB-849B-4E99-8EF9-D8A61896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8E97A-9F4E-4D4E-83F4-CB0BAA8D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BF6F-A264-4663-8D7F-AC4E58A1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B4C-909E-43E9-853B-6A8072F8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7A41-A48B-4707-8AE7-96B5DC8F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350D-0827-4353-92C1-E263E8B37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C265F-37F0-49A2-8F51-F74D48F0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8714-9FDD-480D-A2BA-6D0C4C52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C29F-54A6-48A1-8F54-5A8CB51E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C04-A176-4703-AA74-EE3D3EF1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BEB9-1315-481D-B5A4-0FCCADBE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0A7E-482E-42E5-92AD-997165C3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23F5A-11A7-4B03-9FC8-F1CF94E1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03126-7AD6-4CAD-B38B-D8B3EDF4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7F337-7330-48F3-95B1-BDFACDDC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1D173-0039-4D10-8BBD-4C0BF5C7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F37FF-C827-4F7F-A67A-2F504722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28FF-42BF-4FD8-9E33-908ED477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5A42E-48B1-428E-BAC3-2C2C037D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3AFD5-1D5D-402D-A5C5-B7FC3044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2F75-ACB8-4013-AC27-03D8C583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05D18-E5B2-4037-96C2-DD3182D2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CDBCD-2525-4137-B0E9-3E921CD9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7677-012E-48A9-B5FB-D325CBE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EC0E-7AA6-454A-9E14-65DEBF07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D06E-D0A1-421D-B6F8-69255CAE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AC8BE-A6DE-4EC8-8B71-4EF9F795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A14C-9F75-410E-97CD-36351AE2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91605-B2A3-4775-B06B-FC4573E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AEEF-8543-4CCB-AFE1-E3A0D603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BF67-5AF7-436A-82D3-8874E6C6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00C56-F9F4-4A8C-83F3-736E769AA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5B53-8E16-493A-974F-3454844E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D72C9-E2E6-4673-BE20-60EF3DE9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7EE8-A780-4746-AF3D-0040547C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100E-1D83-4622-8A9D-6375298D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4F766-2612-48D8-931D-97A25D58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471C-848C-496D-B595-6B5207DC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D5E2-8A81-47D3-9473-03B510F7C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2970-3B6A-4F5C-A12D-B61FB69791C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F7F-6F08-4DCF-9DCF-9570B4BA2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47A6-7A9C-47CD-BAA3-0EF13BC6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C93E-F313-40E0-B4F9-DD730BBA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1ACC-B613-4EE1-9BA2-BCCB1B5A7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E764-B7BA-439A-8A60-039B648A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9a56c9b1_1_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/>
              <a:t>String Stability &amp; platooning</a:t>
            </a:r>
            <a:endParaRPr/>
          </a:p>
          <a:p>
            <a:endParaRPr/>
          </a:p>
        </p:txBody>
      </p:sp>
      <p:sp>
        <p:nvSpPr>
          <p:cNvPr id="121" name="Google Shape;121;g789a56c9b1_1_9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Eg: in a platoon of 6 cars. The error of spacing between the second and third cars do not amplify into an extremely large spacing error between the fifth and sixth car.</a:t>
            </a: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22" name="Google Shape;122;g789a56c9b1_1_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Limitations of Adaptive cruise control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Traditional ACC systems suffer from a significant trade off between ride quality  &amp; spacing accuracy due to noise range and range rate signals.</a:t>
            </a:r>
            <a:endParaRPr/>
          </a:p>
          <a:p>
            <a:r>
              <a:rPr lang="en-US"/>
              <a:t>ACC cannot be implemented at low time headway values as it would result in rear end collisions in case of sudden speed changes in the traffic (shock waves).</a:t>
            </a:r>
            <a:endParaRPr/>
          </a:p>
          <a:p>
            <a:pPr indent="0"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9a56c9b1_1_16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/>
              <a:t>Limitations of Adaptive cruise control</a:t>
            </a:r>
            <a:endParaRPr/>
          </a:p>
          <a:p>
            <a:endParaRPr/>
          </a:p>
        </p:txBody>
      </p:sp>
      <p:sp>
        <p:nvSpPr>
          <p:cNvPr id="136" name="Google Shape;136;g789a56c9b1_1_16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Due to radar / camera limitations, ACC does not do well in blind curves or hillcrest roads with target selection.</a:t>
            </a:r>
            <a:endParaRPr/>
          </a:p>
          <a:p>
            <a:r>
              <a:rPr lang="en-US"/>
              <a:t>It is difficult to maintain string stability with traditional ACC if a constant spacing policy is used.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37" name="Google Shape;137;g789a56c9b1_1_16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How can CACC help?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CACC can help maintain a low time headway value i.e. the vehicles in the platoon will travel at much closer distances without risk of collision due to loss of string stability.</a:t>
            </a:r>
            <a:endParaRPr/>
          </a:p>
          <a:p>
            <a:pPr indent="0">
              <a:buNone/>
            </a:pP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9a56c9b1_1_23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/>
              <a:t>How can CACC help?</a:t>
            </a:r>
            <a:endParaRPr/>
          </a:p>
          <a:p>
            <a:endParaRPr/>
          </a:p>
        </p:txBody>
      </p:sp>
      <p:sp>
        <p:nvSpPr>
          <p:cNvPr id="151" name="Google Shape;151;g789a56c9b1_1_23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Advantages </a:t>
            </a:r>
            <a:endParaRPr/>
          </a:p>
          <a:p>
            <a:pPr lvl="1">
              <a:lnSpc>
                <a:spcPct val="100000"/>
              </a:lnSpc>
            </a:pPr>
            <a:r>
              <a:rPr lang="en-US"/>
              <a:t>More traffic throughput which increases the capacity of the road. </a:t>
            </a:r>
            <a:endParaRPr/>
          </a:p>
          <a:p>
            <a:pPr lvl="1">
              <a:lnSpc>
                <a:spcPct val="100000"/>
              </a:lnSpc>
            </a:pPr>
            <a:r>
              <a:rPr lang="en-US"/>
              <a:t>With platooning there will be a reduction of air drag and prevention unnecessary acceleration &amp; decelerations. </a:t>
            </a:r>
            <a:endParaRPr/>
          </a:p>
          <a:p>
            <a:pPr lvl="1">
              <a:lnSpc>
                <a:spcPct val="100000"/>
              </a:lnSpc>
            </a:pPr>
            <a:r>
              <a:rPr lang="en-US"/>
              <a:t>CACC can also improve performance in blind curves where radar cannot detect targets.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152" name="Google Shape;152;g789a56c9b1_1_23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/>
              <a:t>Control strategy for CACC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CACC control strategy block diagram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1582498"/>
            <a:ext cx="8534400" cy="481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000"/>
            </a:pPr>
            <a:r>
              <a:rPr lang="en-US"/>
              <a:t>Spacing policy formulation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434" y="1536634"/>
            <a:ext cx="414920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68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666666"/>
              </a:buClr>
            </a:pP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∆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desired</a:t>
            </a: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host</a:t>
            </a: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hw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+standstill</a:t>
            </a: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 distance</a:t>
            </a:r>
            <a:r>
              <a:rPr lang="en-US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where, 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host</a:t>
            </a:r>
            <a:r>
              <a:rPr lang="en-US" dirty="0">
                <a:solidFill>
                  <a:srgbClr val="666666"/>
                </a:solidFill>
              </a:rPr>
              <a:t> is the host velocity , 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hw</a:t>
            </a:r>
            <a:r>
              <a:rPr lang="en-US" dirty="0">
                <a:solidFill>
                  <a:srgbClr val="666666"/>
                </a:solidFill>
              </a:rPr>
              <a:t> is desired time headway and standstill distance is the gap to be maintained while stationary.</a:t>
            </a:r>
            <a:endParaRPr dirty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</a:pP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∆x=x</a:t>
            </a:r>
            <a:r>
              <a:rPr lang="en-US" i="1" baseline="-25000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-x</a:t>
            </a:r>
            <a:r>
              <a:rPr lang="en-US" i="1" baseline="-25000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-l</a:t>
            </a:r>
            <a:endParaRPr i="1" dirty="0">
              <a:solidFill>
                <a:srgbClr val="66666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>
              <a:buClr>
                <a:srgbClr val="666666"/>
              </a:buClr>
            </a:pPr>
            <a:r>
              <a:rPr lang="en-US" i="1" dirty="0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e= ∆x - ∆</a:t>
            </a:r>
            <a:r>
              <a:rPr lang="en-US" i="1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 i="1" baseline="-25000" dirty="0" err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desired</a:t>
            </a:r>
            <a:endParaRPr i="1" baseline="-25000" dirty="0">
              <a:solidFill>
                <a:srgbClr val="66666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indent="0"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CACC feed forward controller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666666"/>
              </a:buClr>
            </a:pPr>
            <a:r>
              <a:rPr lang="en-US">
                <a:solidFill>
                  <a:srgbClr val="666666"/>
                </a:solidFill>
              </a:rPr>
              <a:t>Feed forward formulation:</a:t>
            </a:r>
            <a:endParaRPr>
              <a:solidFill>
                <a:srgbClr val="666666"/>
              </a:solidFill>
            </a:endParaRP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i="1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F=Q  (τs+1)/(T_hw s+1)</a:t>
            </a:r>
            <a:endParaRPr i="1">
              <a:solidFill>
                <a:srgbClr val="66666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>
              <a:buClr>
                <a:srgbClr val="666666"/>
              </a:buClr>
            </a:pPr>
            <a:r>
              <a:rPr lang="en-US">
                <a:solidFill>
                  <a:srgbClr val="666666"/>
                </a:solidFill>
              </a:rPr>
              <a:t>Where </a:t>
            </a:r>
            <a:r>
              <a:rPr lang="en-US">
                <a:solidFill>
                  <a:srgbClr val="666666"/>
                </a:solidFill>
                <a:latin typeface="Cambria Math"/>
                <a:ea typeface="Cambria Math"/>
                <a:cs typeface="Cambria Math"/>
                <a:sym typeface="Cambria Math"/>
              </a:rPr>
              <a:t>1/τ</a:t>
            </a:r>
            <a:r>
              <a:rPr lang="en-US">
                <a:solidFill>
                  <a:srgbClr val="666666"/>
                </a:solidFill>
              </a:rPr>
              <a:t> represents the desired closed loop bandwidth.</a:t>
            </a:r>
            <a:endParaRPr>
              <a:solidFill>
                <a:srgbClr val="666666"/>
              </a:solidFill>
            </a:endParaRPr>
          </a:p>
          <a:p>
            <a:pPr marL="0" indent="0"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/>
              <a:t>CACC controller implementation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US"/>
              <a:t>Autonomous Vehicle Controls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3200"/>
            </a:pPr>
            <a:r>
              <a:rPr lang="en-US"/>
              <a:t>Week 4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SzPts val="3200"/>
            </a:pPr>
            <a:r>
              <a:rPr lang="en-US"/>
              <a:t>Cooperative adaptive cruise control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fld id="{00000000-1234-1234-1234-123412341234}" type="slidenum"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1800"/>
              </a:pPr>
              <a:t>2</a:t>
            </a:fld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/>
              <a:t>Simulation for CACC vs ACC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Simulation results comparison between ACC and CACC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914400" y="2184389"/>
            <a:ext cx="10972800" cy="414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304792">
              <a:buNone/>
            </a:pP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fc1bd119_0_4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207" name="Google Shape;207;gb2fc1bd119_0_4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/>
              <a:t>CACC is a longitudinal control method  where an ACC system is supported by a V2V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String stability is the property of a string of vehicles in which the spacing error are guaranteed not to amplify as they propagate towards the end of the string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CACC can help maintain a low time headway value i.e. the vehicles in the platoon will travel a much closer distances without danger for losing string stability </a:t>
            </a:r>
            <a:endParaRPr/>
          </a:p>
        </p:txBody>
      </p:sp>
      <p:sp>
        <p:nvSpPr>
          <p:cNvPr id="208" name="Google Shape;208;gb2fc1bd119_0_4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fc1bd119_0_11"/>
          <p:cNvSpPr txBox="1">
            <a:spLocks noGrp="1"/>
          </p:cNvSpPr>
          <p:nvPr>
            <p:ph type="title"/>
          </p:nvPr>
        </p:nvSpPr>
        <p:spPr>
          <a:xfrm>
            <a:off x="0" y="2598267"/>
            <a:ext cx="121920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THANK YOU</a:t>
            </a:r>
            <a:endParaRPr/>
          </a:p>
        </p:txBody>
      </p:sp>
      <p:sp>
        <p:nvSpPr>
          <p:cNvPr id="215" name="Google Shape;215;gb2fc1bd119_0_11"/>
          <p:cNvSpPr txBox="1">
            <a:spLocks noGrp="1"/>
          </p:cNvSpPr>
          <p:nvPr>
            <p:ph type="sldNum" idx="12"/>
          </p:nvPr>
        </p:nvSpPr>
        <p:spPr>
          <a:xfrm>
            <a:off x="12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Recap :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In the previous week we saw how to implement a level 2 adaptive cruise control (ACC) system ,also known as autonomous cruise control.</a:t>
            </a:r>
            <a:endParaRPr/>
          </a:p>
          <a:p>
            <a:r>
              <a:rPr lang="en-US"/>
              <a:t>Implemented optimal control methods using LQR.</a:t>
            </a:r>
            <a:endParaRPr/>
          </a:p>
          <a:p>
            <a:r>
              <a:rPr lang="en-US"/>
              <a:t>We also developed various levels of control which mimics actual production strategy.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595959"/>
                </a:solidFill>
              </a:rPr>
              <a:pPr>
                <a:buClr>
                  <a:srgbClr val="000000"/>
                </a:buClr>
              </a:pPr>
              <a:t>3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Learning objectives for this week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This week we will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Try to improve the already built ACC system into an advance ACC system.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Learn about a new cooperative adaptive cruise control which uses additional sensor set to improve ACC performance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Implement this modified Adaptive cruise control into a simulation environment.</a:t>
            </a:r>
            <a:endParaRPr dirty="0"/>
          </a:p>
          <a:p>
            <a:pPr marL="101597" indent="0">
              <a:buNone/>
            </a:pPr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Table of Contents: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831200" y="1536634"/>
            <a:ext cx="9328800" cy="4838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2" indent="-609585">
              <a:buClr>
                <a:srgbClr val="595959"/>
              </a:buClr>
              <a:buFont typeface="Arial"/>
              <a:buChar char="●"/>
            </a:pPr>
            <a:r>
              <a:rPr lang="en-US" dirty="0">
                <a:solidFill>
                  <a:srgbClr val="595959"/>
                </a:solidFill>
              </a:rPr>
              <a:t>Introduction to CACC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Limitations of production ACC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can CACC help? </a:t>
            </a:r>
            <a:endParaRPr dirty="0"/>
          </a:p>
          <a:p>
            <a:pPr marL="711182" indent="-609585">
              <a:buFont typeface="Arial"/>
              <a:buChar char="●"/>
            </a:pPr>
            <a:r>
              <a:rPr lang="en-US" dirty="0"/>
              <a:t>Control strategy for CACC 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strategy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Spacing policy formulation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CACC feed forward controller</a:t>
            </a:r>
            <a:endParaRPr dirty="0"/>
          </a:p>
          <a:p>
            <a:pPr indent="-474121">
              <a:buSzPts val="2000"/>
            </a:pPr>
            <a:r>
              <a:rPr lang="en-US" dirty="0"/>
              <a:t>Simulation and results</a:t>
            </a:r>
            <a:endParaRPr dirty="0"/>
          </a:p>
          <a:p>
            <a:pPr marL="121917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/>
              <a:t>Introduction to CACC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000"/>
            </a:pPr>
            <a:r>
              <a:rPr lang="en-US"/>
              <a:t>Introduction to CACC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0" y="4343401"/>
            <a:ext cx="3490405" cy="186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Toyota develops its own automated driving technology"/>
          <p:cNvPicPr preferRelativeResize="0"/>
          <p:nvPr/>
        </p:nvPicPr>
        <p:blipFill rotWithShape="1">
          <a:blip r:embed="rId4">
            <a:alphaModFix/>
          </a:blip>
          <a:srcRect t="19666" r="20126"/>
          <a:stretch/>
        </p:blipFill>
        <p:spPr>
          <a:xfrm>
            <a:off x="8636000" y="1701800"/>
            <a:ext cx="3434592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7684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Cooperative Adaptive Cruise Control (CACC) is a longitudinal control method  where an ACC system is supported by a V2V (vehicle to vehicle communication system).</a:t>
            </a:r>
            <a:endParaRPr/>
          </a:p>
          <a:p>
            <a:pPr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9a56c9b1_1_1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en-US"/>
              <a:t>Introduction to CACC</a:t>
            </a:r>
            <a:endParaRPr/>
          </a:p>
          <a:p>
            <a:endParaRPr/>
          </a:p>
        </p:txBody>
      </p:sp>
      <p:sp>
        <p:nvSpPr>
          <p:cNvPr id="102" name="Google Shape;102;g789a56c9b1_1_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In addition to the radar and camera sensors used by the vehicle for ACC. The CACC system uses a wireless communication system to receive data from other target vehicles.</a:t>
            </a:r>
            <a:endParaRPr/>
          </a:p>
          <a:p>
            <a:r>
              <a:rPr lang="en-US"/>
              <a:t>This technique has been developed for platooning and string stability in high traffic. We shall discuss them in further detail in the upcoming slides.</a:t>
            </a:r>
            <a:endParaRPr/>
          </a:p>
        </p:txBody>
      </p:sp>
      <p:sp>
        <p:nvSpPr>
          <p:cNvPr id="103" name="Google Shape;103;g789a56c9b1_1_1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831200" y="64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000"/>
            </a:pPr>
            <a:r>
              <a:rPr lang="en-US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String Stability &amp; platooning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ldNum" idx="12"/>
          </p:nvPr>
        </p:nvSpPr>
        <p:spPr>
          <a:xfrm>
            <a:off x="11" y="633318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pic>
        <p:nvPicPr>
          <p:cNvPr id="111" name="Google Shape;111;p7" descr="vehicle-platooning-sartre-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9551" y="787400"/>
            <a:ext cx="3754783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451" y="2681384"/>
            <a:ext cx="3810851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36000" y="3965763"/>
            <a:ext cx="2870200" cy="2353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7344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/>
              <a:t>A platoon is a group of vehicles that travel together very close to each other with minimal risk of collision even at high speeds.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 String stability</a:t>
            </a:r>
            <a:endParaRPr/>
          </a:p>
          <a:p>
            <a:pPr lvl="1" indent="-507987">
              <a:lnSpc>
                <a:spcPct val="100000"/>
              </a:lnSpc>
              <a:buSzPts val="2400"/>
            </a:pPr>
            <a:r>
              <a:rPr lang="en-US"/>
              <a:t>It is the property of a string of vehicles by virtue of which the spacing error is guaranteed not to amplify as they propagate towards the end of the string.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103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Gill Sans</vt:lpstr>
      <vt:lpstr>Helvetica Neue</vt:lpstr>
      <vt:lpstr>Office Theme</vt:lpstr>
      <vt:lpstr>PowerPoint Presentation</vt:lpstr>
      <vt:lpstr>Autonomous Vehicle Controls</vt:lpstr>
      <vt:lpstr>Recap :</vt:lpstr>
      <vt:lpstr>Learning objectives for this week</vt:lpstr>
      <vt:lpstr>Table of Contents:</vt:lpstr>
      <vt:lpstr>Introduction to CACC</vt:lpstr>
      <vt:lpstr>Introduction to CACC</vt:lpstr>
      <vt:lpstr>Introduction to CACC </vt:lpstr>
      <vt:lpstr>String Stability &amp; platooning</vt:lpstr>
      <vt:lpstr>String Stability &amp; platooning </vt:lpstr>
      <vt:lpstr>Limitations of Adaptive cruise control</vt:lpstr>
      <vt:lpstr>Limitations of Adaptive cruise control </vt:lpstr>
      <vt:lpstr>How can CACC help?</vt:lpstr>
      <vt:lpstr>How can CACC help? </vt:lpstr>
      <vt:lpstr>Control strategy for CACC</vt:lpstr>
      <vt:lpstr>CACC control strategy block diagram</vt:lpstr>
      <vt:lpstr>Spacing policy formulation</vt:lpstr>
      <vt:lpstr>CACC feed forward controller</vt:lpstr>
      <vt:lpstr>CACC controller implementation</vt:lpstr>
      <vt:lpstr>Simulation for CACC vs ACC</vt:lpstr>
      <vt:lpstr>Simulation results comparison between ACC and CACC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1</cp:revision>
  <dcterms:created xsi:type="dcterms:W3CDTF">2022-03-11T10:07:20Z</dcterms:created>
  <dcterms:modified xsi:type="dcterms:W3CDTF">2022-03-11T10:08:10Z</dcterms:modified>
</cp:coreProperties>
</file>