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4.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57" d="100"/>
          <a:sy n="57" d="100"/>
        </p:scale>
        <p:origin x="2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22T14:14:23.2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1,'1208'0,"-1185"0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22T14:14:25.0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1,'1003'0,"-979"0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22T14:14:35.2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907 4,'-163'-3,"-180"7,313 0,-1 1,-53 17,69-18,1 1,0 0,1 1,-2 2,3-2,-1 2,-20 16,25-13,-2 0,4-1,-2 1,1 0,0 1,2 0,0 0,-9 25,6-10,2-1,0 2,-2 34,-12 199,18-234,-1-5,0 0,2 0,1 1,4 29,-4-47,1 1,-1-2,2 1,-1 0,2-1,-2 2,0-2,2 0,0 0,-1 1,1-1,0 0,-1 0,2-1,0 1,-1 0,1-2,0 1,0 1,0-1,0-2,1 2,-1-1,0 0,7 2,73 20,1-3,149 15,-124-24,-26-3,0-3,143-8,-222 1,-1 1,2-1,-2-1,0 1,1-2,-1 2,0-2,0 1,0 0,0 0,0-2,0 1,0 0,-1-1,1 2,-2-2,1 0,1 0,-1 0,-2 0,2 0,2-7,3-10,0-1,-1 0,6-36,2-2,3-2,0-1,-4-2,-2 1,-4-2,2-84,-12-84,1 212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22T14:14:43.00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1676 0,'-8'1,"-1"1,1 0,0 1,-2 0,2-1,0 2,2 0,-13 7,-16 6,-121 53,-318 126,100-76,138-32,195-76,-70 30,97-35,-1 1,2 0,-2 1,2 1,1-1,-2 2,-19 22,28-22,-1 1,2-2,0 2,0-1,2 1,-1 0,2 0,-1 0,1 0,1 21,-1 5,-2-10,3 0,1 0,1-2,0 2,2 0,3 0,0-1,-1 0,4-1,0 0,1-1,2 0,1 1,0-4,1 2,2-1,1-2,0 1,1-2,1-2,1 1,26 17,148 83,117 79,-260-163,2-3,1-3,2-2,85 29,250 51,-302-87,-40-11,91 31,23 12,268 51,-371-90,818 102,-667-95,29 5,770 46,-811-71,756-18,-685 1,406-79,-577 76,-32 8,1-3,123-45,-128 38,135-32,6 1,-114 24,113-43,-197 69,-2 0,0-1,1 0,-1 0,-1 0,1 0,-1 0,2-1,-2 1,0-1,-2-1,2 1,-1 0,1-1,-1 0,-1 0,0 0,0 0,0 0,0-6,4-19,-1 0,-1-61,-1 32,13-105,8-147,-26 308,2-1,-1 1,0-2,1 2,-3-1,2 1,-1 0,0-1,0 1,0 0,-1 0,0 0,1 0,-2 1,1-1,-1 0,1 1,-1 1,0-2,0 1,0 2,0-2,0 0,-6-1,-17-8,2 3,-2 1,-32-7,13 3,-404-122,229 79,-31-10,65 13,-245-38,315 69,-139-19,-272-7,-261 34,631 6,-159-26,2-2,222 25,-130-33,-19-4,-316-5,542 50,2-1,-1-1,2 0,-2-1,0-1,2 1,-16-11,-57-20,-28 3,-157-22,63 6,184 43,-21-2,-58-17,82 17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22T14:13:33.0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497 27,'-71'-12,"2"4,-2 1,-123 8,188-1,2 2,0-2,0 1,0 0,0 1,0-1,0 0,0 1,0 0,0 0,0 0,0 1,2 0,-2-1,1 1,0 0,-1-1,2 2,-1-1,0 1,2 0,-2-1,-2 9,4-10,-1 1,2 1,0-1,-1 1,1 0,0-2,0 2,0-1,0 1,1-1,-1 1,2-2,-2 2,1-1,0 1,1-1,-1-1,0 2,1-1,0 0,0-1,0 1,1 0,-2-1,2 1,0 0,-1-2,1 2,5 2,12 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22T14:13:35.4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52 88,'-3'0,"2"0,-2 1,1-1,0 2,0-1,0-1,0 1,0 1,0-1,0 0,0 1,0-1,1 2,0-2,-2 0,2 1,-1 0,1 0,0 0,1 0,-2 0,1 0,1 0,-1 1,1-2,-2 2,2 0,-1-1,1 2,-8 70,8-74,1 506,1-500,-2-2,0 0,1 0,0 1,1-1,-1 0,0 0,1 0,-1 0,2 0,-1 0,0-1,0 1,1-2,0 2,1-1,-2 1,1-1,1-1,-1 1,1 0,0-2,0 2,0-2,0 2,5 1,-2-2,1 0,0 0,-2 0,2-1,0 0,-1 1,1-2,0 0,0 0,-1-2,1 1,0 0,0-1,10-3,-15 4,0-2,-1 2,1-2,0 2,-2-2,2 0,-2 2,2-2,-2 1,2-1,-2 0,0 1,1-1,-1 0,0-1,-1 2,2-1,-1 0,-1-5,9-73,-5 41,8-59,-9 61,2-1,15-58,-13 73,-3 0,4-46,-7 50,1 2,0-1,2 0,0 1,12-33,10-33,-20 68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22T14:14:05.76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1013 55,'-1'-2,"-1"1,2 0,-1-2,0 2,-1-1,2 1,-1 1,0-1,-1-1,1 1,0 0,-1 1,0-2,0 1,1 1,0-1,-1 1,1 0,-2-2,2 2,0 0,-3-1,-51-10,44 10,-79-11,-1 4,-172 9,102 2,129 1,1 0,1 1,-1 3,0 0,-35 16,60-21,1-2,1 2,-1 0,-1-1,2 1,-1 0,1 1,0 0,0-2,0 2,0 0,0 2,1-2,-1 0,2 1,-1-1,0 1,1 1,0-2,0 1,0 0,1 1,0-1,-1 0,1 11,1 11,0 0,3-1,-1 1,10 36,4 46,-17-16,-2-65,3 2,0-2,2 1,0-1,2 0,2 1,8 30,-11-51,1-1,0-1,0 0,0 0,1 1,-1-2,2 1,-1-1,2 0,-2 1,2-2,-2 1,2-1,10 5,12 3,1 0,40 11,-43-15,0 0,30 16,-44-19,1 1,0-1,0-1,0 0,1-1,0-1,-1 1,1-3,21 0,17-3,67-13,-66 7,-37 8,0-3,1 0,-1 0,31-14,-41 16,-1-2,1 0,-2 0,2 0,-2-2,1 1,-1 1,0-3,1 2,-1 0,-1-2,0 2,7-15,121-207,-60 111,-64 99,-2-1,1 0,-2-1,1 0,-4 1,2-1,-2 0,-1-1,0 2,-2-2,0 1,-1 0,-8-33,8 46,1-1,-2 2,2-2,-2 2,1-2,-2 2,1-1,-1 0,0 0,0 2,0-1,0 0,-1 1,1 0,-2-2,1 4,-10-8,3 4,0 2,-1-2,0 2,-1 2,2-2,-1 2,-19-2,-28-9,43 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22T14:17:44.3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1356 1383,'1'-2,"0"2,1 0,-1-1,0 0,1 1,-2-2,1 2,0-1,1 0,-1 1,-1-2,1 1,1 0,-2-1,1 1,-1 0,1-1,-1 1,2 1,-2-1,0-1,1-2,10-36,-11 39,12-84,-3-1,-5 1,-7-106,1 55,0-284,2 410,-1 0,1 1,-1 0,-2-1,2 1,-2 0,-1-1,1 1,-1 0,0 1,0-2,-1 2,-8-12,3 10,0-1,-1 2,0-2,1 3,-1-1,-1 1,-1 0,-15-7,-11-1,-1 1,0 2,-1 2,-1 2,-50-4,70 9,0 2,0 1,-1 1,0 1,1 1,0 2,0 0,0 0,0 2,0 1,1 0,1 2,0 0,0 2,0 0,-19 15,25-16,-226 163,202-142,4 1,-1 1,3 2,-36 47,57-64,2-1,0 2,1-1,0 1,1 1,0-1,-2 27,-16 146,23-166,-7 80,9 177,0-274,1-1,1 2,-1-2,2 0,-2 1,2-1,1 0,-2 0,2 0,0-1,2 1,-1-2,-1 2,1-1,2 0,-2-2,2 2,0-2,-1 0,1 1,1-1,-1-1,1 0,0 0,0 0,14 4,17 1,-2 1,2-4,1-2,65 2,-42-2,101 9,144 6,384-21,-676 2,0 0,-1-1,27-6,-36 6,-2 0,1-1,0 0,-1 0,2 0,-2-1,0 0,1 1,-1-2,0 1,0-1,-1 1,1-1,5-6,6-16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F3788-A7E6-4B09-BEC7-A9EF2A7F47C5}" type="datetimeFigureOut">
              <a:rPr lang="en-US" smtClean="0"/>
              <a:t>3/11/2022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AD464-5548-492D-96EE-F0F9BAA34B69}" type="slidenum">
              <a:rPr lang="en-US" smtClean="0"/>
              <a:t>‹#›</a:t>
            </a:fld>
            <a:endParaRPr lang="en-US"/>
          </a:p>
        </p:txBody>
      </p:sp>
    </p:spTree>
    <p:extLst>
      <p:ext uri="{BB962C8B-B14F-4D97-AF65-F5344CB8AC3E}">
        <p14:creationId xmlns:p14="http://schemas.microsoft.com/office/powerpoint/2010/main" val="846163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US"/>
              <a:t>Introduce slip angle </a:t>
            </a:r>
            <a:endParaRPr/>
          </a:p>
          <a:p>
            <a:pPr marL="171450" lvl="0" indent="-171450" algn="l" rtl="0">
              <a:spcBef>
                <a:spcPts val="0"/>
              </a:spcBef>
              <a:spcAft>
                <a:spcPts val="0"/>
              </a:spcAft>
              <a:buClr>
                <a:schemeClr val="dk1"/>
              </a:buClr>
              <a:buSzPts val="1200"/>
              <a:buFont typeface="Calibri"/>
              <a:buChar char="-"/>
            </a:pPr>
            <a:r>
              <a:rPr lang="en-US"/>
              <a:t>Pictures or videos showing slip effect.</a:t>
            </a:r>
            <a:endParaRPr/>
          </a:p>
          <a:p>
            <a:pPr marL="171450" lvl="0" indent="-171450" algn="l" rtl="0">
              <a:spcBef>
                <a:spcPts val="0"/>
              </a:spcBef>
              <a:spcAft>
                <a:spcPts val="0"/>
              </a:spcAft>
              <a:buClr>
                <a:schemeClr val="dk1"/>
              </a:buClr>
              <a:buSzPts val="1200"/>
              <a:buFont typeface="Calibri"/>
              <a:buChar char="-"/>
            </a:pPr>
            <a:r>
              <a:rPr lang="en-US"/>
              <a:t>Differentiate lateral and longitudinal slip</a:t>
            </a:r>
            <a:endParaRPr/>
          </a:p>
          <a:p>
            <a:pPr marL="171450" lvl="0" indent="-171450" algn="l" rtl="0">
              <a:spcBef>
                <a:spcPts val="0"/>
              </a:spcBef>
              <a:spcAft>
                <a:spcPts val="0"/>
              </a:spcAft>
              <a:buClr>
                <a:schemeClr val="dk1"/>
              </a:buClr>
              <a:buSzPts val="1200"/>
              <a:buFont typeface="Calibri"/>
              <a:buChar char="-"/>
            </a:pPr>
            <a:r>
              <a:rPr lang="en-US"/>
              <a:t>Image source : </a:t>
            </a:r>
            <a:endParaRPr/>
          </a:p>
        </p:txBody>
      </p:sp>
      <p:sp>
        <p:nvSpPr>
          <p:cNvPr id="129" name="Google Shape;12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1"/>
              </a:buClr>
              <a:buSzPts val="1200"/>
              <a:buFont typeface="Calibri"/>
              <a:buNone/>
            </a:pPr>
            <a:endParaRPr/>
          </a:p>
        </p:txBody>
      </p:sp>
      <p:sp>
        <p:nvSpPr>
          <p:cNvPr id="137" name="Google Shape;137;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trike="sngStrike"/>
              <a:t>C and D matrices missing</a:t>
            </a:r>
            <a:endParaRPr/>
          </a:p>
          <a:p>
            <a:pPr marL="0" lvl="0" indent="0" algn="l" rtl="0">
              <a:spcBef>
                <a:spcPts val="0"/>
              </a:spcBef>
              <a:spcAft>
                <a:spcPts val="0"/>
              </a:spcAft>
              <a:buNone/>
            </a:pPr>
            <a:r>
              <a:rPr lang="en-US"/>
              <a:t>Explain yaw rate.</a:t>
            </a:r>
            <a:endParaRPr/>
          </a:p>
        </p:txBody>
      </p:sp>
      <p:sp>
        <p:nvSpPr>
          <p:cNvPr id="194" name="Google Shape;194;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Open loop – demonstration </a:t>
            </a:r>
            <a:endParaRPr/>
          </a:p>
          <a:p>
            <a:pPr marL="0" lvl="0" indent="0" algn="l" rtl="0">
              <a:spcBef>
                <a:spcPts val="0"/>
              </a:spcBef>
              <a:spcAft>
                <a:spcPts val="0"/>
              </a:spcAft>
              <a:buNone/>
            </a:pPr>
            <a:r>
              <a:rPr lang="en-US"/>
              <a:t>Input , ouput plots</a:t>
            </a:r>
            <a:endParaRPr/>
          </a:p>
          <a:p>
            <a:pPr marL="228600" lvl="0" indent="-228600" algn="l" rtl="0">
              <a:spcBef>
                <a:spcPts val="0"/>
              </a:spcBef>
              <a:spcAft>
                <a:spcPts val="0"/>
              </a:spcAft>
              <a:buClr>
                <a:schemeClr val="dk1"/>
              </a:buClr>
              <a:buSzPts val="1200"/>
              <a:buFont typeface="Calibri"/>
              <a:buAutoNum type="arabicPeriod"/>
            </a:pPr>
            <a:r>
              <a:rPr lang="en-US"/>
              <a:t>Non linear model vs Linear model</a:t>
            </a:r>
            <a:endParaRPr/>
          </a:p>
          <a:p>
            <a:pPr marL="228600" lvl="0" indent="-228600" algn="l" rtl="0">
              <a:spcBef>
                <a:spcPts val="0"/>
              </a:spcBef>
              <a:spcAft>
                <a:spcPts val="0"/>
              </a:spcAft>
              <a:buClr>
                <a:schemeClr val="dk1"/>
              </a:buClr>
              <a:buSzPts val="1200"/>
              <a:buFont typeface="Calibri"/>
              <a:buAutoNum type="arabicPeriod"/>
            </a:pPr>
            <a:r>
              <a:rPr lang="en-US"/>
              <a:t>Explain non linear model –</a:t>
            </a:r>
            <a:endParaRPr/>
          </a:p>
          <a:p>
            <a:pPr marL="228600" lvl="0" indent="-228600" algn="l" rtl="0">
              <a:spcBef>
                <a:spcPts val="0"/>
              </a:spcBef>
              <a:spcAft>
                <a:spcPts val="0"/>
              </a:spcAft>
              <a:buClr>
                <a:schemeClr val="dk1"/>
              </a:buClr>
              <a:buSzPts val="1200"/>
              <a:buFont typeface="Calibri"/>
              <a:buAutoNum type="arabicPeriod"/>
            </a:pPr>
            <a:r>
              <a:rPr lang="en-US"/>
              <a:t>Linear model as assignment. And draw comparision</a:t>
            </a:r>
            <a:endParaRPr/>
          </a:p>
        </p:txBody>
      </p:sp>
      <p:sp>
        <p:nvSpPr>
          <p:cNvPr id="264" name="Google Shape;264;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Bridge slide on how to control</a:t>
            </a:r>
            <a:endParaRPr/>
          </a:p>
        </p:txBody>
      </p:sp>
      <p:sp>
        <p:nvSpPr>
          <p:cNvPr id="271" name="Google Shape;271;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 Lane change explain in this example.</a:t>
            </a:r>
            <a:endParaRPr/>
          </a:p>
        </p:txBody>
      </p:sp>
      <p:sp>
        <p:nvSpPr>
          <p:cNvPr id="287" name="Google Shape;287;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-Explain with examples : velocity + steering control example on  a curve.</a:t>
            </a:r>
            <a:endParaRPr/>
          </a:p>
        </p:txBody>
      </p:sp>
      <p:sp>
        <p:nvSpPr>
          <p:cNvPr id="308" name="Google Shape;308;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 Change the max min constraints- use a different example for constraints.</a:t>
            </a:r>
            <a:endParaRPr/>
          </a:p>
        </p:txBody>
      </p:sp>
      <p:sp>
        <p:nvSpPr>
          <p:cNvPr id="319" name="Google Shape;319;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4" name="Google Shape;364;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Explain lateral control example along</a:t>
            </a:r>
            <a:endParaRPr/>
          </a:p>
          <a:p>
            <a:pPr marL="228600" lvl="0" indent="-228600" algn="l" rtl="0">
              <a:spcBef>
                <a:spcPts val="0"/>
              </a:spcBef>
              <a:spcAft>
                <a:spcPts val="0"/>
              </a:spcAft>
              <a:buClr>
                <a:schemeClr val="dk1"/>
              </a:buClr>
              <a:buSzPts val="1200"/>
              <a:buFont typeface="Calibri"/>
              <a:buAutoNum type="arabicPeriod"/>
            </a:pPr>
            <a:r>
              <a:rPr lang="en-US"/>
              <a:t>MPC will find the optimal path </a:t>
            </a:r>
            <a:endParaRPr/>
          </a:p>
          <a:p>
            <a:pPr marL="228600" lvl="0" indent="-228600" algn="l" rtl="0">
              <a:spcBef>
                <a:spcPts val="0"/>
              </a:spcBef>
              <a:spcAft>
                <a:spcPts val="0"/>
              </a:spcAft>
              <a:buClr>
                <a:schemeClr val="dk1"/>
              </a:buClr>
              <a:buSzPts val="1200"/>
              <a:buFont typeface="Calibri"/>
              <a:buAutoNum type="arabicPeriod"/>
            </a:pPr>
            <a:r>
              <a:rPr lang="en-US"/>
              <a:t>Use the first control output</a:t>
            </a:r>
            <a:endParaRPr/>
          </a:p>
          <a:p>
            <a:pPr marL="228600" lvl="0" indent="-228600" algn="l" rtl="0">
              <a:spcBef>
                <a:spcPts val="0"/>
              </a:spcBef>
              <a:spcAft>
                <a:spcPts val="0"/>
              </a:spcAft>
              <a:buClr>
                <a:schemeClr val="dk1"/>
              </a:buClr>
              <a:buSzPts val="1200"/>
              <a:buFont typeface="Calibri"/>
              <a:buAutoNum type="arabicPeriod"/>
            </a:pPr>
            <a:r>
              <a:rPr lang="en-US"/>
              <a:t>Calculate for future steps</a:t>
            </a:r>
            <a:endParaRPr/>
          </a:p>
          <a:p>
            <a:pPr marL="228600" lvl="0" indent="-152400" algn="l" rtl="0">
              <a:spcBef>
                <a:spcPts val="0"/>
              </a:spcBef>
              <a:spcAft>
                <a:spcPts val="0"/>
              </a:spcAft>
              <a:buClr>
                <a:schemeClr val="dk1"/>
              </a:buClr>
              <a:buSzPts val="1200"/>
              <a:buFont typeface="Calibri"/>
              <a:buNone/>
            </a:pPr>
            <a:endParaRPr/>
          </a:p>
        </p:txBody>
      </p:sp>
      <p:sp>
        <p:nvSpPr>
          <p:cNvPr id="365" name="Google Shape;365;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 name="Google Shape;402;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https://miro.medium.com/max/698/1*foMut_Sxoi6_kzNkExB0Gw.png </a:t>
            </a:r>
            <a:endParaRPr/>
          </a:p>
        </p:txBody>
      </p:sp>
      <p:sp>
        <p:nvSpPr>
          <p:cNvPr id="403" name="Google Shape;403;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7" name="Google Shape;447;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https://i.stack.imgur.com/T3A2w.png</a:t>
            </a:r>
            <a:endParaRPr/>
          </a:p>
          <a:p>
            <a:pPr marL="0" lvl="0" indent="0" algn="l" rtl="0">
              <a:spcBef>
                <a:spcPts val="0"/>
              </a:spcBef>
              <a:spcAft>
                <a:spcPts val="0"/>
              </a:spcAft>
              <a:buNone/>
            </a:pPr>
            <a:endParaRPr/>
          </a:p>
        </p:txBody>
      </p:sp>
      <p:sp>
        <p:nvSpPr>
          <p:cNvPr id="448" name="Google Shape;448;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5" name="Google Shape;475;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Path following control</a:t>
            </a:r>
            <a:endParaRPr/>
          </a:p>
        </p:txBody>
      </p:sp>
      <p:sp>
        <p:nvSpPr>
          <p:cNvPr id="476" name="Google Shape;476;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2" name="Google Shape;482;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Remove state estimator.</a:t>
            </a:r>
            <a:endParaRPr/>
          </a:p>
        </p:txBody>
      </p:sp>
      <p:sp>
        <p:nvSpPr>
          <p:cNvPr id="483" name="Google Shape;483;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1" name="Google Shape;511;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Start with init script and define system </a:t>
            </a:r>
            <a:endParaRPr/>
          </a:p>
          <a:p>
            <a:pPr marL="228600" lvl="0" indent="-228600" algn="l" rtl="0">
              <a:spcBef>
                <a:spcPts val="0"/>
              </a:spcBef>
              <a:spcAft>
                <a:spcPts val="0"/>
              </a:spcAft>
              <a:buClr>
                <a:schemeClr val="dk1"/>
              </a:buClr>
              <a:buSzPts val="1200"/>
              <a:buFont typeface="Calibri"/>
              <a:buAutoNum type="arabicPeriod"/>
            </a:pPr>
            <a:r>
              <a:rPr lang="en-US"/>
              <a:t>Create a mpc using mpc designer</a:t>
            </a:r>
            <a:endParaRPr/>
          </a:p>
          <a:p>
            <a:pPr marL="228600" lvl="0" indent="-228600" algn="l" rtl="0">
              <a:spcBef>
                <a:spcPts val="0"/>
              </a:spcBef>
              <a:spcAft>
                <a:spcPts val="0"/>
              </a:spcAft>
              <a:buClr>
                <a:schemeClr val="dk1"/>
              </a:buClr>
              <a:buSzPts val="1200"/>
              <a:buFont typeface="Calibri"/>
              <a:buAutoNum type="arabicPeriod"/>
            </a:pPr>
            <a:r>
              <a:rPr lang="en-US"/>
              <a:t>Run all three scenarios lane change  ,figure 8 , city road </a:t>
            </a:r>
            <a:endParaRPr/>
          </a:p>
        </p:txBody>
      </p:sp>
      <p:sp>
        <p:nvSpPr>
          <p:cNvPr id="512" name="Google Shape;512;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4" name="Google Shape;524;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 Change this according to the three courses .</a:t>
            </a:r>
            <a:endParaRPr/>
          </a:p>
        </p:txBody>
      </p:sp>
      <p:sp>
        <p:nvSpPr>
          <p:cNvPr id="525" name="Google Shape;525;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4" name="Google Shape;544;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1" name="Google Shape;551;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8" name="Google Shape;558;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be1ca81b39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be1ca81b39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6" name="Google Shape;566;gbe1ca81b39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F77D7-3935-4F5A-94B9-324F679B24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0E492F-301C-413F-B005-D9ECCE70FD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597C2F-BED1-4810-AF46-1BE809761DC7}"/>
              </a:ext>
            </a:extLst>
          </p:cNvPr>
          <p:cNvSpPr>
            <a:spLocks noGrp="1"/>
          </p:cNvSpPr>
          <p:nvPr>
            <p:ph type="dt" sz="half" idx="10"/>
          </p:nvPr>
        </p:nvSpPr>
        <p:spPr/>
        <p:txBody>
          <a:bodyPr/>
          <a:lstStyle/>
          <a:p>
            <a:fld id="{D52A7F7D-AAF1-47F6-9BF4-E42943E2D9EB}" type="datetimeFigureOut">
              <a:rPr lang="en-US" smtClean="0"/>
              <a:t>3/11/2022</a:t>
            </a:fld>
            <a:endParaRPr lang="en-US"/>
          </a:p>
        </p:txBody>
      </p:sp>
      <p:sp>
        <p:nvSpPr>
          <p:cNvPr id="5" name="Footer Placeholder 4">
            <a:extLst>
              <a:ext uri="{FF2B5EF4-FFF2-40B4-BE49-F238E27FC236}">
                <a16:creationId xmlns:a16="http://schemas.microsoft.com/office/drawing/2014/main" id="{FA5A52C3-338F-4E22-8E21-EA24F63A8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A390E-B61C-4F61-B43C-D1CBB78FB0C9}"/>
              </a:ext>
            </a:extLst>
          </p:cNvPr>
          <p:cNvSpPr>
            <a:spLocks noGrp="1"/>
          </p:cNvSpPr>
          <p:nvPr>
            <p:ph type="sldNum" sz="quarter" idx="12"/>
          </p:nvPr>
        </p:nvSpPr>
        <p:spPr/>
        <p:txBody>
          <a:bodyPr/>
          <a:lstStyle/>
          <a:p>
            <a:fld id="{3734F4C4-7FDC-4007-9394-4B34C1427CE8}" type="slidenum">
              <a:rPr lang="en-US" smtClean="0"/>
              <a:t>‹#›</a:t>
            </a:fld>
            <a:endParaRPr lang="en-US"/>
          </a:p>
        </p:txBody>
      </p:sp>
    </p:spTree>
    <p:extLst>
      <p:ext uri="{BB962C8B-B14F-4D97-AF65-F5344CB8AC3E}">
        <p14:creationId xmlns:p14="http://schemas.microsoft.com/office/powerpoint/2010/main" val="4148897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1AB24-F370-45F2-AE77-9DE7BF82BF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6BD325-904A-46DD-90E8-765F6DB916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8B64B-0CCA-43D2-AD8A-212ED876A667}"/>
              </a:ext>
            </a:extLst>
          </p:cNvPr>
          <p:cNvSpPr>
            <a:spLocks noGrp="1"/>
          </p:cNvSpPr>
          <p:nvPr>
            <p:ph type="dt" sz="half" idx="10"/>
          </p:nvPr>
        </p:nvSpPr>
        <p:spPr/>
        <p:txBody>
          <a:bodyPr/>
          <a:lstStyle/>
          <a:p>
            <a:fld id="{D52A7F7D-AAF1-47F6-9BF4-E42943E2D9EB}" type="datetimeFigureOut">
              <a:rPr lang="en-US" smtClean="0"/>
              <a:t>3/11/2022</a:t>
            </a:fld>
            <a:endParaRPr lang="en-US"/>
          </a:p>
        </p:txBody>
      </p:sp>
      <p:sp>
        <p:nvSpPr>
          <p:cNvPr id="5" name="Footer Placeholder 4">
            <a:extLst>
              <a:ext uri="{FF2B5EF4-FFF2-40B4-BE49-F238E27FC236}">
                <a16:creationId xmlns:a16="http://schemas.microsoft.com/office/drawing/2014/main" id="{2141636F-E538-48CF-948B-C4F36EA7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98A1E-1B22-472E-9E07-6BBB602A2406}"/>
              </a:ext>
            </a:extLst>
          </p:cNvPr>
          <p:cNvSpPr>
            <a:spLocks noGrp="1"/>
          </p:cNvSpPr>
          <p:nvPr>
            <p:ph type="sldNum" sz="quarter" idx="12"/>
          </p:nvPr>
        </p:nvSpPr>
        <p:spPr/>
        <p:txBody>
          <a:bodyPr/>
          <a:lstStyle/>
          <a:p>
            <a:fld id="{3734F4C4-7FDC-4007-9394-4B34C1427CE8}" type="slidenum">
              <a:rPr lang="en-US" smtClean="0"/>
              <a:t>‹#›</a:t>
            </a:fld>
            <a:endParaRPr lang="en-US"/>
          </a:p>
        </p:txBody>
      </p:sp>
    </p:spTree>
    <p:extLst>
      <p:ext uri="{BB962C8B-B14F-4D97-AF65-F5344CB8AC3E}">
        <p14:creationId xmlns:p14="http://schemas.microsoft.com/office/powerpoint/2010/main" val="4007053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D569D1-7D8D-4B4E-A18C-E406EC3251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7FD9B6-EA8E-455B-9A31-DD2D7F89C8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7436E-6F10-4F40-B8F6-7556BEA7CD4E}"/>
              </a:ext>
            </a:extLst>
          </p:cNvPr>
          <p:cNvSpPr>
            <a:spLocks noGrp="1"/>
          </p:cNvSpPr>
          <p:nvPr>
            <p:ph type="dt" sz="half" idx="10"/>
          </p:nvPr>
        </p:nvSpPr>
        <p:spPr/>
        <p:txBody>
          <a:bodyPr/>
          <a:lstStyle/>
          <a:p>
            <a:fld id="{D52A7F7D-AAF1-47F6-9BF4-E42943E2D9EB}" type="datetimeFigureOut">
              <a:rPr lang="en-US" smtClean="0"/>
              <a:t>3/11/2022</a:t>
            </a:fld>
            <a:endParaRPr lang="en-US"/>
          </a:p>
        </p:txBody>
      </p:sp>
      <p:sp>
        <p:nvSpPr>
          <p:cNvPr id="5" name="Footer Placeholder 4">
            <a:extLst>
              <a:ext uri="{FF2B5EF4-FFF2-40B4-BE49-F238E27FC236}">
                <a16:creationId xmlns:a16="http://schemas.microsoft.com/office/drawing/2014/main" id="{891073E0-7522-43E1-91F5-41CBCF5977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82D45-5193-4EDF-87B1-FEE80395BAD8}"/>
              </a:ext>
            </a:extLst>
          </p:cNvPr>
          <p:cNvSpPr>
            <a:spLocks noGrp="1"/>
          </p:cNvSpPr>
          <p:nvPr>
            <p:ph type="sldNum" sz="quarter" idx="12"/>
          </p:nvPr>
        </p:nvSpPr>
        <p:spPr/>
        <p:txBody>
          <a:bodyPr/>
          <a:lstStyle/>
          <a:p>
            <a:fld id="{3734F4C4-7FDC-4007-9394-4B34C1427CE8}" type="slidenum">
              <a:rPr lang="en-US" smtClean="0"/>
              <a:t>‹#›</a:t>
            </a:fld>
            <a:endParaRPr lang="en-US"/>
          </a:p>
        </p:txBody>
      </p:sp>
    </p:spTree>
    <p:extLst>
      <p:ext uri="{BB962C8B-B14F-4D97-AF65-F5344CB8AC3E}">
        <p14:creationId xmlns:p14="http://schemas.microsoft.com/office/powerpoint/2010/main" val="543750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content" type="tx">
  <p:cSld name="Main content">
    <p:spTree>
      <p:nvGrpSpPr>
        <p:cNvPr id="1" name="Shape 19"/>
        <p:cNvGrpSpPr/>
        <p:nvPr/>
      </p:nvGrpSpPr>
      <p:grpSpPr>
        <a:xfrm>
          <a:off x="0" y="0"/>
          <a:ext cx="0" cy="0"/>
          <a:chOff x="0" y="0"/>
          <a:chExt cx="0" cy="0"/>
        </a:xfrm>
      </p:grpSpPr>
      <p:sp>
        <p:nvSpPr>
          <p:cNvPr id="20" name="Google Shape;20;p56"/>
          <p:cNvSpPr txBox="1">
            <a:spLocks noGrp="1"/>
          </p:cNvSpPr>
          <p:nvPr>
            <p:ph type="title"/>
          </p:nvPr>
        </p:nvSpPr>
        <p:spPr>
          <a:xfrm>
            <a:off x="831200" y="647233"/>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Font typeface="Helvetica Neue"/>
              <a:buNone/>
              <a:defRPr sz="4267" u="sng">
                <a:latin typeface="Helvetica Neue"/>
                <a:ea typeface="Helvetica Neue"/>
                <a:cs typeface="Helvetica Neue"/>
                <a:sym typeface="Helvetica Neu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56"/>
          <p:cNvSpPr txBox="1">
            <a:spLocks noGrp="1"/>
          </p:cNvSpPr>
          <p:nvPr>
            <p:ph type="body" idx="1"/>
          </p:nvPr>
        </p:nvSpPr>
        <p:spPr>
          <a:xfrm>
            <a:off x="831200" y="1536633"/>
            <a:ext cx="11360800" cy="4555200"/>
          </a:xfrm>
          <a:prstGeom prst="rect">
            <a:avLst/>
          </a:prstGeom>
          <a:noFill/>
          <a:ln>
            <a:noFill/>
          </a:ln>
        </p:spPr>
        <p:txBody>
          <a:bodyPr spcFirstLastPara="1" wrap="square" lIns="91425" tIns="91425" rIns="91425" bIns="91425" anchor="t" anchorCtr="0">
            <a:noAutofit/>
          </a:bodyPr>
          <a:lstStyle>
            <a:lvl1pPr marL="609585" lvl="0" indent="-507987" algn="l">
              <a:lnSpc>
                <a:spcPct val="115000"/>
              </a:lnSpc>
              <a:spcBef>
                <a:spcPts val="0"/>
              </a:spcBef>
              <a:spcAft>
                <a:spcPts val="0"/>
              </a:spcAft>
              <a:buSzPts val="2400"/>
              <a:buFont typeface="Gill Sans"/>
              <a:buChar char="●"/>
              <a:defRPr sz="3200">
                <a:latin typeface="Gill Sans"/>
                <a:ea typeface="Gill Sans"/>
                <a:cs typeface="Gill Sans"/>
                <a:sym typeface="Gill Sans"/>
              </a:defRPr>
            </a:lvl1pPr>
            <a:lvl2pPr marL="1219170" lvl="1" indent="-474121" algn="l">
              <a:lnSpc>
                <a:spcPct val="115000"/>
              </a:lnSpc>
              <a:spcBef>
                <a:spcPts val="2133"/>
              </a:spcBef>
              <a:spcAft>
                <a:spcPts val="0"/>
              </a:spcAft>
              <a:buSzPts val="2000"/>
              <a:buFont typeface="Gill Sans"/>
              <a:buChar char="○"/>
              <a:defRPr sz="2667">
                <a:latin typeface="Gill Sans"/>
                <a:ea typeface="Gill Sans"/>
                <a:cs typeface="Gill Sans"/>
                <a:sym typeface="Gill Sans"/>
              </a:defRPr>
            </a:lvl2pPr>
            <a:lvl3pPr marL="1828754" lvl="2" indent="-457189" algn="l">
              <a:lnSpc>
                <a:spcPct val="115000"/>
              </a:lnSpc>
              <a:spcBef>
                <a:spcPts val="2133"/>
              </a:spcBef>
              <a:spcAft>
                <a:spcPts val="0"/>
              </a:spcAft>
              <a:buSzPts val="1800"/>
              <a:buFont typeface="Gill Sans"/>
              <a:buChar char="■"/>
              <a:defRPr>
                <a:latin typeface="Gill Sans"/>
                <a:ea typeface="Gill Sans"/>
                <a:cs typeface="Gill Sans"/>
                <a:sym typeface="Gill Sans"/>
              </a:defRPr>
            </a:lvl3pPr>
            <a:lvl4pPr marL="2438339" lvl="3" indent="-423323" algn="l">
              <a:lnSpc>
                <a:spcPct val="115000"/>
              </a:lnSpc>
              <a:spcBef>
                <a:spcPts val="2133"/>
              </a:spcBef>
              <a:spcAft>
                <a:spcPts val="0"/>
              </a:spcAft>
              <a:buSzPts val="1400"/>
              <a:buFont typeface="Gill Sans"/>
              <a:buChar char="●"/>
              <a:defRPr>
                <a:latin typeface="Gill Sans"/>
                <a:ea typeface="Gill Sans"/>
                <a:cs typeface="Gill Sans"/>
                <a:sym typeface="Gill Sans"/>
              </a:defRPr>
            </a:lvl4pPr>
            <a:lvl5pPr marL="3047924" lvl="4" indent="-423323" algn="l">
              <a:lnSpc>
                <a:spcPct val="115000"/>
              </a:lnSpc>
              <a:spcBef>
                <a:spcPts val="2133"/>
              </a:spcBef>
              <a:spcAft>
                <a:spcPts val="0"/>
              </a:spcAft>
              <a:buSzPts val="1400"/>
              <a:buFont typeface="Gill Sans"/>
              <a:buChar char="○"/>
              <a:defRPr>
                <a:latin typeface="Gill Sans"/>
                <a:ea typeface="Gill Sans"/>
                <a:cs typeface="Gill Sans"/>
                <a:sym typeface="Gill Sans"/>
              </a:defRPr>
            </a:lvl5pPr>
            <a:lvl6pPr marL="3657509" lvl="5" indent="-423323" algn="l">
              <a:lnSpc>
                <a:spcPct val="115000"/>
              </a:lnSpc>
              <a:spcBef>
                <a:spcPts val="2133"/>
              </a:spcBef>
              <a:spcAft>
                <a:spcPts val="0"/>
              </a:spcAft>
              <a:buSzPts val="1400"/>
              <a:buFont typeface="Gill Sans"/>
              <a:buChar char="■"/>
              <a:defRPr>
                <a:latin typeface="Gill Sans"/>
                <a:ea typeface="Gill Sans"/>
                <a:cs typeface="Gill Sans"/>
                <a:sym typeface="Gill Sans"/>
              </a:defRPr>
            </a:lvl6pPr>
            <a:lvl7pPr marL="4267093" lvl="6" indent="-423323" algn="l">
              <a:lnSpc>
                <a:spcPct val="115000"/>
              </a:lnSpc>
              <a:spcBef>
                <a:spcPts val="2133"/>
              </a:spcBef>
              <a:spcAft>
                <a:spcPts val="0"/>
              </a:spcAft>
              <a:buSzPts val="1400"/>
              <a:buFont typeface="Gill Sans"/>
              <a:buChar char="●"/>
              <a:defRPr>
                <a:latin typeface="Gill Sans"/>
                <a:ea typeface="Gill Sans"/>
                <a:cs typeface="Gill Sans"/>
                <a:sym typeface="Gill Sans"/>
              </a:defRPr>
            </a:lvl7pPr>
            <a:lvl8pPr marL="4876678" lvl="7" indent="-423323" algn="l">
              <a:lnSpc>
                <a:spcPct val="115000"/>
              </a:lnSpc>
              <a:spcBef>
                <a:spcPts val="2133"/>
              </a:spcBef>
              <a:spcAft>
                <a:spcPts val="0"/>
              </a:spcAft>
              <a:buSzPts val="1400"/>
              <a:buFont typeface="Gill Sans"/>
              <a:buChar char="○"/>
              <a:defRPr>
                <a:latin typeface="Gill Sans"/>
                <a:ea typeface="Gill Sans"/>
                <a:cs typeface="Gill Sans"/>
                <a:sym typeface="Gill Sans"/>
              </a:defRPr>
            </a:lvl8pPr>
            <a:lvl9pPr marL="5486263" lvl="8" indent="-423323" algn="l">
              <a:lnSpc>
                <a:spcPct val="115000"/>
              </a:lnSpc>
              <a:spcBef>
                <a:spcPts val="2133"/>
              </a:spcBef>
              <a:spcAft>
                <a:spcPts val="2133"/>
              </a:spcAft>
              <a:buSzPts val="1400"/>
              <a:buFont typeface="Gill Sans"/>
              <a:buChar char="■"/>
              <a:defRPr>
                <a:latin typeface="Gill Sans"/>
                <a:ea typeface="Gill Sans"/>
                <a:cs typeface="Gill Sans"/>
                <a:sym typeface="Gill Sans"/>
              </a:defRPr>
            </a:lvl9pPr>
          </a:lstStyle>
          <a:p>
            <a:endParaRPr/>
          </a:p>
        </p:txBody>
      </p:sp>
      <p:sp>
        <p:nvSpPr>
          <p:cNvPr id="22" name="Google Shape;22;p56"/>
          <p:cNvSpPr txBox="1">
            <a:spLocks noGrp="1"/>
          </p:cNvSpPr>
          <p:nvPr>
            <p:ph type="sldNum" idx="12"/>
          </p:nvPr>
        </p:nvSpPr>
        <p:spPr>
          <a:xfrm>
            <a:off x="11" y="6333189"/>
            <a:ext cx="731600" cy="524800"/>
          </a:xfrm>
          <a:prstGeom prst="rect">
            <a:avLst/>
          </a:prstGeom>
          <a:noFill/>
          <a:ln>
            <a:noFill/>
          </a:ln>
        </p:spPr>
        <p:txBody>
          <a:bodyPr spcFirstLastPara="1" wrap="square" lIns="91425" tIns="91425" rIns="91425" bIns="91425" anchor="ctr" anchorCtr="0">
            <a:noAutofit/>
          </a:bodyPr>
          <a:lstStyle>
            <a:lvl1pPr marL="0" marR="0" lvl="0" indent="0" algn="r">
              <a:spcBef>
                <a:spcPts val="0"/>
              </a:spcBef>
              <a:spcAft>
                <a:spcPts val="0"/>
              </a:spcAft>
              <a:buClr>
                <a:schemeClr val="dk2"/>
              </a:buClr>
              <a:buSzPts val="1800"/>
              <a:buFont typeface="Arial"/>
              <a:buNone/>
              <a:defRPr sz="2400" b="0" i="0" u="none" strike="noStrike" cap="none">
                <a:solidFill>
                  <a:schemeClr val="dk2"/>
                </a:solidFill>
                <a:latin typeface="Arial"/>
                <a:ea typeface="Arial"/>
                <a:cs typeface="Arial"/>
                <a:sym typeface="Arial"/>
              </a:defRPr>
            </a:lvl1pPr>
            <a:lvl2pPr marL="0" marR="0" lvl="1" indent="0" algn="r">
              <a:spcBef>
                <a:spcPts val="0"/>
              </a:spcBef>
              <a:spcAft>
                <a:spcPts val="0"/>
              </a:spcAft>
              <a:buClr>
                <a:schemeClr val="dk2"/>
              </a:buClr>
              <a:buSzPts val="1800"/>
              <a:buFont typeface="Arial"/>
              <a:buNone/>
              <a:defRPr sz="2400" b="0" i="0" u="none" strike="noStrike" cap="none">
                <a:solidFill>
                  <a:schemeClr val="dk2"/>
                </a:solidFill>
                <a:latin typeface="Arial"/>
                <a:ea typeface="Arial"/>
                <a:cs typeface="Arial"/>
                <a:sym typeface="Arial"/>
              </a:defRPr>
            </a:lvl2pPr>
            <a:lvl3pPr marL="0" marR="0" lvl="2" indent="0" algn="r">
              <a:spcBef>
                <a:spcPts val="0"/>
              </a:spcBef>
              <a:spcAft>
                <a:spcPts val="0"/>
              </a:spcAft>
              <a:buClr>
                <a:schemeClr val="dk2"/>
              </a:buClr>
              <a:buSzPts val="1800"/>
              <a:buFont typeface="Arial"/>
              <a:buNone/>
              <a:defRPr sz="2400" b="0" i="0" u="none" strike="noStrike" cap="none">
                <a:solidFill>
                  <a:schemeClr val="dk2"/>
                </a:solidFill>
                <a:latin typeface="Arial"/>
                <a:ea typeface="Arial"/>
                <a:cs typeface="Arial"/>
                <a:sym typeface="Arial"/>
              </a:defRPr>
            </a:lvl3pPr>
            <a:lvl4pPr marL="0" marR="0" lvl="3" indent="0" algn="r">
              <a:spcBef>
                <a:spcPts val="0"/>
              </a:spcBef>
              <a:spcAft>
                <a:spcPts val="0"/>
              </a:spcAft>
              <a:buClr>
                <a:schemeClr val="dk2"/>
              </a:buClr>
              <a:buSzPts val="1800"/>
              <a:buFont typeface="Arial"/>
              <a:buNone/>
              <a:defRPr sz="2400" b="0" i="0" u="none" strike="noStrike" cap="none">
                <a:solidFill>
                  <a:schemeClr val="dk2"/>
                </a:solidFill>
                <a:latin typeface="Arial"/>
                <a:ea typeface="Arial"/>
                <a:cs typeface="Arial"/>
                <a:sym typeface="Arial"/>
              </a:defRPr>
            </a:lvl4pPr>
            <a:lvl5pPr marL="0" marR="0" lvl="4" indent="0" algn="r">
              <a:spcBef>
                <a:spcPts val="0"/>
              </a:spcBef>
              <a:spcAft>
                <a:spcPts val="0"/>
              </a:spcAft>
              <a:buClr>
                <a:schemeClr val="dk2"/>
              </a:buClr>
              <a:buSzPts val="1800"/>
              <a:buFont typeface="Arial"/>
              <a:buNone/>
              <a:defRPr sz="2400" b="0" i="0" u="none" strike="noStrike" cap="none">
                <a:solidFill>
                  <a:schemeClr val="dk2"/>
                </a:solidFill>
                <a:latin typeface="Arial"/>
                <a:ea typeface="Arial"/>
                <a:cs typeface="Arial"/>
                <a:sym typeface="Arial"/>
              </a:defRPr>
            </a:lvl5pPr>
            <a:lvl6pPr marL="0" marR="0" lvl="5" indent="0" algn="r">
              <a:spcBef>
                <a:spcPts val="0"/>
              </a:spcBef>
              <a:spcAft>
                <a:spcPts val="0"/>
              </a:spcAft>
              <a:buClr>
                <a:schemeClr val="dk2"/>
              </a:buClr>
              <a:buSzPts val="1800"/>
              <a:buFont typeface="Arial"/>
              <a:buNone/>
              <a:defRPr sz="2400" b="0" i="0" u="none" strike="noStrike" cap="none">
                <a:solidFill>
                  <a:schemeClr val="dk2"/>
                </a:solidFill>
                <a:latin typeface="Arial"/>
                <a:ea typeface="Arial"/>
                <a:cs typeface="Arial"/>
                <a:sym typeface="Arial"/>
              </a:defRPr>
            </a:lvl6pPr>
            <a:lvl7pPr marL="0" marR="0" lvl="6" indent="0" algn="r">
              <a:spcBef>
                <a:spcPts val="0"/>
              </a:spcBef>
              <a:spcAft>
                <a:spcPts val="0"/>
              </a:spcAft>
              <a:buClr>
                <a:schemeClr val="dk2"/>
              </a:buClr>
              <a:buSzPts val="1800"/>
              <a:buFont typeface="Arial"/>
              <a:buNone/>
              <a:defRPr sz="2400" b="0" i="0" u="none" strike="noStrike" cap="none">
                <a:solidFill>
                  <a:schemeClr val="dk2"/>
                </a:solidFill>
                <a:latin typeface="Arial"/>
                <a:ea typeface="Arial"/>
                <a:cs typeface="Arial"/>
                <a:sym typeface="Arial"/>
              </a:defRPr>
            </a:lvl7pPr>
            <a:lvl8pPr marL="0" marR="0" lvl="7" indent="0" algn="r">
              <a:spcBef>
                <a:spcPts val="0"/>
              </a:spcBef>
              <a:spcAft>
                <a:spcPts val="0"/>
              </a:spcAft>
              <a:buClr>
                <a:schemeClr val="dk2"/>
              </a:buClr>
              <a:buSzPts val="1800"/>
              <a:buFont typeface="Arial"/>
              <a:buNone/>
              <a:defRPr sz="2400" b="0" i="0" u="none" strike="noStrike" cap="none">
                <a:solidFill>
                  <a:schemeClr val="dk2"/>
                </a:solidFill>
                <a:latin typeface="Arial"/>
                <a:ea typeface="Arial"/>
                <a:cs typeface="Arial"/>
                <a:sym typeface="Arial"/>
              </a:defRPr>
            </a:lvl8pPr>
            <a:lvl9pPr marL="0" marR="0" lvl="8" indent="0" algn="r">
              <a:spcBef>
                <a:spcPts val="0"/>
              </a:spcBef>
              <a:spcAft>
                <a:spcPts val="0"/>
              </a:spcAft>
              <a:buClr>
                <a:schemeClr val="dk2"/>
              </a:buClr>
              <a:buSzPts val="1800"/>
              <a:buFont typeface="Arial"/>
              <a:buNone/>
              <a:defRPr sz="24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405664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type="twoColTx">
  <p:cSld name="1_Comparison">
    <p:spTree>
      <p:nvGrpSpPr>
        <p:cNvPr id="1" name="Shape 23"/>
        <p:cNvGrpSpPr/>
        <p:nvPr/>
      </p:nvGrpSpPr>
      <p:grpSpPr>
        <a:xfrm>
          <a:off x="0" y="0"/>
          <a:ext cx="0" cy="0"/>
          <a:chOff x="0" y="0"/>
          <a:chExt cx="0" cy="0"/>
        </a:xfrm>
      </p:grpSpPr>
      <p:sp>
        <p:nvSpPr>
          <p:cNvPr id="24" name="Google Shape;24;p57"/>
          <p:cNvSpPr txBox="1">
            <a:spLocks noGrp="1"/>
          </p:cNvSpPr>
          <p:nvPr>
            <p:ph type="title"/>
          </p:nvPr>
        </p:nvSpPr>
        <p:spPr>
          <a:xfrm>
            <a:off x="831200" y="647233"/>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Font typeface="Helvetica Neue"/>
              <a:buNone/>
              <a:defRPr sz="4000" u="sng">
                <a:latin typeface="Helvetica Neue"/>
                <a:ea typeface="Helvetica Neue"/>
                <a:cs typeface="Helvetica Neue"/>
                <a:sym typeface="Helvetica Neu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57"/>
          <p:cNvSpPr txBox="1">
            <a:spLocks noGrp="1"/>
          </p:cNvSpPr>
          <p:nvPr>
            <p:ph type="body" idx="1"/>
          </p:nvPr>
        </p:nvSpPr>
        <p:spPr>
          <a:xfrm>
            <a:off x="903567" y="1536633"/>
            <a:ext cx="5333200" cy="4555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Font typeface="Gill Sans"/>
              <a:buChar char="●"/>
              <a:defRPr sz="2400">
                <a:latin typeface="Gill Sans"/>
                <a:ea typeface="Gill Sans"/>
                <a:cs typeface="Gill Sans"/>
                <a:sym typeface="Gill Sans"/>
              </a:defRPr>
            </a:lvl1pPr>
            <a:lvl2pPr marL="1219170" lvl="1" indent="-406390" algn="l">
              <a:lnSpc>
                <a:spcPct val="115000"/>
              </a:lnSpc>
              <a:spcBef>
                <a:spcPts val="2133"/>
              </a:spcBef>
              <a:spcAft>
                <a:spcPts val="0"/>
              </a:spcAft>
              <a:buSzPts val="1200"/>
              <a:buFont typeface="Gill Sans"/>
              <a:buChar char="○"/>
              <a:defRPr sz="1600">
                <a:latin typeface="Gill Sans"/>
                <a:ea typeface="Gill Sans"/>
                <a:cs typeface="Gill Sans"/>
                <a:sym typeface="Gill Sans"/>
              </a:defRPr>
            </a:lvl2pPr>
            <a:lvl3pPr marL="1828754" lvl="2" indent="-406390" algn="l">
              <a:lnSpc>
                <a:spcPct val="115000"/>
              </a:lnSpc>
              <a:spcBef>
                <a:spcPts val="2133"/>
              </a:spcBef>
              <a:spcAft>
                <a:spcPts val="0"/>
              </a:spcAft>
              <a:buSzPts val="1200"/>
              <a:buFont typeface="Gill Sans"/>
              <a:buChar char="■"/>
              <a:defRPr sz="1600">
                <a:latin typeface="Gill Sans"/>
                <a:ea typeface="Gill Sans"/>
                <a:cs typeface="Gill Sans"/>
                <a:sym typeface="Gill Sans"/>
              </a:defRPr>
            </a:lvl3pPr>
            <a:lvl4pPr marL="2438339" lvl="3" indent="-406390" algn="l">
              <a:lnSpc>
                <a:spcPct val="115000"/>
              </a:lnSpc>
              <a:spcBef>
                <a:spcPts val="2133"/>
              </a:spcBef>
              <a:spcAft>
                <a:spcPts val="0"/>
              </a:spcAft>
              <a:buSzPts val="1200"/>
              <a:buFont typeface="Gill Sans"/>
              <a:buChar char="●"/>
              <a:defRPr sz="1600">
                <a:latin typeface="Gill Sans"/>
                <a:ea typeface="Gill Sans"/>
                <a:cs typeface="Gill Sans"/>
                <a:sym typeface="Gill Sans"/>
              </a:defRPr>
            </a:lvl4pPr>
            <a:lvl5pPr marL="3047924" lvl="4" indent="-406390" algn="l">
              <a:lnSpc>
                <a:spcPct val="115000"/>
              </a:lnSpc>
              <a:spcBef>
                <a:spcPts val="2133"/>
              </a:spcBef>
              <a:spcAft>
                <a:spcPts val="0"/>
              </a:spcAft>
              <a:buSzPts val="1200"/>
              <a:buFont typeface="Gill Sans"/>
              <a:buChar char="○"/>
              <a:defRPr sz="1600">
                <a:latin typeface="Gill Sans"/>
                <a:ea typeface="Gill Sans"/>
                <a:cs typeface="Gill Sans"/>
                <a:sym typeface="Gill Sans"/>
              </a:defRPr>
            </a:lvl5pPr>
            <a:lvl6pPr marL="3657509" lvl="5" indent="-406390" algn="l">
              <a:lnSpc>
                <a:spcPct val="115000"/>
              </a:lnSpc>
              <a:spcBef>
                <a:spcPts val="2133"/>
              </a:spcBef>
              <a:spcAft>
                <a:spcPts val="0"/>
              </a:spcAft>
              <a:buSzPts val="1200"/>
              <a:buFont typeface="Gill Sans"/>
              <a:buChar char="■"/>
              <a:defRPr sz="1600">
                <a:latin typeface="Gill Sans"/>
                <a:ea typeface="Gill Sans"/>
                <a:cs typeface="Gill Sans"/>
                <a:sym typeface="Gill Sans"/>
              </a:defRPr>
            </a:lvl6pPr>
            <a:lvl7pPr marL="4267093" lvl="6" indent="-406390" algn="l">
              <a:lnSpc>
                <a:spcPct val="115000"/>
              </a:lnSpc>
              <a:spcBef>
                <a:spcPts val="2133"/>
              </a:spcBef>
              <a:spcAft>
                <a:spcPts val="0"/>
              </a:spcAft>
              <a:buSzPts val="1200"/>
              <a:buFont typeface="Gill Sans"/>
              <a:buChar char="●"/>
              <a:defRPr sz="1600">
                <a:latin typeface="Gill Sans"/>
                <a:ea typeface="Gill Sans"/>
                <a:cs typeface="Gill Sans"/>
                <a:sym typeface="Gill Sans"/>
              </a:defRPr>
            </a:lvl7pPr>
            <a:lvl8pPr marL="4876678" lvl="7" indent="-406390" algn="l">
              <a:lnSpc>
                <a:spcPct val="115000"/>
              </a:lnSpc>
              <a:spcBef>
                <a:spcPts val="2133"/>
              </a:spcBef>
              <a:spcAft>
                <a:spcPts val="0"/>
              </a:spcAft>
              <a:buSzPts val="1200"/>
              <a:buFont typeface="Gill Sans"/>
              <a:buChar char="○"/>
              <a:defRPr sz="1600">
                <a:latin typeface="Gill Sans"/>
                <a:ea typeface="Gill Sans"/>
                <a:cs typeface="Gill Sans"/>
                <a:sym typeface="Gill Sans"/>
              </a:defRPr>
            </a:lvl8pPr>
            <a:lvl9pPr marL="5486263" lvl="8" indent="-406390" algn="l">
              <a:lnSpc>
                <a:spcPct val="115000"/>
              </a:lnSpc>
              <a:spcBef>
                <a:spcPts val="2133"/>
              </a:spcBef>
              <a:spcAft>
                <a:spcPts val="2133"/>
              </a:spcAft>
              <a:buSzPts val="1200"/>
              <a:buFont typeface="Gill Sans"/>
              <a:buChar char="■"/>
              <a:defRPr sz="1600">
                <a:latin typeface="Gill Sans"/>
                <a:ea typeface="Gill Sans"/>
                <a:cs typeface="Gill Sans"/>
                <a:sym typeface="Gill Sans"/>
              </a:defRPr>
            </a:lvl9pPr>
          </a:lstStyle>
          <a:p>
            <a:endParaRPr/>
          </a:p>
        </p:txBody>
      </p:sp>
      <p:sp>
        <p:nvSpPr>
          <p:cNvPr id="26" name="Google Shape;26;p57"/>
          <p:cNvSpPr txBox="1">
            <a:spLocks noGrp="1"/>
          </p:cNvSpPr>
          <p:nvPr>
            <p:ph type="body" idx="2"/>
          </p:nvPr>
        </p:nvSpPr>
        <p:spPr>
          <a:xfrm>
            <a:off x="6558767" y="1536633"/>
            <a:ext cx="5333200" cy="4555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Font typeface="Gill Sans"/>
              <a:buChar char="●"/>
              <a:defRPr sz="2400">
                <a:latin typeface="Gill Sans"/>
                <a:ea typeface="Gill Sans"/>
                <a:cs typeface="Gill Sans"/>
                <a:sym typeface="Gill Sans"/>
              </a:defRPr>
            </a:lvl1pPr>
            <a:lvl2pPr marL="1219170" lvl="1" indent="-406390" algn="l">
              <a:lnSpc>
                <a:spcPct val="115000"/>
              </a:lnSpc>
              <a:spcBef>
                <a:spcPts val="2133"/>
              </a:spcBef>
              <a:spcAft>
                <a:spcPts val="0"/>
              </a:spcAft>
              <a:buSzPts val="1200"/>
              <a:buFont typeface="Gill Sans"/>
              <a:buChar char="○"/>
              <a:defRPr sz="1600">
                <a:latin typeface="Gill Sans"/>
                <a:ea typeface="Gill Sans"/>
                <a:cs typeface="Gill Sans"/>
                <a:sym typeface="Gill Sans"/>
              </a:defRPr>
            </a:lvl2pPr>
            <a:lvl3pPr marL="1828754" lvl="2" indent="-406390" algn="l">
              <a:lnSpc>
                <a:spcPct val="115000"/>
              </a:lnSpc>
              <a:spcBef>
                <a:spcPts val="2133"/>
              </a:spcBef>
              <a:spcAft>
                <a:spcPts val="0"/>
              </a:spcAft>
              <a:buSzPts val="1200"/>
              <a:buFont typeface="Gill Sans"/>
              <a:buChar char="■"/>
              <a:defRPr sz="1600">
                <a:latin typeface="Gill Sans"/>
                <a:ea typeface="Gill Sans"/>
                <a:cs typeface="Gill Sans"/>
                <a:sym typeface="Gill Sans"/>
              </a:defRPr>
            </a:lvl3pPr>
            <a:lvl4pPr marL="2438339" lvl="3" indent="-406390" algn="l">
              <a:lnSpc>
                <a:spcPct val="115000"/>
              </a:lnSpc>
              <a:spcBef>
                <a:spcPts val="2133"/>
              </a:spcBef>
              <a:spcAft>
                <a:spcPts val="0"/>
              </a:spcAft>
              <a:buSzPts val="1200"/>
              <a:buFont typeface="Gill Sans"/>
              <a:buChar char="●"/>
              <a:defRPr sz="1600">
                <a:latin typeface="Gill Sans"/>
                <a:ea typeface="Gill Sans"/>
                <a:cs typeface="Gill Sans"/>
                <a:sym typeface="Gill Sans"/>
              </a:defRPr>
            </a:lvl4pPr>
            <a:lvl5pPr marL="3047924" lvl="4" indent="-406390" algn="l">
              <a:lnSpc>
                <a:spcPct val="115000"/>
              </a:lnSpc>
              <a:spcBef>
                <a:spcPts val="2133"/>
              </a:spcBef>
              <a:spcAft>
                <a:spcPts val="0"/>
              </a:spcAft>
              <a:buSzPts val="1200"/>
              <a:buFont typeface="Gill Sans"/>
              <a:buChar char="○"/>
              <a:defRPr sz="1600">
                <a:latin typeface="Gill Sans"/>
                <a:ea typeface="Gill Sans"/>
                <a:cs typeface="Gill Sans"/>
                <a:sym typeface="Gill Sans"/>
              </a:defRPr>
            </a:lvl5pPr>
            <a:lvl6pPr marL="3657509" lvl="5" indent="-406390" algn="l">
              <a:lnSpc>
                <a:spcPct val="115000"/>
              </a:lnSpc>
              <a:spcBef>
                <a:spcPts val="2133"/>
              </a:spcBef>
              <a:spcAft>
                <a:spcPts val="0"/>
              </a:spcAft>
              <a:buSzPts val="1200"/>
              <a:buFont typeface="Gill Sans"/>
              <a:buChar char="■"/>
              <a:defRPr sz="1600">
                <a:latin typeface="Gill Sans"/>
                <a:ea typeface="Gill Sans"/>
                <a:cs typeface="Gill Sans"/>
                <a:sym typeface="Gill Sans"/>
              </a:defRPr>
            </a:lvl6pPr>
            <a:lvl7pPr marL="4267093" lvl="6" indent="-406390" algn="l">
              <a:lnSpc>
                <a:spcPct val="115000"/>
              </a:lnSpc>
              <a:spcBef>
                <a:spcPts val="2133"/>
              </a:spcBef>
              <a:spcAft>
                <a:spcPts val="0"/>
              </a:spcAft>
              <a:buSzPts val="1200"/>
              <a:buFont typeface="Gill Sans"/>
              <a:buChar char="●"/>
              <a:defRPr sz="1600">
                <a:latin typeface="Gill Sans"/>
                <a:ea typeface="Gill Sans"/>
                <a:cs typeface="Gill Sans"/>
                <a:sym typeface="Gill Sans"/>
              </a:defRPr>
            </a:lvl7pPr>
            <a:lvl8pPr marL="4876678" lvl="7" indent="-406390" algn="l">
              <a:lnSpc>
                <a:spcPct val="115000"/>
              </a:lnSpc>
              <a:spcBef>
                <a:spcPts val="2133"/>
              </a:spcBef>
              <a:spcAft>
                <a:spcPts val="0"/>
              </a:spcAft>
              <a:buSzPts val="1200"/>
              <a:buFont typeface="Gill Sans"/>
              <a:buChar char="○"/>
              <a:defRPr sz="1600">
                <a:latin typeface="Gill Sans"/>
                <a:ea typeface="Gill Sans"/>
                <a:cs typeface="Gill Sans"/>
                <a:sym typeface="Gill Sans"/>
              </a:defRPr>
            </a:lvl8pPr>
            <a:lvl9pPr marL="5486263" lvl="8" indent="-406390" algn="l">
              <a:lnSpc>
                <a:spcPct val="115000"/>
              </a:lnSpc>
              <a:spcBef>
                <a:spcPts val="2133"/>
              </a:spcBef>
              <a:spcAft>
                <a:spcPts val="2133"/>
              </a:spcAft>
              <a:buSzPts val="1200"/>
              <a:buFont typeface="Gill Sans"/>
              <a:buChar char="■"/>
              <a:defRPr sz="1600">
                <a:latin typeface="Gill Sans"/>
                <a:ea typeface="Gill Sans"/>
                <a:cs typeface="Gill Sans"/>
                <a:sym typeface="Gill Sans"/>
              </a:defRPr>
            </a:lvl9pPr>
          </a:lstStyle>
          <a:p>
            <a:endParaRPr/>
          </a:p>
        </p:txBody>
      </p:sp>
      <p:sp>
        <p:nvSpPr>
          <p:cNvPr id="27" name="Google Shape;27;p57"/>
          <p:cNvSpPr txBox="1">
            <a:spLocks noGrp="1"/>
          </p:cNvSpPr>
          <p:nvPr>
            <p:ph type="sldNum" idx="12"/>
          </p:nvPr>
        </p:nvSpPr>
        <p:spPr>
          <a:xfrm>
            <a:off x="11" y="6333189"/>
            <a:ext cx="731600" cy="524800"/>
          </a:xfrm>
          <a:prstGeom prst="rect">
            <a:avLst/>
          </a:prstGeom>
          <a:noFill/>
          <a:ln>
            <a:noFill/>
          </a:ln>
        </p:spPr>
        <p:txBody>
          <a:bodyPr spcFirstLastPara="1" wrap="square" lIns="91425" tIns="91425" rIns="91425" bIns="91425" anchor="ctr" anchorCtr="0">
            <a:noAutofit/>
          </a:bodyPr>
          <a:lstStyle>
            <a:lvl1pPr marL="0" marR="0" lvl="0" indent="0" algn="r">
              <a:spcBef>
                <a:spcPts val="0"/>
              </a:spcBef>
              <a:spcAft>
                <a:spcPts val="0"/>
              </a:spcAft>
              <a:buClr>
                <a:schemeClr val="dk2"/>
              </a:buClr>
              <a:buSzPts val="1800"/>
              <a:buFont typeface="Arial"/>
              <a:buNone/>
              <a:defRPr sz="2400" b="0" i="0" u="none" strike="noStrike" cap="none">
                <a:solidFill>
                  <a:schemeClr val="dk2"/>
                </a:solidFill>
                <a:latin typeface="Arial"/>
                <a:ea typeface="Arial"/>
                <a:cs typeface="Arial"/>
                <a:sym typeface="Arial"/>
              </a:defRPr>
            </a:lvl1pPr>
            <a:lvl2pPr marL="0" marR="0" lvl="1" indent="0" algn="r">
              <a:spcBef>
                <a:spcPts val="0"/>
              </a:spcBef>
              <a:spcAft>
                <a:spcPts val="0"/>
              </a:spcAft>
              <a:buClr>
                <a:schemeClr val="dk2"/>
              </a:buClr>
              <a:buSzPts val="1800"/>
              <a:buFont typeface="Arial"/>
              <a:buNone/>
              <a:defRPr sz="2400" b="0" i="0" u="none" strike="noStrike" cap="none">
                <a:solidFill>
                  <a:schemeClr val="dk2"/>
                </a:solidFill>
                <a:latin typeface="Arial"/>
                <a:ea typeface="Arial"/>
                <a:cs typeface="Arial"/>
                <a:sym typeface="Arial"/>
              </a:defRPr>
            </a:lvl2pPr>
            <a:lvl3pPr marL="0" marR="0" lvl="2" indent="0" algn="r">
              <a:spcBef>
                <a:spcPts val="0"/>
              </a:spcBef>
              <a:spcAft>
                <a:spcPts val="0"/>
              </a:spcAft>
              <a:buClr>
                <a:schemeClr val="dk2"/>
              </a:buClr>
              <a:buSzPts val="1800"/>
              <a:buFont typeface="Arial"/>
              <a:buNone/>
              <a:defRPr sz="2400" b="0" i="0" u="none" strike="noStrike" cap="none">
                <a:solidFill>
                  <a:schemeClr val="dk2"/>
                </a:solidFill>
                <a:latin typeface="Arial"/>
                <a:ea typeface="Arial"/>
                <a:cs typeface="Arial"/>
                <a:sym typeface="Arial"/>
              </a:defRPr>
            </a:lvl3pPr>
            <a:lvl4pPr marL="0" marR="0" lvl="3" indent="0" algn="r">
              <a:spcBef>
                <a:spcPts val="0"/>
              </a:spcBef>
              <a:spcAft>
                <a:spcPts val="0"/>
              </a:spcAft>
              <a:buClr>
                <a:schemeClr val="dk2"/>
              </a:buClr>
              <a:buSzPts val="1800"/>
              <a:buFont typeface="Arial"/>
              <a:buNone/>
              <a:defRPr sz="2400" b="0" i="0" u="none" strike="noStrike" cap="none">
                <a:solidFill>
                  <a:schemeClr val="dk2"/>
                </a:solidFill>
                <a:latin typeface="Arial"/>
                <a:ea typeface="Arial"/>
                <a:cs typeface="Arial"/>
                <a:sym typeface="Arial"/>
              </a:defRPr>
            </a:lvl4pPr>
            <a:lvl5pPr marL="0" marR="0" lvl="4" indent="0" algn="r">
              <a:spcBef>
                <a:spcPts val="0"/>
              </a:spcBef>
              <a:spcAft>
                <a:spcPts val="0"/>
              </a:spcAft>
              <a:buClr>
                <a:schemeClr val="dk2"/>
              </a:buClr>
              <a:buSzPts val="1800"/>
              <a:buFont typeface="Arial"/>
              <a:buNone/>
              <a:defRPr sz="2400" b="0" i="0" u="none" strike="noStrike" cap="none">
                <a:solidFill>
                  <a:schemeClr val="dk2"/>
                </a:solidFill>
                <a:latin typeface="Arial"/>
                <a:ea typeface="Arial"/>
                <a:cs typeface="Arial"/>
                <a:sym typeface="Arial"/>
              </a:defRPr>
            </a:lvl5pPr>
            <a:lvl6pPr marL="0" marR="0" lvl="5" indent="0" algn="r">
              <a:spcBef>
                <a:spcPts val="0"/>
              </a:spcBef>
              <a:spcAft>
                <a:spcPts val="0"/>
              </a:spcAft>
              <a:buClr>
                <a:schemeClr val="dk2"/>
              </a:buClr>
              <a:buSzPts val="1800"/>
              <a:buFont typeface="Arial"/>
              <a:buNone/>
              <a:defRPr sz="2400" b="0" i="0" u="none" strike="noStrike" cap="none">
                <a:solidFill>
                  <a:schemeClr val="dk2"/>
                </a:solidFill>
                <a:latin typeface="Arial"/>
                <a:ea typeface="Arial"/>
                <a:cs typeface="Arial"/>
                <a:sym typeface="Arial"/>
              </a:defRPr>
            </a:lvl6pPr>
            <a:lvl7pPr marL="0" marR="0" lvl="6" indent="0" algn="r">
              <a:spcBef>
                <a:spcPts val="0"/>
              </a:spcBef>
              <a:spcAft>
                <a:spcPts val="0"/>
              </a:spcAft>
              <a:buClr>
                <a:schemeClr val="dk2"/>
              </a:buClr>
              <a:buSzPts val="1800"/>
              <a:buFont typeface="Arial"/>
              <a:buNone/>
              <a:defRPr sz="2400" b="0" i="0" u="none" strike="noStrike" cap="none">
                <a:solidFill>
                  <a:schemeClr val="dk2"/>
                </a:solidFill>
                <a:latin typeface="Arial"/>
                <a:ea typeface="Arial"/>
                <a:cs typeface="Arial"/>
                <a:sym typeface="Arial"/>
              </a:defRPr>
            </a:lvl7pPr>
            <a:lvl8pPr marL="0" marR="0" lvl="7" indent="0" algn="r">
              <a:spcBef>
                <a:spcPts val="0"/>
              </a:spcBef>
              <a:spcAft>
                <a:spcPts val="0"/>
              </a:spcAft>
              <a:buClr>
                <a:schemeClr val="dk2"/>
              </a:buClr>
              <a:buSzPts val="1800"/>
              <a:buFont typeface="Arial"/>
              <a:buNone/>
              <a:defRPr sz="2400" b="0" i="0" u="none" strike="noStrike" cap="none">
                <a:solidFill>
                  <a:schemeClr val="dk2"/>
                </a:solidFill>
                <a:latin typeface="Arial"/>
                <a:ea typeface="Arial"/>
                <a:cs typeface="Arial"/>
                <a:sym typeface="Arial"/>
              </a:defRPr>
            </a:lvl8pPr>
            <a:lvl9pPr marL="0" marR="0" lvl="8" indent="0" algn="r">
              <a:spcBef>
                <a:spcPts val="0"/>
              </a:spcBef>
              <a:spcAft>
                <a:spcPts val="0"/>
              </a:spcAft>
              <a:buClr>
                <a:schemeClr val="dk2"/>
              </a:buClr>
              <a:buSzPts val="1800"/>
              <a:buFont typeface="Arial"/>
              <a:buNone/>
              <a:defRPr sz="24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070545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28"/>
        <p:cNvGrpSpPr/>
        <p:nvPr/>
      </p:nvGrpSpPr>
      <p:grpSpPr>
        <a:xfrm>
          <a:off x="0" y="0"/>
          <a:ext cx="0" cy="0"/>
          <a:chOff x="0" y="0"/>
          <a:chExt cx="0" cy="0"/>
        </a:xfrm>
      </p:grpSpPr>
      <p:sp>
        <p:nvSpPr>
          <p:cNvPr id="29" name="Google Shape;29;p58"/>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Helvetica Neue"/>
              <a:buNone/>
              <a:defRPr sz="4800" b="1">
                <a:latin typeface="Helvetica Neue"/>
                <a:ea typeface="Helvetica Neue"/>
                <a:cs typeface="Helvetica Neue"/>
                <a:sym typeface="Helvetica Neue"/>
              </a:defRPr>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30" name="Google Shape;30;p58"/>
          <p:cNvSpPr txBox="1">
            <a:spLocks noGrp="1"/>
          </p:cNvSpPr>
          <p:nvPr>
            <p:ph type="sldNum" idx="12"/>
          </p:nvPr>
        </p:nvSpPr>
        <p:spPr>
          <a:xfrm>
            <a:off x="11" y="6333189"/>
            <a:ext cx="731600" cy="524800"/>
          </a:xfrm>
          <a:prstGeom prst="rect">
            <a:avLst/>
          </a:prstGeom>
          <a:noFill/>
          <a:ln>
            <a:noFill/>
          </a:ln>
        </p:spPr>
        <p:txBody>
          <a:bodyPr spcFirstLastPara="1" wrap="square" lIns="91425" tIns="91425" rIns="91425" bIns="91425" anchor="ctr" anchorCtr="0">
            <a:noAutofit/>
          </a:bodyPr>
          <a:lstStyle>
            <a:lvl1pPr marL="0" marR="0" lvl="0" indent="0" algn="r">
              <a:spcBef>
                <a:spcPts val="0"/>
              </a:spcBef>
              <a:spcAft>
                <a:spcPts val="0"/>
              </a:spcAft>
              <a:buClr>
                <a:schemeClr val="dk2"/>
              </a:buClr>
              <a:buSzPts val="1800"/>
              <a:buFont typeface="Arial"/>
              <a:buNone/>
              <a:defRPr sz="2400">
                <a:solidFill>
                  <a:schemeClr val="dk2"/>
                </a:solidFill>
                <a:latin typeface="Arial"/>
                <a:ea typeface="Arial"/>
                <a:cs typeface="Arial"/>
                <a:sym typeface="Arial"/>
              </a:defRPr>
            </a:lvl1pPr>
            <a:lvl2pPr marL="0" marR="0" lvl="1" indent="0" algn="r">
              <a:spcBef>
                <a:spcPts val="0"/>
              </a:spcBef>
              <a:spcAft>
                <a:spcPts val="0"/>
              </a:spcAft>
              <a:buClr>
                <a:schemeClr val="dk2"/>
              </a:buClr>
              <a:buSzPts val="1800"/>
              <a:buFont typeface="Arial"/>
              <a:buNone/>
              <a:defRPr sz="2400">
                <a:solidFill>
                  <a:schemeClr val="dk2"/>
                </a:solidFill>
                <a:latin typeface="Arial"/>
                <a:ea typeface="Arial"/>
                <a:cs typeface="Arial"/>
                <a:sym typeface="Arial"/>
              </a:defRPr>
            </a:lvl2pPr>
            <a:lvl3pPr marL="0" marR="0" lvl="2" indent="0" algn="r">
              <a:spcBef>
                <a:spcPts val="0"/>
              </a:spcBef>
              <a:spcAft>
                <a:spcPts val="0"/>
              </a:spcAft>
              <a:buClr>
                <a:schemeClr val="dk2"/>
              </a:buClr>
              <a:buSzPts val="1800"/>
              <a:buFont typeface="Arial"/>
              <a:buNone/>
              <a:defRPr sz="2400">
                <a:solidFill>
                  <a:schemeClr val="dk2"/>
                </a:solidFill>
                <a:latin typeface="Arial"/>
                <a:ea typeface="Arial"/>
                <a:cs typeface="Arial"/>
                <a:sym typeface="Arial"/>
              </a:defRPr>
            </a:lvl3pPr>
            <a:lvl4pPr marL="0" marR="0" lvl="3" indent="0" algn="r">
              <a:spcBef>
                <a:spcPts val="0"/>
              </a:spcBef>
              <a:spcAft>
                <a:spcPts val="0"/>
              </a:spcAft>
              <a:buClr>
                <a:schemeClr val="dk2"/>
              </a:buClr>
              <a:buSzPts val="1800"/>
              <a:buFont typeface="Arial"/>
              <a:buNone/>
              <a:defRPr sz="2400">
                <a:solidFill>
                  <a:schemeClr val="dk2"/>
                </a:solidFill>
                <a:latin typeface="Arial"/>
                <a:ea typeface="Arial"/>
                <a:cs typeface="Arial"/>
                <a:sym typeface="Arial"/>
              </a:defRPr>
            </a:lvl4pPr>
            <a:lvl5pPr marL="0" marR="0" lvl="4" indent="0" algn="r">
              <a:spcBef>
                <a:spcPts val="0"/>
              </a:spcBef>
              <a:spcAft>
                <a:spcPts val="0"/>
              </a:spcAft>
              <a:buClr>
                <a:schemeClr val="dk2"/>
              </a:buClr>
              <a:buSzPts val="1800"/>
              <a:buFont typeface="Arial"/>
              <a:buNone/>
              <a:defRPr sz="2400">
                <a:solidFill>
                  <a:schemeClr val="dk2"/>
                </a:solidFill>
                <a:latin typeface="Arial"/>
                <a:ea typeface="Arial"/>
                <a:cs typeface="Arial"/>
                <a:sym typeface="Arial"/>
              </a:defRPr>
            </a:lvl5pPr>
            <a:lvl6pPr marL="0" marR="0" lvl="5" indent="0" algn="r">
              <a:spcBef>
                <a:spcPts val="0"/>
              </a:spcBef>
              <a:spcAft>
                <a:spcPts val="0"/>
              </a:spcAft>
              <a:buClr>
                <a:schemeClr val="dk2"/>
              </a:buClr>
              <a:buSzPts val="1800"/>
              <a:buFont typeface="Arial"/>
              <a:buNone/>
              <a:defRPr sz="2400">
                <a:solidFill>
                  <a:schemeClr val="dk2"/>
                </a:solidFill>
                <a:latin typeface="Arial"/>
                <a:ea typeface="Arial"/>
                <a:cs typeface="Arial"/>
                <a:sym typeface="Arial"/>
              </a:defRPr>
            </a:lvl6pPr>
            <a:lvl7pPr marL="0" marR="0" lvl="6" indent="0" algn="r">
              <a:spcBef>
                <a:spcPts val="0"/>
              </a:spcBef>
              <a:spcAft>
                <a:spcPts val="0"/>
              </a:spcAft>
              <a:buClr>
                <a:schemeClr val="dk2"/>
              </a:buClr>
              <a:buSzPts val="1800"/>
              <a:buFont typeface="Arial"/>
              <a:buNone/>
              <a:defRPr sz="2400">
                <a:solidFill>
                  <a:schemeClr val="dk2"/>
                </a:solidFill>
                <a:latin typeface="Arial"/>
                <a:ea typeface="Arial"/>
                <a:cs typeface="Arial"/>
                <a:sym typeface="Arial"/>
              </a:defRPr>
            </a:lvl7pPr>
            <a:lvl8pPr marL="0" marR="0" lvl="7" indent="0" algn="r">
              <a:spcBef>
                <a:spcPts val="0"/>
              </a:spcBef>
              <a:spcAft>
                <a:spcPts val="0"/>
              </a:spcAft>
              <a:buClr>
                <a:schemeClr val="dk2"/>
              </a:buClr>
              <a:buSzPts val="1800"/>
              <a:buFont typeface="Arial"/>
              <a:buNone/>
              <a:defRPr sz="2400">
                <a:solidFill>
                  <a:schemeClr val="dk2"/>
                </a:solidFill>
                <a:latin typeface="Arial"/>
                <a:ea typeface="Arial"/>
                <a:cs typeface="Arial"/>
                <a:sym typeface="Arial"/>
              </a:defRPr>
            </a:lvl8pPr>
            <a:lvl9pPr marL="0" marR="0" lvl="8" indent="0" algn="r">
              <a:spcBef>
                <a:spcPts val="0"/>
              </a:spcBef>
              <a:spcAft>
                <a:spcPts val="0"/>
              </a:spcAft>
              <a:buClr>
                <a:schemeClr val="dk2"/>
              </a:buClr>
              <a:buSzPts val="1800"/>
              <a:buFont typeface="Arial"/>
              <a:buNone/>
              <a:defRPr sz="2400">
                <a:solidFill>
                  <a:schemeClr val="dk2"/>
                </a:solidFill>
                <a:latin typeface="Arial"/>
                <a:ea typeface="Arial"/>
                <a:cs typeface="Arial"/>
                <a:sym typeface="Arial"/>
              </a:defRPr>
            </a:lvl9pPr>
          </a:lstStyle>
          <a:p>
            <a:fld id="{00000000-1234-1234-1234-123412341234}" type="slidenum">
              <a:rPr lang="en-US" smtClean="0"/>
              <a:pPr/>
              <a:t>‹#›</a:t>
            </a:fld>
            <a:endParaRPr lang="en-US"/>
          </a:p>
        </p:txBody>
      </p:sp>
      <p:sp>
        <p:nvSpPr>
          <p:cNvPr id="31" name="Google Shape;31;p58"/>
          <p:cNvSpPr txBox="1"/>
          <p:nvPr/>
        </p:nvSpPr>
        <p:spPr>
          <a:xfrm>
            <a:off x="731600" y="6507300"/>
            <a:ext cx="8720000" cy="716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Clr>
                <a:schemeClr val="dk1"/>
              </a:buClr>
              <a:buSzPts val="1000"/>
              <a:buFont typeface="Gill Sans"/>
              <a:buNone/>
            </a:pPr>
            <a:r>
              <a:rPr lang="en-US" sz="1333">
                <a:solidFill>
                  <a:schemeClr val="dk1"/>
                </a:solidFill>
                <a:latin typeface="Gill Sans"/>
                <a:ea typeface="Gill Sans"/>
                <a:cs typeface="Gill Sans"/>
                <a:sym typeface="Gill Sans"/>
              </a:rPr>
              <a:t>If you are interested in this course, please contact +91 8939850851 or send a mail to sales@skill-lync.com</a:t>
            </a:r>
            <a:endParaRPr sz="1333">
              <a:solidFill>
                <a:schemeClr val="dk1"/>
              </a:solidFill>
              <a:latin typeface="Gill Sans"/>
              <a:ea typeface="Gill Sans"/>
              <a:cs typeface="Gill Sans"/>
              <a:sym typeface="Gill Sans"/>
            </a:endParaRPr>
          </a:p>
        </p:txBody>
      </p:sp>
    </p:spTree>
    <p:extLst>
      <p:ext uri="{BB962C8B-B14F-4D97-AF65-F5344CB8AC3E}">
        <p14:creationId xmlns:p14="http://schemas.microsoft.com/office/powerpoint/2010/main" val="2780367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61"/>
          <p:cNvSpPr txBox="1">
            <a:spLocks noGrp="1"/>
          </p:cNvSpPr>
          <p:nvPr>
            <p:ph type="body" idx="1"/>
          </p:nvPr>
        </p:nvSpPr>
        <p:spPr>
          <a:xfrm>
            <a:off x="1057733"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2400"/>
              <a:buNone/>
              <a:defRPr/>
            </a:lvl1pPr>
            <a:lvl2pPr marL="1219170" lvl="1" indent="-457189" algn="l">
              <a:lnSpc>
                <a:spcPct val="115000"/>
              </a:lnSpc>
              <a:spcBef>
                <a:spcPts val="2133"/>
              </a:spcBef>
              <a:spcAft>
                <a:spcPts val="0"/>
              </a:spcAft>
              <a:buSzPts val="1800"/>
              <a:buChar char="○"/>
              <a:defRPr/>
            </a:lvl2pPr>
            <a:lvl3pPr marL="1828754" lvl="2" indent="-457189" algn="l">
              <a:lnSpc>
                <a:spcPct val="115000"/>
              </a:lnSpc>
              <a:spcBef>
                <a:spcPts val="2133"/>
              </a:spcBef>
              <a:spcAft>
                <a:spcPts val="0"/>
              </a:spcAft>
              <a:buSzPts val="18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0" name="Google Shape;40;p61"/>
          <p:cNvSpPr txBox="1">
            <a:spLocks noGrp="1"/>
          </p:cNvSpPr>
          <p:nvPr>
            <p:ph type="sldNum" idx="12"/>
          </p:nvPr>
        </p:nvSpPr>
        <p:spPr>
          <a:xfrm>
            <a:off x="11" y="6333189"/>
            <a:ext cx="731600" cy="524800"/>
          </a:xfrm>
          <a:prstGeom prst="rect">
            <a:avLst/>
          </a:prstGeom>
          <a:noFill/>
          <a:ln>
            <a:noFill/>
          </a:ln>
        </p:spPr>
        <p:txBody>
          <a:bodyPr spcFirstLastPara="1" wrap="square" lIns="91425" tIns="91425" rIns="91425" bIns="91425" anchor="ctr" anchorCtr="0">
            <a:noAutofit/>
          </a:bodyPr>
          <a:lstStyle>
            <a:lvl1pPr marL="0" marR="0" lvl="0" indent="0" algn="r">
              <a:spcBef>
                <a:spcPts val="0"/>
              </a:spcBef>
              <a:spcAft>
                <a:spcPts val="0"/>
              </a:spcAft>
              <a:buClr>
                <a:schemeClr val="dk2"/>
              </a:buClr>
              <a:buSzPts val="1800"/>
              <a:buFont typeface="Arial"/>
              <a:buNone/>
              <a:defRPr sz="2400">
                <a:solidFill>
                  <a:schemeClr val="dk2"/>
                </a:solidFill>
                <a:latin typeface="Arial"/>
                <a:ea typeface="Arial"/>
                <a:cs typeface="Arial"/>
                <a:sym typeface="Arial"/>
              </a:defRPr>
            </a:lvl1pPr>
            <a:lvl2pPr marL="0" marR="0" lvl="1" indent="0" algn="r">
              <a:spcBef>
                <a:spcPts val="0"/>
              </a:spcBef>
              <a:spcAft>
                <a:spcPts val="0"/>
              </a:spcAft>
              <a:buClr>
                <a:schemeClr val="dk2"/>
              </a:buClr>
              <a:buSzPts val="1800"/>
              <a:buFont typeface="Arial"/>
              <a:buNone/>
              <a:defRPr sz="2400">
                <a:solidFill>
                  <a:schemeClr val="dk2"/>
                </a:solidFill>
                <a:latin typeface="Arial"/>
                <a:ea typeface="Arial"/>
                <a:cs typeface="Arial"/>
                <a:sym typeface="Arial"/>
              </a:defRPr>
            </a:lvl2pPr>
            <a:lvl3pPr marL="0" marR="0" lvl="2" indent="0" algn="r">
              <a:spcBef>
                <a:spcPts val="0"/>
              </a:spcBef>
              <a:spcAft>
                <a:spcPts val="0"/>
              </a:spcAft>
              <a:buClr>
                <a:schemeClr val="dk2"/>
              </a:buClr>
              <a:buSzPts val="1800"/>
              <a:buFont typeface="Arial"/>
              <a:buNone/>
              <a:defRPr sz="2400">
                <a:solidFill>
                  <a:schemeClr val="dk2"/>
                </a:solidFill>
                <a:latin typeface="Arial"/>
                <a:ea typeface="Arial"/>
                <a:cs typeface="Arial"/>
                <a:sym typeface="Arial"/>
              </a:defRPr>
            </a:lvl3pPr>
            <a:lvl4pPr marL="0" marR="0" lvl="3" indent="0" algn="r">
              <a:spcBef>
                <a:spcPts val="0"/>
              </a:spcBef>
              <a:spcAft>
                <a:spcPts val="0"/>
              </a:spcAft>
              <a:buClr>
                <a:schemeClr val="dk2"/>
              </a:buClr>
              <a:buSzPts val="1800"/>
              <a:buFont typeface="Arial"/>
              <a:buNone/>
              <a:defRPr sz="2400">
                <a:solidFill>
                  <a:schemeClr val="dk2"/>
                </a:solidFill>
                <a:latin typeface="Arial"/>
                <a:ea typeface="Arial"/>
                <a:cs typeface="Arial"/>
                <a:sym typeface="Arial"/>
              </a:defRPr>
            </a:lvl4pPr>
            <a:lvl5pPr marL="0" marR="0" lvl="4" indent="0" algn="r">
              <a:spcBef>
                <a:spcPts val="0"/>
              </a:spcBef>
              <a:spcAft>
                <a:spcPts val="0"/>
              </a:spcAft>
              <a:buClr>
                <a:schemeClr val="dk2"/>
              </a:buClr>
              <a:buSzPts val="1800"/>
              <a:buFont typeface="Arial"/>
              <a:buNone/>
              <a:defRPr sz="2400">
                <a:solidFill>
                  <a:schemeClr val="dk2"/>
                </a:solidFill>
                <a:latin typeface="Arial"/>
                <a:ea typeface="Arial"/>
                <a:cs typeface="Arial"/>
                <a:sym typeface="Arial"/>
              </a:defRPr>
            </a:lvl5pPr>
            <a:lvl6pPr marL="0" marR="0" lvl="5" indent="0" algn="r">
              <a:spcBef>
                <a:spcPts val="0"/>
              </a:spcBef>
              <a:spcAft>
                <a:spcPts val="0"/>
              </a:spcAft>
              <a:buClr>
                <a:schemeClr val="dk2"/>
              </a:buClr>
              <a:buSzPts val="1800"/>
              <a:buFont typeface="Arial"/>
              <a:buNone/>
              <a:defRPr sz="2400">
                <a:solidFill>
                  <a:schemeClr val="dk2"/>
                </a:solidFill>
                <a:latin typeface="Arial"/>
                <a:ea typeface="Arial"/>
                <a:cs typeface="Arial"/>
                <a:sym typeface="Arial"/>
              </a:defRPr>
            </a:lvl6pPr>
            <a:lvl7pPr marL="0" marR="0" lvl="6" indent="0" algn="r">
              <a:spcBef>
                <a:spcPts val="0"/>
              </a:spcBef>
              <a:spcAft>
                <a:spcPts val="0"/>
              </a:spcAft>
              <a:buClr>
                <a:schemeClr val="dk2"/>
              </a:buClr>
              <a:buSzPts val="1800"/>
              <a:buFont typeface="Arial"/>
              <a:buNone/>
              <a:defRPr sz="2400">
                <a:solidFill>
                  <a:schemeClr val="dk2"/>
                </a:solidFill>
                <a:latin typeface="Arial"/>
                <a:ea typeface="Arial"/>
                <a:cs typeface="Arial"/>
                <a:sym typeface="Arial"/>
              </a:defRPr>
            </a:lvl7pPr>
            <a:lvl8pPr marL="0" marR="0" lvl="7" indent="0" algn="r">
              <a:spcBef>
                <a:spcPts val="0"/>
              </a:spcBef>
              <a:spcAft>
                <a:spcPts val="0"/>
              </a:spcAft>
              <a:buClr>
                <a:schemeClr val="dk2"/>
              </a:buClr>
              <a:buSzPts val="1800"/>
              <a:buFont typeface="Arial"/>
              <a:buNone/>
              <a:defRPr sz="2400">
                <a:solidFill>
                  <a:schemeClr val="dk2"/>
                </a:solidFill>
                <a:latin typeface="Arial"/>
                <a:ea typeface="Arial"/>
                <a:cs typeface="Arial"/>
                <a:sym typeface="Arial"/>
              </a:defRPr>
            </a:lvl8pPr>
            <a:lvl9pPr marL="0" marR="0" lvl="8" indent="0" algn="r">
              <a:spcBef>
                <a:spcPts val="0"/>
              </a:spcBef>
              <a:spcAft>
                <a:spcPts val="0"/>
              </a:spcAft>
              <a:buClr>
                <a:schemeClr val="dk2"/>
              </a:buClr>
              <a:buSzPts val="1800"/>
              <a:buFont typeface="Arial"/>
              <a:buNone/>
              <a:defRPr sz="2400">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977063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FD94-7E39-43E9-9DC8-C1F8DCE77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CED1D8-87AA-4110-AF27-60BA56EE50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B2DED-D4A7-4277-8164-2AA5155E367D}"/>
              </a:ext>
            </a:extLst>
          </p:cNvPr>
          <p:cNvSpPr>
            <a:spLocks noGrp="1"/>
          </p:cNvSpPr>
          <p:nvPr>
            <p:ph type="dt" sz="half" idx="10"/>
          </p:nvPr>
        </p:nvSpPr>
        <p:spPr/>
        <p:txBody>
          <a:bodyPr/>
          <a:lstStyle/>
          <a:p>
            <a:fld id="{D52A7F7D-AAF1-47F6-9BF4-E42943E2D9EB}" type="datetimeFigureOut">
              <a:rPr lang="en-US" smtClean="0"/>
              <a:t>3/11/2022</a:t>
            </a:fld>
            <a:endParaRPr lang="en-US"/>
          </a:p>
        </p:txBody>
      </p:sp>
      <p:sp>
        <p:nvSpPr>
          <p:cNvPr id="5" name="Footer Placeholder 4">
            <a:extLst>
              <a:ext uri="{FF2B5EF4-FFF2-40B4-BE49-F238E27FC236}">
                <a16:creationId xmlns:a16="http://schemas.microsoft.com/office/drawing/2014/main" id="{E73B7FA7-6AC8-42C2-AD2A-AC63F6E3C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F8B274-9A7B-4F05-85A5-757DA0B83A35}"/>
              </a:ext>
            </a:extLst>
          </p:cNvPr>
          <p:cNvSpPr>
            <a:spLocks noGrp="1"/>
          </p:cNvSpPr>
          <p:nvPr>
            <p:ph type="sldNum" sz="quarter" idx="12"/>
          </p:nvPr>
        </p:nvSpPr>
        <p:spPr/>
        <p:txBody>
          <a:bodyPr/>
          <a:lstStyle/>
          <a:p>
            <a:fld id="{3734F4C4-7FDC-4007-9394-4B34C1427CE8}" type="slidenum">
              <a:rPr lang="en-US" smtClean="0"/>
              <a:t>‹#›</a:t>
            </a:fld>
            <a:endParaRPr lang="en-US"/>
          </a:p>
        </p:txBody>
      </p:sp>
    </p:spTree>
    <p:extLst>
      <p:ext uri="{BB962C8B-B14F-4D97-AF65-F5344CB8AC3E}">
        <p14:creationId xmlns:p14="http://schemas.microsoft.com/office/powerpoint/2010/main" val="281704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9EFC3-A590-4788-B8C5-0807483100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D290F2-70BF-46DF-94BC-1BA4530BD8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36DDB6-8C94-40D9-9495-95C4A8E2EB30}"/>
              </a:ext>
            </a:extLst>
          </p:cNvPr>
          <p:cNvSpPr>
            <a:spLocks noGrp="1"/>
          </p:cNvSpPr>
          <p:nvPr>
            <p:ph type="dt" sz="half" idx="10"/>
          </p:nvPr>
        </p:nvSpPr>
        <p:spPr/>
        <p:txBody>
          <a:bodyPr/>
          <a:lstStyle/>
          <a:p>
            <a:fld id="{D52A7F7D-AAF1-47F6-9BF4-E42943E2D9EB}" type="datetimeFigureOut">
              <a:rPr lang="en-US" smtClean="0"/>
              <a:t>3/11/2022</a:t>
            </a:fld>
            <a:endParaRPr lang="en-US"/>
          </a:p>
        </p:txBody>
      </p:sp>
      <p:sp>
        <p:nvSpPr>
          <p:cNvPr id="5" name="Footer Placeholder 4">
            <a:extLst>
              <a:ext uri="{FF2B5EF4-FFF2-40B4-BE49-F238E27FC236}">
                <a16:creationId xmlns:a16="http://schemas.microsoft.com/office/drawing/2014/main" id="{B07C758D-022C-402A-9C8C-7847ED5AD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AB90F-F31B-46CA-8E8A-65445844F88E}"/>
              </a:ext>
            </a:extLst>
          </p:cNvPr>
          <p:cNvSpPr>
            <a:spLocks noGrp="1"/>
          </p:cNvSpPr>
          <p:nvPr>
            <p:ph type="sldNum" sz="quarter" idx="12"/>
          </p:nvPr>
        </p:nvSpPr>
        <p:spPr/>
        <p:txBody>
          <a:bodyPr/>
          <a:lstStyle/>
          <a:p>
            <a:fld id="{3734F4C4-7FDC-4007-9394-4B34C1427CE8}" type="slidenum">
              <a:rPr lang="en-US" smtClean="0"/>
              <a:t>‹#›</a:t>
            </a:fld>
            <a:endParaRPr lang="en-US"/>
          </a:p>
        </p:txBody>
      </p:sp>
    </p:spTree>
    <p:extLst>
      <p:ext uri="{BB962C8B-B14F-4D97-AF65-F5344CB8AC3E}">
        <p14:creationId xmlns:p14="http://schemas.microsoft.com/office/powerpoint/2010/main" val="620779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84EB-8705-49D4-8BB6-7B26A61F8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A277CE-77DA-481A-8EAF-5065344C94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FD0564-795D-43BE-A036-69DF665CFA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63685B-1679-4BEF-A92A-3588079A38E3}"/>
              </a:ext>
            </a:extLst>
          </p:cNvPr>
          <p:cNvSpPr>
            <a:spLocks noGrp="1"/>
          </p:cNvSpPr>
          <p:nvPr>
            <p:ph type="dt" sz="half" idx="10"/>
          </p:nvPr>
        </p:nvSpPr>
        <p:spPr/>
        <p:txBody>
          <a:bodyPr/>
          <a:lstStyle/>
          <a:p>
            <a:fld id="{D52A7F7D-AAF1-47F6-9BF4-E42943E2D9EB}" type="datetimeFigureOut">
              <a:rPr lang="en-US" smtClean="0"/>
              <a:t>3/11/2022</a:t>
            </a:fld>
            <a:endParaRPr lang="en-US"/>
          </a:p>
        </p:txBody>
      </p:sp>
      <p:sp>
        <p:nvSpPr>
          <p:cNvPr id="6" name="Footer Placeholder 5">
            <a:extLst>
              <a:ext uri="{FF2B5EF4-FFF2-40B4-BE49-F238E27FC236}">
                <a16:creationId xmlns:a16="http://schemas.microsoft.com/office/drawing/2014/main" id="{A60323BC-48C0-4186-A8D3-78B653F983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420573-776F-4D2A-815F-C227E10A155C}"/>
              </a:ext>
            </a:extLst>
          </p:cNvPr>
          <p:cNvSpPr>
            <a:spLocks noGrp="1"/>
          </p:cNvSpPr>
          <p:nvPr>
            <p:ph type="sldNum" sz="quarter" idx="12"/>
          </p:nvPr>
        </p:nvSpPr>
        <p:spPr/>
        <p:txBody>
          <a:bodyPr/>
          <a:lstStyle/>
          <a:p>
            <a:fld id="{3734F4C4-7FDC-4007-9394-4B34C1427CE8}" type="slidenum">
              <a:rPr lang="en-US" smtClean="0"/>
              <a:t>‹#›</a:t>
            </a:fld>
            <a:endParaRPr lang="en-US"/>
          </a:p>
        </p:txBody>
      </p:sp>
    </p:spTree>
    <p:extLst>
      <p:ext uri="{BB962C8B-B14F-4D97-AF65-F5344CB8AC3E}">
        <p14:creationId xmlns:p14="http://schemas.microsoft.com/office/powerpoint/2010/main" val="4246555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7B6B-245F-41E9-9755-20A1D57E80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5D0741-4E9F-4A7C-B09E-6B0CF6F65A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ABCE2F-87FD-4F2F-A76C-420C612237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BE888F-375C-4F46-BA47-C6BBA180E9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BA83A1-0E5D-4FC8-A37C-7EA0FD732B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C3B596-0AC8-4613-B9E0-6904A5CF8853}"/>
              </a:ext>
            </a:extLst>
          </p:cNvPr>
          <p:cNvSpPr>
            <a:spLocks noGrp="1"/>
          </p:cNvSpPr>
          <p:nvPr>
            <p:ph type="dt" sz="half" idx="10"/>
          </p:nvPr>
        </p:nvSpPr>
        <p:spPr/>
        <p:txBody>
          <a:bodyPr/>
          <a:lstStyle/>
          <a:p>
            <a:fld id="{D52A7F7D-AAF1-47F6-9BF4-E42943E2D9EB}" type="datetimeFigureOut">
              <a:rPr lang="en-US" smtClean="0"/>
              <a:t>3/11/2022</a:t>
            </a:fld>
            <a:endParaRPr lang="en-US"/>
          </a:p>
        </p:txBody>
      </p:sp>
      <p:sp>
        <p:nvSpPr>
          <p:cNvPr id="8" name="Footer Placeholder 7">
            <a:extLst>
              <a:ext uri="{FF2B5EF4-FFF2-40B4-BE49-F238E27FC236}">
                <a16:creationId xmlns:a16="http://schemas.microsoft.com/office/drawing/2014/main" id="{9545357D-24E0-4262-AC9B-26CB7475CF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C82E1F-29C3-4B4F-B829-C6662A64564B}"/>
              </a:ext>
            </a:extLst>
          </p:cNvPr>
          <p:cNvSpPr>
            <a:spLocks noGrp="1"/>
          </p:cNvSpPr>
          <p:nvPr>
            <p:ph type="sldNum" sz="quarter" idx="12"/>
          </p:nvPr>
        </p:nvSpPr>
        <p:spPr/>
        <p:txBody>
          <a:bodyPr/>
          <a:lstStyle/>
          <a:p>
            <a:fld id="{3734F4C4-7FDC-4007-9394-4B34C1427CE8}" type="slidenum">
              <a:rPr lang="en-US" smtClean="0"/>
              <a:t>‹#›</a:t>
            </a:fld>
            <a:endParaRPr lang="en-US"/>
          </a:p>
        </p:txBody>
      </p:sp>
    </p:spTree>
    <p:extLst>
      <p:ext uri="{BB962C8B-B14F-4D97-AF65-F5344CB8AC3E}">
        <p14:creationId xmlns:p14="http://schemas.microsoft.com/office/powerpoint/2010/main" val="80894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24AE-290B-442A-AE9C-098D97298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D99DA9-3612-4546-9D5C-8246C14C201D}"/>
              </a:ext>
            </a:extLst>
          </p:cNvPr>
          <p:cNvSpPr>
            <a:spLocks noGrp="1"/>
          </p:cNvSpPr>
          <p:nvPr>
            <p:ph type="dt" sz="half" idx="10"/>
          </p:nvPr>
        </p:nvSpPr>
        <p:spPr/>
        <p:txBody>
          <a:bodyPr/>
          <a:lstStyle/>
          <a:p>
            <a:fld id="{D52A7F7D-AAF1-47F6-9BF4-E42943E2D9EB}" type="datetimeFigureOut">
              <a:rPr lang="en-US" smtClean="0"/>
              <a:t>3/11/2022</a:t>
            </a:fld>
            <a:endParaRPr lang="en-US"/>
          </a:p>
        </p:txBody>
      </p:sp>
      <p:sp>
        <p:nvSpPr>
          <p:cNvPr id="4" name="Footer Placeholder 3">
            <a:extLst>
              <a:ext uri="{FF2B5EF4-FFF2-40B4-BE49-F238E27FC236}">
                <a16:creationId xmlns:a16="http://schemas.microsoft.com/office/drawing/2014/main" id="{A275098A-14EA-4195-BD1E-B8D4DAD21D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01DC76-4DE1-42C7-857F-73114C9FED08}"/>
              </a:ext>
            </a:extLst>
          </p:cNvPr>
          <p:cNvSpPr>
            <a:spLocks noGrp="1"/>
          </p:cNvSpPr>
          <p:nvPr>
            <p:ph type="sldNum" sz="quarter" idx="12"/>
          </p:nvPr>
        </p:nvSpPr>
        <p:spPr/>
        <p:txBody>
          <a:bodyPr/>
          <a:lstStyle/>
          <a:p>
            <a:fld id="{3734F4C4-7FDC-4007-9394-4B34C1427CE8}" type="slidenum">
              <a:rPr lang="en-US" smtClean="0"/>
              <a:t>‹#›</a:t>
            </a:fld>
            <a:endParaRPr lang="en-US"/>
          </a:p>
        </p:txBody>
      </p:sp>
    </p:spTree>
    <p:extLst>
      <p:ext uri="{BB962C8B-B14F-4D97-AF65-F5344CB8AC3E}">
        <p14:creationId xmlns:p14="http://schemas.microsoft.com/office/powerpoint/2010/main" val="696795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56779E-623C-4676-A274-F46CC76B0EB1}"/>
              </a:ext>
            </a:extLst>
          </p:cNvPr>
          <p:cNvSpPr>
            <a:spLocks noGrp="1"/>
          </p:cNvSpPr>
          <p:nvPr>
            <p:ph type="dt" sz="half" idx="10"/>
          </p:nvPr>
        </p:nvSpPr>
        <p:spPr/>
        <p:txBody>
          <a:bodyPr/>
          <a:lstStyle/>
          <a:p>
            <a:fld id="{D52A7F7D-AAF1-47F6-9BF4-E42943E2D9EB}" type="datetimeFigureOut">
              <a:rPr lang="en-US" smtClean="0"/>
              <a:t>3/11/2022</a:t>
            </a:fld>
            <a:endParaRPr lang="en-US"/>
          </a:p>
        </p:txBody>
      </p:sp>
      <p:sp>
        <p:nvSpPr>
          <p:cNvPr id="3" name="Footer Placeholder 2">
            <a:extLst>
              <a:ext uri="{FF2B5EF4-FFF2-40B4-BE49-F238E27FC236}">
                <a16:creationId xmlns:a16="http://schemas.microsoft.com/office/drawing/2014/main" id="{31A22F89-4E27-4C5C-AB10-C11ABBE00A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CB286E-27C2-4E71-8522-D73D645505E7}"/>
              </a:ext>
            </a:extLst>
          </p:cNvPr>
          <p:cNvSpPr>
            <a:spLocks noGrp="1"/>
          </p:cNvSpPr>
          <p:nvPr>
            <p:ph type="sldNum" sz="quarter" idx="12"/>
          </p:nvPr>
        </p:nvSpPr>
        <p:spPr/>
        <p:txBody>
          <a:bodyPr/>
          <a:lstStyle/>
          <a:p>
            <a:fld id="{3734F4C4-7FDC-4007-9394-4B34C1427CE8}" type="slidenum">
              <a:rPr lang="en-US" smtClean="0"/>
              <a:t>‹#›</a:t>
            </a:fld>
            <a:endParaRPr lang="en-US"/>
          </a:p>
        </p:txBody>
      </p:sp>
    </p:spTree>
    <p:extLst>
      <p:ext uri="{BB962C8B-B14F-4D97-AF65-F5344CB8AC3E}">
        <p14:creationId xmlns:p14="http://schemas.microsoft.com/office/powerpoint/2010/main" val="287461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6EB7-094E-4CC5-BCE7-162612EA4D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CD017B-594C-43C4-BDA6-9048DDBE3D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480984-8E44-47D1-932E-587DCFA68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892CE-761C-4A72-B383-3743D1EE7D42}"/>
              </a:ext>
            </a:extLst>
          </p:cNvPr>
          <p:cNvSpPr>
            <a:spLocks noGrp="1"/>
          </p:cNvSpPr>
          <p:nvPr>
            <p:ph type="dt" sz="half" idx="10"/>
          </p:nvPr>
        </p:nvSpPr>
        <p:spPr/>
        <p:txBody>
          <a:bodyPr/>
          <a:lstStyle/>
          <a:p>
            <a:fld id="{D52A7F7D-AAF1-47F6-9BF4-E42943E2D9EB}" type="datetimeFigureOut">
              <a:rPr lang="en-US" smtClean="0"/>
              <a:t>3/11/2022</a:t>
            </a:fld>
            <a:endParaRPr lang="en-US"/>
          </a:p>
        </p:txBody>
      </p:sp>
      <p:sp>
        <p:nvSpPr>
          <p:cNvPr id="6" name="Footer Placeholder 5">
            <a:extLst>
              <a:ext uri="{FF2B5EF4-FFF2-40B4-BE49-F238E27FC236}">
                <a16:creationId xmlns:a16="http://schemas.microsoft.com/office/drawing/2014/main" id="{13A07F88-6F3B-4BD0-A526-C1FE891906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E38232-19FB-4178-BC62-6E6DFD3D4527}"/>
              </a:ext>
            </a:extLst>
          </p:cNvPr>
          <p:cNvSpPr>
            <a:spLocks noGrp="1"/>
          </p:cNvSpPr>
          <p:nvPr>
            <p:ph type="sldNum" sz="quarter" idx="12"/>
          </p:nvPr>
        </p:nvSpPr>
        <p:spPr/>
        <p:txBody>
          <a:bodyPr/>
          <a:lstStyle/>
          <a:p>
            <a:fld id="{3734F4C4-7FDC-4007-9394-4B34C1427CE8}" type="slidenum">
              <a:rPr lang="en-US" smtClean="0"/>
              <a:t>‹#›</a:t>
            </a:fld>
            <a:endParaRPr lang="en-US"/>
          </a:p>
        </p:txBody>
      </p:sp>
    </p:spTree>
    <p:extLst>
      <p:ext uri="{BB962C8B-B14F-4D97-AF65-F5344CB8AC3E}">
        <p14:creationId xmlns:p14="http://schemas.microsoft.com/office/powerpoint/2010/main" val="50033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005F-B243-43A2-95AB-7DBF6E7B20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DAF498-1EF2-4C13-8B49-4918691435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0CB15D-0752-4BCB-B1FA-46C646F4CB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2B2EEE-3A32-4EDE-AF72-58D5693F5F4E}"/>
              </a:ext>
            </a:extLst>
          </p:cNvPr>
          <p:cNvSpPr>
            <a:spLocks noGrp="1"/>
          </p:cNvSpPr>
          <p:nvPr>
            <p:ph type="dt" sz="half" idx="10"/>
          </p:nvPr>
        </p:nvSpPr>
        <p:spPr/>
        <p:txBody>
          <a:bodyPr/>
          <a:lstStyle/>
          <a:p>
            <a:fld id="{D52A7F7D-AAF1-47F6-9BF4-E42943E2D9EB}" type="datetimeFigureOut">
              <a:rPr lang="en-US" smtClean="0"/>
              <a:t>3/11/2022</a:t>
            </a:fld>
            <a:endParaRPr lang="en-US"/>
          </a:p>
        </p:txBody>
      </p:sp>
      <p:sp>
        <p:nvSpPr>
          <p:cNvPr id="6" name="Footer Placeholder 5">
            <a:extLst>
              <a:ext uri="{FF2B5EF4-FFF2-40B4-BE49-F238E27FC236}">
                <a16:creationId xmlns:a16="http://schemas.microsoft.com/office/drawing/2014/main" id="{255A0763-FC20-4742-98C9-CB6F2DA210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609CD9-53AC-4645-A7E0-A3B3994E04F4}"/>
              </a:ext>
            </a:extLst>
          </p:cNvPr>
          <p:cNvSpPr>
            <a:spLocks noGrp="1"/>
          </p:cNvSpPr>
          <p:nvPr>
            <p:ph type="sldNum" sz="quarter" idx="12"/>
          </p:nvPr>
        </p:nvSpPr>
        <p:spPr/>
        <p:txBody>
          <a:bodyPr/>
          <a:lstStyle/>
          <a:p>
            <a:fld id="{3734F4C4-7FDC-4007-9394-4B34C1427CE8}" type="slidenum">
              <a:rPr lang="en-US" smtClean="0"/>
              <a:t>‹#›</a:t>
            </a:fld>
            <a:endParaRPr lang="en-US"/>
          </a:p>
        </p:txBody>
      </p:sp>
    </p:spTree>
    <p:extLst>
      <p:ext uri="{BB962C8B-B14F-4D97-AF65-F5344CB8AC3E}">
        <p14:creationId xmlns:p14="http://schemas.microsoft.com/office/powerpoint/2010/main" val="1545635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A8E0CB-DDC1-4DC8-B443-A28F4CF91F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D79F3-FEC0-4A22-B5E9-008FBB2E48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CFA65-1DB5-4EC4-B20A-53EEA41886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A7F7D-AAF1-47F6-9BF4-E42943E2D9EB}" type="datetimeFigureOut">
              <a:rPr lang="en-US" smtClean="0"/>
              <a:t>3/11/2022</a:t>
            </a:fld>
            <a:endParaRPr lang="en-US"/>
          </a:p>
        </p:txBody>
      </p:sp>
      <p:sp>
        <p:nvSpPr>
          <p:cNvPr id="5" name="Footer Placeholder 4">
            <a:extLst>
              <a:ext uri="{FF2B5EF4-FFF2-40B4-BE49-F238E27FC236}">
                <a16:creationId xmlns:a16="http://schemas.microsoft.com/office/drawing/2014/main" id="{AAA886D5-6F55-4471-A433-3CA0A4664B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821CD5-456E-4E38-A029-BBA04A9FC5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34F4C4-7FDC-4007-9394-4B34C1427CE8}" type="slidenum">
              <a:rPr lang="en-US" smtClean="0"/>
              <a:t>‹#›</a:t>
            </a:fld>
            <a:endParaRPr lang="en-US"/>
          </a:p>
        </p:txBody>
      </p:sp>
    </p:spTree>
    <p:extLst>
      <p:ext uri="{BB962C8B-B14F-4D97-AF65-F5344CB8AC3E}">
        <p14:creationId xmlns:p14="http://schemas.microsoft.com/office/powerpoint/2010/main" val="140758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hyperlink" Target="http://code.eng.buffalo.edu/dat/sites/tire/tire.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hyperlink" Target="https://www.researchgate.net/figure/Tire-cornering-stiffness-actual-measurement-versus-estimated-using-adapted-model_fig5_275251239" TargetMode="External"/></Relationships>
</file>

<file path=ppt/slides/_rels/slide1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customXml" Target="../ink/ink2.xml"/><Relationship Id="rId5" Type="http://schemas.openxmlformats.org/officeDocument/2006/relationships/image" Target="../media/image15.png"/><Relationship Id="rId4" Type="http://schemas.openxmlformats.org/officeDocument/2006/relationships/customXml" Target="../ink/ink1.xml"/><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customXml" Target="../ink/ink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customXml" Target="../ink/ink6.xml"/><Relationship Id="rId11" Type="http://schemas.openxmlformats.org/officeDocument/2006/relationships/image" Target="../media/image27.png"/><Relationship Id="rId5" Type="http://schemas.openxmlformats.org/officeDocument/2006/relationships/image" Target="../media/image25.png"/><Relationship Id="rId10" Type="http://schemas.openxmlformats.org/officeDocument/2006/relationships/customXml" Target="../ink/ink8.xml"/><Relationship Id="rId4" Type="http://schemas.openxmlformats.org/officeDocument/2006/relationships/customXml" Target="../ink/ink5.xml"/><Relationship Id="rId9"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13.xml"/><Relationship Id="rId5" Type="http://schemas.openxmlformats.org/officeDocument/2006/relationships/image" Target="../media/image50.png"/><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0.xml"/><Relationship Id="rId1" Type="http://schemas.openxmlformats.org/officeDocument/2006/relationships/slideLayout" Target="../slideLayouts/slideLayout13.xml"/><Relationship Id="rId5" Type="http://schemas.openxmlformats.org/officeDocument/2006/relationships/image" Target="../media/image58.png"/><Relationship Id="rId4" Type="http://schemas.openxmlformats.org/officeDocument/2006/relationships/image" Target="../media/image57.png"/></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hyperlink" Target="https://archit-rstg.medium.com/two-to-four-bicycle-model-for-car-898063e8707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3D9A-DD77-4881-80BD-174C41DD544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00199B1-A721-4991-A220-0B52C8A2831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57483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Longitudinal and lateral Slip</a:t>
            </a:r>
            <a:endParaRPr/>
          </a:p>
        </p:txBody>
      </p:sp>
      <p:sp>
        <p:nvSpPr>
          <p:cNvPr id="120" name="Google Shape;120;p9"/>
          <p:cNvSpPr txBox="1">
            <a:spLocks noGrp="1"/>
          </p:cNvSpPr>
          <p:nvPr>
            <p:ph type="body" idx="1"/>
          </p:nvPr>
        </p:nvSpPr>
        <p:spPr>
          <a:xfrm>
            <a:off x="903567" y="1536633"/>
            <a:ext cx="6716400" cy="5051200"/>
          </a:xfrm>
          <a:prstGeom prst="rect">
            <a:avLst/>
          </a:prstGeom>
          <a:noFill/>
          <a:ln>
            <a:noFill/>
          </a:ln>
        </p:spPr>
        <p:txBody>
          <a:bodyPr spcFirstLastPara="1" vert="horz" wrap="square" lIns="121900" tIns="121900" rIns="121900" bIns="121900" rtlCol="0" anchor="t" anchorCtr="0">
            <a:noAutofit/>
          </a:bodyPr>
          <a:lstStyle/>
          <a:p>
            <a:pPr indent="-507987">
              <a:buSzPts val="2400"/>
            </a:pPr>
            <a:r>
              <a:rPr lang="en-US" sz="3200"/>
              <a:t>Longitudinal slip</a:t>
            </a:r>
            <a:endParaRPr sz="3200"/>
          </a:p>
          <a:p>
            <a:pPr lvl="1" indent="-474121">
              <a:spcBef>
                <a:spcPts val="0"/>
              </a:spcBef>
              <a:buSzPts val="2000"/>
            </a:pPr>
            <a:r>
              <a:rPr lang="en-US" sz="2667"/>
              <a:t>Defined as the difference between the tire tangential speed and the speed of the axle relative to the road.</a:t>
            </a:r>
            <a:endParaRPr sz="2667"/>
          </a:p>
          <a:p>
            <a:pPr indent="-507987">
              <a:buSzPts val="2400"/>
            </a:pPr>
            <a:r>
              <a:rPr lang="en-US" sz="3200"/>
              <a:t>Lateral Slip</a:t>
            </a:r>
            <a:endParaRPr sz="3200"/>
          </a:p>
          <a:p>
            <a:pPr lvl="1" indent="-474121">
              <a:spcBef>
                <a:spcPts val="0"/>
              </a:spcBef>
              <a:buSzPts val="2000"/>
            </a:pPr>
            <a:r>
              <a:rPr lang="en-US" sz="2667"/>
              <a:t>Slip angle or side slip angle is the angle between the direction a vehicle is traveling (heading) and the direction that the body of the vehicles is pointing (true heading). </a:t>
            </a:r>
            <a:endParaRPr sz="2667"/>
          </a:p>
          <a:p>
            <a:pPr marL="0" indent="0">
              <a:buNone/>
            </a:pPr>
            <a:endParaRPr/>
          </a:p>
          <a:p>
            <a:pPr marL="152396" indent="0">
              <a:buNone/>
            </a:pPr>
            <a:endParaRPr/>
          </a:p>
        </p:txBody>
      </p:sp>
      <p:sp>
        <p:nvSpPr>
          <p:cNvPr id="121" name="Google Shape;121;p9"/>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10</a:t>
            </a:fld>
            <a:endParaRPr/>
          </a:p>
        </p:txBody>
      </p:sp>
      <p:pic>
        <p:nvPicPr>
          <p:cNvPr id="122" name="Google Shape;122;p9"/>
          <p:cNvPicPr preferRelativeResize="0"/>
          <p:nvPr/>
        </p:nvPicPr>
        <p:blipFill rotWithShape="1">
          <a:blip r:embed="rId3">
            <a:alphaModFix/>
          </a:blip>
          <a:srcRect/>
          <a:stretch/>
        </p:blipFill>
        <p:spPr>
          <a:xfrm>
            <a:off x="7924800" y="1498601"/>
            <a:ext cx="1828800" cy="1464527"/>
          </a:xfrm>
          <a:prstGeom prst="rect">
            <a:avLst/>
          </a:prstGeom>
          <a:noFill/>
          <a:ln>
            <a:noFill/>
          </a:ln>
        </p:spPr>
      </p:pic>
      <p:sp>
        <p:nvSpPr>
          <p:cNvPr id="123" name="Google Shape;123;p9"/>
          <p:cNvSpPr txBox="1"/>
          <p:nvPr/>
        </p:nvSpPr>
        <p:spPr>
          <a:xfrm>
            <a:off x="8229600" y="3124200"/>
            <a:ext cx="1828800" cy="492388"/>
          </a:xfrm>
          <a:prstGeom prst="rect">
            <a:avLst/>
          </a:prstGeom>
          <a:noFill/>
          <a:ln>
            <a:noFill/>
          </a:ln>
        </p:spPr>
        <p:txBody>
          <a:bodyPr spcFirstLastPara="1" wrap="square" lIns="121900" tIns="60933" rIns="121900" bIns="60933" anchor="t" anchorCtr="0">
            <a:spAutoFit/>
          </a:bodyPr>
          <a:lstStyle/>
          <a:p>
            <a:r>
              <a:rPr lang="en-US" sz="2400"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source</a:t>
            </a:r>
            <a:endParaRPr sz="2400">
              <a:solidFill>
                <a:schemeClr val="dk1"/>
              </a:solidFill>
              <a:latin typeface="Arial"/>
              <a:ea typeface="Arial"/>
              <a:cs typeface="Arial"/>
              <a:sym typeface="Arial"/>
            </a:endParaRPr>
          </a:p>
        </p:txBody>
      </p:sp>
      <p:pic>
        <p:nvPicPr>
          <p:cNvPr id="124" name="Google Shape;124;p9" descr="Think Twice Before Burning Out Your Tires"/>
          <p:cNvPicPr preferRelativeResize="0"/>
          <p:nvPr/>
        </p:nvPicPr>
        <p:blipFill rotWithShape="1">
          <a:blip r:embed="rId5">
            <a:alphaModFix/>
          </a:blip>
          <a:srcRect/>
          <a:stretch/>
        </p:blipFill>
        <p:spPr>
          <a:xfrm>
            <a:off x="9904680" y="1465514"/>
            <a:ext cx="2201504" cy="1472213"/>
          </a:xfrm>
          <a:prstGeom prst="rect">
            <a:avLst/>
          </a:prstGeom>
          <a:noFill/>
          <a:ln>
            <a:noFill/>
          </a:ln>
        </p:spPr>
      </p:pic>
      <p:pic>
        <p:nvPicPr>
          <p:cNvPr id="125" name="Google Shape;125;p9"/>
          <p:cNvPicPr preferRelativeResize="0"/>
          <p:nvPr/>
        </p:nvPicPr>
        <p:blipFill>
          <a:blip r:embed="rId6">
            <a:alphaModFix/>
          </a:blip>
          <a:stretch>
            <a:fillRect/>
          </a:stretch>
        </p:blipFill>
        <p:spPr>
          <a:xfrm>
            <a:off x="8271868" y="3777668"/>
            <a:ext cx="3876000" cy="22406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0"/>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Side Slip angle </a:t>
            </a:r>
            <a:br>
              <a:rPr lang="en-US"/>
            </a:br>
            <a:endParaRPr/>
          </a:p>
        </p:txBody>
      </p:sp>
      <p:sp>
        <p:nvSpPr>
          <p:cNvPr id="132" name="Google Shape;132;p10"/>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11</a:t>
            </a:fld>
            <a:endParaRPr/>
          </a:p>
        </p:txBody>
      </p:sp>
      <p:pic>
        <p:nvPicPr>
          <p:cNvPr id="133" name="Google Shape;133;p10"/>
          <p:cNvPicPr preferRelativeResize="0"/>
          <p:nvPr/>
        </p:nvPicPr>
        <p:blipFill>
          <a:blip r:embed="rId3">
            <a:alphaModFix/>
          </a:blip>
          <a:stretch>
            <a:fillRect/>
          </a:stretch>
        </p:blipFill>
        <p:spPr>
          <a:xfrm>
            <a:off x="2739904" y="2453034"/>
            <a:ext cx="6712201" cy="38801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1"/>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Dynamic vehicle model contd</a:t>
            </a:r>
            <a:endParaRPr/>
          </a:p>
        </p:txBody>
      </p:sp>
      <p:sp>
        <p:nvSpPr>
          <p:cNvPr id="140" name="Google Shape;140;p11"/>
          <p:cNvSpPr txBox="1">
            <a:spLocks noGrp="1"/>
          </p:cNvSpPr>
          <p:nvPr>
            <p:ph type="body" idx="1"/>
          </p:nvPr>
        </p:nvSpPr>
        <p:spPr>
          <a:xfrm>
            <a:off x="1005165" y="1523333"/>
            <a:ext cx="7021200" cy="4555200"/>
          </a:xfrm>
          <a:prstGeom prst="rect">
            <a:avLst/>
          </a:prstGeom>
          <a:blipFill rotWithShape="1">
            <a:blip r:embed="rId3">
              <a:alphaModFix/>
            </a:blip>
            <a:stretch>
              <a:fillRect/>
            </a:stretch>
          </a:blipFill>
          <a:ln w="38100"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0" indent="0">
              <a:buNone/>
            </a:pPr>
            <a:r>
              <a:rPr lang="en-US"/>
              <a:t>     </a:t>
            </a:r>
            <a:endParaRPr/>
          </a:p>
        </p:txBody>
      </p:sp>
      <p:sp>
        <p:nvSpPr>
          <p:cNvPr id="141" name="Google Shape;141;p11"/>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12</a:t>
            </a:fld>
            <a:endParaRPr/>
          </a:p>
        </p:txBody>
      </p:sp>
      <p:sp>
        <p:nvSpPr>
          <p:cNvPr id="142" name="Google Shape;142;p11"/>
          <p:cNvSpPr txBox="1"/>
          <p:nvPr/>
        </p:nvSpPr>
        <p:spPr>
          <a:xfrm>
            <a:off x="8850033" y="5193269"/>
            <a:ext cx="2438400" cy="369277"/>
          </a:xfrm>
          <a:prstGeom prst="rect">
            <a:avLst/>
          </a:prstGeom>
          <a:noFill/>
          <a:ln>
            <a:noFill/>
          </a:ln>
        </p:spPr>
        <p:txBody>
          <a:bodyPr spcFirstLastPara="1" wrap="square" lIns="121900" tIns="60933" rIns="121900" bIns="60933" anchor="t" anchorCtr="0">
            <a:spAutoFit/>
          </a:bodyPr>
          <a:lstStyle/>
          <a:p>
            <a:r>
              <a:rPr lang="en-US" sz="1600">
                <a:solidFill>
                  <a:schemeClr val="dk1"/>
                </a:solidFill>
                <a:latin typeface="Arial"/>
                <a:ea typeface="Arial"/>
                <a:cs typeface="Arial"/>
                <a:sym typeface="Arial"/>
              </a:rPr>
              <a:t>Dynamic Bicycle model</a:t>
            </a:r>
            <a:endParaRPr sz="2400"/>
          </a:p>
        </p:txBody>
      </p:sp>
      <p:pic>
        <p:nvPicPr>
          <p:cNvPr id="143" name="Google Shape;143;p11"/>
          <p:cNvPicPr preferRelativeResize="0"/>
          <p:nvPr/>
        </p:nvPicPr>
        <p:blipFill>
          <a:blip r:embed="rId4">
            <a:alphaModFix/>
          </a:blip>
          <a:stretch>
            <a:fillRect/>
          </a:stretch>
        </p:blipFill>
        <p:spPr>
          <a:xfrm>
            <a:off x="7641664" y="1567567"/>
            <a:ext cx="4436368" cy="37228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Dynamic vehicle model contd</a:t>
            </a:r>
            <a:endParaRPr/>
          </a:p>
        </p:txBody>
      </p:sp>
      <p:sp>
        <p:nvSpPr>
          <p:cNvPr id="149" name="Google Shape;149;p12"/>
          <p:cNvSpPr txBox="1">
            <a:spLocks noGrp="1"/>
          </p:cNvSpPr>
          <p:nvPr>
            <p:ph type="body" idx="1"/>
          </p:nvPr>
        </p:nvSpPr>
        <p:spPr>
          <a:xfrm>
            <a:off x="903566" y="1536633"/>
            <a:ext cx="7021233" cy="4555200"/>
          </a:xfrm>
          <a:prstGeom prst="rect">
            <a:avLst/>
          </a:prstGeom>
          <a:blipFill rotWithShape="1">
            <a:blip r:embed="rId3">
              <a:alphaModFix/>
            </a:blip>
            <a:stretch>
              <a:fillRect r="-1385"/>
            </a:stretch>
          </a:blipFill>
          <a:ln w="76200"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0" indent="0">
              <a:buNone/>
            </a:pPr>
            <a:r>
              <a:rPr lang="en-US"/>
              <a:t>    </a:t>
            </a:r>
            <a:endParaRPr/>
          </a:p>
        </p:txBody>
      </p:sp>
      <p:sp>
        <p:nvSpPr>
          <p:cNvPr id="150" name="Google Shape;150;p12"/>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13</a:t>
            </a:fld>
            <a:endParaRPr/>
          </a:p>
        </p:txBody>
      </p:sp>
      <p:sp>
        <p:nvSpPr>
          <p:cNvPr id="151" name="Google Shape;151;p12"/>
          <p:cNvSpPr txBox="1"/>
          <p:nvPr/>
        </p:nvSpPr>
        <p:spPr>
          <a:xfrm>
            <a:off x="8850033" y="5193269"/>
            <a:ext cx="2438400" cy="369277"/>
          </a:xfrm>
          <a:prstGeom prst="rect">
            <a:avLst/>
          </a:prstGeom>
          <a:noFill/>
          <a:ln>
            <a:noFill/>
          </a:ln>
        </p:spPr>
        <p:txBody>
          <a:bodyPr spcFirstLastPara="1" wrap="square" lIns="121900" tIns="60933" rIns="121900" bIns="60933" anchor="t" anchorCtr="0">
            <a:spAutoFit/>
          </a:bodyPr>
          <a:lstStyle/>
          <a:p>
            <a:r>
              <a:rPr lang="en-US" sz="1600">
                <a:solidFill>
                  <a:schemeClr val="dk1"/>
                </a:solidFill>
                <a:latin typeface="Arial"/>
                <a:ea typeface="Arial"/>
                <a:cs typeface="Arial"/>
                <a:sym typeface="Arial"/>
              </a:rPr>
              <a:t>Dynamic Bicycle model</a:t>
            </a:r>
            <a:endParaRPr sz="2400"/>
          </a:p>
        </p:txBody>
      </p:sp>
      <p:pic>
        <p:nvPicPr>
          <p:cNvPr id="152" name="Google Shape;152;p12"/>
          <p:cNvPicPr preferRelativeResize="0"/>
          <p:nvPr/>
        </p:nvPicPr>
        <p:blipFill>
          <a:blip r:embed="rId4">
            <a:alphaModFix/>
          </a:blip>
          <a:stretch>
            <a:fillRect/>
          </a:stretch>
        </p:blipFill>
        <p:spPr>
          <a:xfrm>
            <a:off x="7924802" y="1514850"/>
            <a:ext cx="4167068" cy="34968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Cornering stiffness parameters</a:t>
            </a:r>
            <a:endParaRPr/>
          </a:p>
        </p:txBody>
      </p:sp>
      <p:sp>
        <p:nvSpPr>
          <p:cNvPr id="158" name="Google Shape;158;p13"/>
          <p:cNvSpPr txBox="1">
            <a:spLocks noGrp="1"/>
          </p:cNvSpPr>
          <p:nvPr>
            <p:ph type="body" idx="1"/>
          </p:nvPr>
        </p:nvSpPr>
        <p:spPr>
          <a:xfrm>
            <a:off x="903565" y="1536633"/>
            <a:ext cx="7326035" cy="4555200"/>
          </a:xfrm>
          <a:prstGeom prst="rect">
            <a:avLst/>
          </a:prstGeom>
          <a:noFill/>
          <a:ln>
            <a:noFill/>
          </a:ln>
        </p:spPr>
        <p:txBody>
          <a:bodyPr spcFirstLastPara="1" vert="horz" wrap="square" lIns="121900" tIns="121900" rIns="121900" bIns="121900" rtlCol="0" anchor="t" anchorCtr="0">
            <a:noAutofit/>
          </a:bodyPr>
          <a:lstStyle/>
          <a:p>
            <a:r>
              <a:rPr lang="en-US"/>
              <a:t>Cornering stiffness parameters cf and cr can be identified using tire cornering stiffness charts such as the one shown in the image.</a:t>
            </a:r>
            <a:endParaRPr/>
          </a:p>
          <a:p>
            <a:r>
              <a:rPr lang="en-US"/>
              <a:t>Slip angle changes nonlinearly as lateral forces on the tire change &amp; as normal force on tire varies.</a:t>
            </a:r>
            <a:endParaRPr/>
          </a:p>
          <a:p>
            <a:r>
              <a:rPr lang="en-US"/>
              <a:t>A constant value describing the slope of the most linear region at a nominal force must be chosen.</a:t>
            </a:r>
            <a:endParaRPr/>
          </a:p>
          <a:p>
            <a:r>
              <a:rPr lang="en-US"/>
              <a:t>Note since we are treating two tires as one in our bicycle model, we will double the values obtained from the data sheet.</a:t>
            </a:r>
            <a:endParaRPr/>
          </a:p>
        </p:txBody>
      </p:sp>
      <p:sp>
        <p:nvSpPr>
          <p:cNvPr id="159" name="Google Shape;159;p13"/>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14</a:t>
            </a:fld>
            <a:endParaRPr/>
          </a:p>
        </p:txBody>
      </p:sp>
      <p:pic>
        <p:nvPicPr>
          <p:cNvPr id="160" name="Google Shape;160;p13" descr="9. A 3200 lb vehicle has a front/rear weight distribution of 62% Experimental data for the tires used on this vehicle is shown in the plot below. Determine: o Cornering stiffness Vertical Load 2000 of a front tire 2400 lb 8000 3 o Cornering stiffness 2200 lb of a rear tire 1600 2000 b o Maximum speed. 1800 lb 400 with which this 1600 lb e 200 vehicle can travel on a circle of radius 1400 lb 1000 8 1200 lb R 200 feet (ignoring any lateral 800 1000 lb load shift effects) 800 lb 600 600 lb 400 200 10 11 12 Slip Angle, a (deg)"/>
          <p:cNvPicPr preferRelativeResize="0"/>
          <p:nvPr/>
        </p:nvPicPr>
        <p:blipFill rotWithShape="1">
          <a:blip r:embed="rId3">
            <a:alphaModFix/>
          </a:blip>
          <a:srcRect l="30842" t="13154" r="3320" b="15579"/>
          <a:stretch/>
        </p:blipFill>
        <p:spPr>
          <a:xfrm>
            <a:off x="8229601" y="1781304"/>
            <a:ext cx="3962399" cy="2832264"/>
          </a:xfrm>
          <a:prstGeom prst="rect">
            <a:avLst/>
          </a:prstGeom>
          <a:noFill/>
          <a:ln>
            <a:noFill/>
          </a:ln>
        </p:spPr>
      </p:pic>
      <p:sp>
        <p:nvSpPr>
          <p:cNvPr id="161" name="Google Shape;161;p13"/>
          <p:cNvSpPr txBox="1"/>
          <p:nvPr/>
        </p:nvSpPr>
        <p:spPr>
          <a:xfrm>
            <a:off x="8432800" y="4851401"/>
            <a:ext cx="3352800" cy="369277"/>
          </a:xfrm>
          <a:prstGeom prst="rect">
            <a:avLst/>
          </a:prstGeom>
          <a:noFill/>
          <a:ln>
            <a:noFill/>
          </a:ln>
        </p:spPr>
        <p:txBody>
          <a:bodyPr spcFirstLastPara="1" wrap="square" lIns="121900" tIns="60933" rIns="121900" bIns="60933" anchor="t" anchorCtr="0">
            <a:spAutoFit/>
          </a:bodyPr>
          <a:lstStyle/>
          <a:p>
            <a:r>
              <a:rPr lang="en-US" sz="1600"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Example of lateral force tire data</a:t>
            </a:r>
            <a:endParaRPr sz="16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4"/>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Dynamic vehicle model contd</a:t>
            </a:r>
            <a:endParaRPr/>
          </a:p>
        </p:txBody>
      </p:sp>
      <p:sp>
        <p:nvSpPr>
          <p:cNvPr id="167" name="Google Shape;167;p14"/>
          <p:cNvSpPr txBox="1">
            <a:spLocks noGrp="1"/>
          </p:cNvSpPr>
          <p:nvPr>
            <p:ph type="body" idx="1"/>
          </p:nvPr>
        </p:nvSpPr>
        <p:spPr>
          <a:xfrm>
            <a:off x="867383" y="1410832"/>
            <a:ext cx="11288400" cy="5143600"/>
          </a:xfrm>
          <a:prstGeom prst="rect">
            <a:avLst/>
          </a:prstGeom>
          <a:blipFill rotWithShape="1">
            <a:blip r:embed="rId3">
              <a:alphaModFix/>
            </a:blip>
            <a:stretch>
              <a:fillRect/>
            </a:stretch>
          </a:blipFill>
          <a:ln w="38100" cap="flat" cmpd="sng">
            <a:solidFill>
              <a:schemeClr val="lt1"/>
            </a:solidFill>
            <a:prstDash val="solid"/>
            <a:round/>
            <a:headEnd type="none" w="sm" len="sm"/>
            <a:tailEnd type="none" w="sm" len="sm"/>
          </a:ln>
        </p:spPr>
        <p:txBody>
          <a:bodyPr spcFirstLastPara="1" vert="horz" wrap="square" lIns="121900" tIns="121900" rIns="121900" bIns="121900" rtlCol="0" anchor="t" anchorCtr="0">
            <a:noAutofit/>
          </a:bodyPr>
          <a:lstStyle/>
          <a:p>
            <a:pPr marL="0" indent="0">
              <a:buNone/>
            </a:pPr>
            <a:r>
              <a:rPr lang="en-US">
                <a:solidFill>
                  <a:schemeClr val="lt1"/>
                </a:solidFill>
              </a:rPr>
              <a:t>    </a:t>
            </a:r>
            <a:endParaRPr>
              <a:solidFill>
                <a:schemeClr val="lt1"/>
              </a:solidFill>
            </a:endParaRPr>
          </a:p>
        </p:txBody>
      </p:sp>
      <p:sp>
        <p:nvSpPr>
          <p:cNvPr id="168" name="Google Shape;168;p14"/>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15</a:t>
            </a:fld>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FD1AED1-8031-4EE3-AA0C-4D1D3D5382AA}"/>
                  </a:ext>
                </a:extLst>
              </p14:cNvPr>
              <p14:cNvContentPartPr/>
              <p14:nvPr/>
            </p14:nvContentPartPr>
            <p14:xfrm>
              <a:off x="3350044" y="4045653"/>
              <a:ext cx="443520" cy="480"/>
            </p14:xfrm>
          </p:contentPart>
        </mc:Choice>
        <mc:Fallback>
          <p:pic>
            <p:nvPicPr>
              <p:cNvPr id="2" name="Ink 1">
                <a:extLst>
                  <a:ext uri="{FF2B5EF4-FFF2-40B4-BE49-F238E27FC236}">
                    <a16:creationId xmlns:a16="http://schemas.microsoft.com/office/drawing/2014/main" id="{7FD1AED1-8031-4EE3-AA0C-4D1D3D5382AA}"/>
                  </a:ext>
                </a:extLst>
              </p:cNvPr>
              <p:cNvPicPr/>
              <p:nvPr/>
            </p:nvPicPr>
            <p:blipFill>
              <a:blip r:embed="rId5"/>
              <a:stretch>
                <a:fillRect/>
              </a:stretch>
            </p:blipFill>
            <p:spPr>
              <a:xfrm>
                <a:off x="3341044" y="4033653"/>
                <a:ext cx="461160" cy="24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E4DC32F1-B3BC-46BE-A0B6-808BD7220884}"/>
                  </a:ext>
                </a:extLst>
              </p14:cNvPr>
              <p14:cNvContentPartPr/>
              <p14:nvPr/>
            </p14:nvContentPartPr>
            <p14:xfrm>
              <a:off x="8796124" y="4036533"/>
              <a:ext cx="370080" cy="480"/>
            </p14:xfrm>
          </p:contentPart>
        </mc:Choice>
        <mc:Fallback>
          <p:pic>
            <p:nvPicPr>
              <p:cNvPr id="3" name="Ink 2">
                <a:extLst>
                  <a:ext uri="{FF2B5EF4-FFF2-40B4-BE49-F238E27FC236}">
                    <a16:creationId xmlns:a16="http://schemas.microsoft.com/office/drawing/2014/main" id="{E4DC32F1-B3BC-46BE-A0B6-808BD7220884}"/>
                  </a:ext>
                </a:extLst>
              </p:cNvPr>
              <p:cNvPicPr/>
              <p:nvPr/>
            </p:nvPicPr>
            <p:blipFill>
              <a:blip r:embed="rId7"/>
              <a:stretch>
                <a:fillRect/>
              </a:stretch>
            </p:blipFill>
            <p:spPr>
              <a:xfrm>
                <a:off x="8787124" y="4024533"/>
                <a:ext cx="387720" cy="24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97550974-DCBF-46B1-BD34-DAAA09EB1027}"/>
                  </a:ext>
                </a:extLst>
              </p14:cNvPr>
              <p14:cNvContentPartPr/>
              <p14:nvPr/>
            </p14:nvContentPartPr>
            <p14:xfrm>
              <a:off x="8776444" y="3647253"/>
              <a:ext cx="436320" cy="363360"/>
            </p14:xfrm>
          </p:contentPart>
        </mc:Choice>
        <mc:Fallback>
          <p:pic>
            <p:nvPicPr>
              <p:cNvPr id="4" name="Ink 3">
                <a:extLst>
                  <a:ext uri="{FF2B5EF4-FFF2-40B4-BE49-F238E27FC236}">
                    <a16:creationId xmlns:a16="http://schemas.microsoft.com/office/drawing/2014/main" id="{97550974-DCBF-46B1-BD34-DAAA09EB1027}"/>
                  </a:ext>
                </a:extLst>
              </p:cNvPr>
              <p:cNvPicPr/>
              <p:nvPr/>
            </p:nvPicPr>
            <p:blipFill>
              <a:blip r:embed="rId9"/>
              <a:stretch>
                <a:fillRect/>
              </a:stretch>
            </p:blipFill>
            <p:spPr>
              <a:xfrm>
                <a:off x="8767444" y="3638241"/>
                <a:ext cx="453960" cy="381023"/>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Linearizing the Dynamic bicycle model</a:t>
            </a:r>
            <a:endParaRPr/>
          </a:p>
        </p:txBody>
      </p:sp>
      <p:sp>
        <p:nvSpPr>
          <p:cNvPr id="174" name="Google Shape;174;p15"/>
          <p:cNvSpPr txBox="1">
            <a:spLocks noGrp="1"/>
          </p:cNvSpPr>
          <p:nvPr>
            <p:ph type="body" idx="1"/>
          </p:nvPr>
        </p:nvSpPr>
        <p:spPr>
          <a:xfrm>
            <a:off x="831200" y="1536633"/>
            <a:ext cx="11360800" cy="4555200"/>
          </a:xfrm>
          <a:prstGeom prst="rect">
            <a:avLst/>
          </a:prstGeom>
          <a:noFill/>
          <a:ln>
            <a:noFill/>
          </a:ln>
        </p:spPr>
        <p:txBody>
          <a:bodyPr spcFirstLastPara="1" vert="horz" wrap="square" lIns="121900" tIns="121900" rIns="121900" bIns="121900" rtlCol="0" anchor="t" anchorCtr="0">
            <a:noAutofit/>
          </a:bodyPr>
          <a:lstStyle/>
          <a:p>
            <a:r>
              <a:rPr lang="en-US"/>
              <a:t>Since we intent to apply linear control techniques to the dynamic bicycle model we must first linearize the model.</a:t>
            </a:r>
            <a:endParaRPr/>
          </a:p>
          <a:p>
            <a:r>
              <a:rPr lang="en-US"/>
              <a:t>Notice that the non-linear term comes from the angle terms.</a:t>
            </a:r>
            <a:endParaRPr/>
          </a:p>
          <a:p>
            <a:pPr marL="101597" indent="0" algn="ctr">
              <a:buNone/>
            </a:pPr>
            <a:endParaRPr/>
          </a:p>
        </p:txBody>
      </p:sp>
      <p:sp>
        <p:nvSpPr>
          <p:cNvPr id="175" name="Google Shape;175;p15"/>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16</a:t>
            </a:fld>
            <a:endParaRPr/>
          </a:p>
        </p:txBody>
      </p:sp>
      <p:sp>
        <p:nvSpPr>
          <p:cNvPr id="176" name="Google Shape;176;p15"/>
          <p:cNvSpPr txBox="1"/>
          <p:nvPr/>
        </p:nvSpPr>
        <p:spPr>
          <a:xfrm>
            <a:off x="1219200" y="3959553"/>
            <a:ext cx="10241189" cy="2113999"/>
          </a:xfrm>
          <a:prstGeom prst="rect">
            <a:avLst/>
          </a:prstGeom>
          <a:blipFill rotWithShape="1">
            <a:blip r:embed="rId3">
              <a:alphaModFix/>
            </a:blip>
            <a:stretch>
              <a:fillRect/>
            </a:stretch>
          </a:blipFill>
          <a:ln>
            <a:noFill/>
          </a:ln>
        </p:spPr>
        <p:txBody>
          <a:bodyPr spcFirstLastPara="1" wrap="square" lIns="121900" tIns="60933" rIns="121900" bIns="60933" anchor="t" anchorCtr="0">
            <a:noAutofit/>
          </a:bodyPr>
          <a:lstStyle/>
          <a:p>
            <a:r>
              <a:rPr lang="en-US" sz="2400">
                <a:latin typeface="Arial"/>
                <a:ea typeface="Arial"/>
                <a:cs typeface="Arial"/>
                <a:sym typeface="Arial"/>
              </a:rPr>
              <a:t>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Linearizing the Dynamic bicycle model</a:t>
            </a:r>
            <a:endParaRPr/>
          </a:p>
        </p:txBody>
      </p:sp>
      <p:sp>
        <p:nvSpPr>
          <p:cNvPr id="182" name="Google Shape;182;p16"/>
          <p:cNvSpPr txBox="1">
            <a:spLocks noGrp="1"/>
          </p:cNvSpPr>
          <p:nvPr>
            <p:ph type="body" idx="1"/>
          </p:nvPr>
        </p:nvSpPr>
        <p:spPr>
          <a:xfrm>
            <a:off x="785017" y="1655567"/>
            <a:ext cx="11360800" cy="4555200"/>
          </a:xfrm>
          <a:prstGeom prst="rect">
            <a:avLst/>
          </a:prstGeom>
          <a:blipFill rotWithShape="1">
            <a:blip r:embed="rId3">
              <a:alphaModFix/>
            </a:blip>
            <a:stretch>
              <a:fillRect l="-214"/>
            </a:stretch>
          </a:blipFill>
          <a:ln>
            <a:noFill/>
          </a:ln>
        </p:spPr>
        <p:txBody>
          <a:bodyPr spcFirstLastPara="1" vert="horz" wrap="square" lIns="121900" tIns="121900" rIns="121900" bIns="121900" rtlCol="0" anchor="t" anchorCtr="0">
            <a:noAutofit/>
          </a:bodyPr>
          <a:lstStyle/>
          <a:p>
            <a:pPr marL="0" indent="0">
              <a:buNone/>
            </a:pPr>
            <a:r>
              <a:rPr lang="en-US" dirty="0"/>
              <a:t>      </a:t>
            </a:r>
            <a:endParaRPr dirty="0"/>
          </a:p>
        </p:txBody>
      </p:sp>
      <p:sp>
        <p:nvSpPr>
          <p:cNvPr id="183" name="Google Shape;183;p16"/>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17</a:t>
            </a:fld>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025DEA4F-983A-4892-8E02-14F929C4E506}"/>
                  </a:ext>
                </a:extLst>
              </p14:cNvPr>
              <p14:cNvContentPartPr/>
              <p14:nvPr/>
            </p14:nvContentPartPr>
            <p14:xfrm>
              <a:off x="6495004" y="2465493"/>
              <a:ext cx="2970720" cy="904320"/>
            </p14:xfrm>
          </p:contentPart>
        </mc:Choice>
        <mc:Fallback>
          <p:pic>
            <p:nvPicPr>
              <p:cNvPr id="2" name="Ink 1">
                <a:extLst>
                  <a:ext uri="{FF2B5EF4-FFF2-40B4-BE49-F238E27FC236}">
                    <a16:creationId xmlns:a16="http://schemas.microsoft.com/office/drawing/2014/main" id="{025DEA4F-983A-4892-8E02-14F929C4E506}"/>
                  </a:ext>
                </a:extLst>
              </p:cNvPr>
              <p:cNvPicPr/>
              <p:nvPr/>
            </p:nvPicPr>
            <p:blipFill>
              <a:blip r:embed="rId5"/>
              <a:stretch>
                <a:fillRect/>
              </a:stretch>
            </p:blipFill>
            <p:spPr>
              <a:xfrm>
                <a:off x="6486004" y="2456493"/>
                <a:ext cx="2988360" cy="92196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7"/>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Linearized model in state space form</a:t>
            </a:r>
            <a:endParaRPr/>
          </a:p>
        </p:txBody>
      </p:sp>
      <p:sp>
        <p:nvSpPr>
          <p:cNvPr id="189" name="Google Shape;189;p17"/>
          <p:cNvSpPr txBox="1">
            <a:spLocks noGrp="1"/>
          </p:cNvSpPr>
          <p:nvPr>
            <p:ph type="body" idx="1"/>
          </p:nvPr>
        </p:nvSpPr>
        <p:spPr>
          <a:xfrm>
            <a:off x="863527" y="1553967"/>
            <a:ext cx="11360800" cy="4555200"/>
          </a:xfrm>
          <a:prstGeom prst="rect">
            <a:avLst/>
          </a:prstGeom>
          <a:blipFill rotWithShape="1">
            <a:blip r:embed="rId3">
              <a:alphaModFix/>
            </a:blip>
            <a:stretch>
              <a:fillRect l="-214" t="-1785" b="-1069"/>
            </a:stretch>
          </a:blipFill>
          <a:ln>
            <a:noFill/>
          </a:ln>
        </p:spPr>
        <p:txBody>
          <a:bodyPr spcFirstLastPara="1" vert="horz" wrap="square" lIns="121900" tIns="121900" rIns="121900" bIns="121900" rtlCol="0" anchor="t" anchorCtr="0">
            <a:noAutofit/>
          </a:bodyPr>
          <a:lstStyle/>
          <a:p>
            <a:r>
              <a:rPr lang="en-US"/>
              <a:t> </a:t>
            </a:r>
            <a:endParaRPr/>
          </a:p>
        </p:txBody>
      </p:sp>
      <p:sp>
        <p:nvSpPr>
          <p:cNvPr id="190" name="Google Shape;190;p17"/>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8"/>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Linearized model in state space form</a:t>
            </a:r>
            <a:endParaRPr/>
          </a:p>
        </p:txBody>
      </p:sp>
      <p:sp>
        <p:nvSpPr>
          <p:cNvPr id="197" name="Google Shape;197;p18"/>
          <p:cNvSpPr txBox="1">
            <a:spLocks noGrp="1"/>
          </p:cNvSpPr>
          <p:nvPr>
            <p:ph type="body" idx="1"/>
          </p:nvPr>
        </p:nvSpPr>
        <p:spPr>
          <a:xfrm>
            <a:off x="831200" y="1536633"/>
            <a:ext cx="11360800" cy="4555200"/>
          </a:xfrm>
          <a:prstGeom prst="rect">
            <a:avLst/>
          </a:prstGeom>
          <a:blipFill rotWithShape="1">
            <a:blip r:embed="rId3">
              <a:alphaModFix/>
            </a:blip>
            <a:stretch>
              <a:fillRect l="-214"/>
            </a:stretch>
          </a:blipFill>
          <a:ln>
            <a:noFill/>
          </a:ln>
        </p:spPr>
        <p:txBody>
          <a:bodyPr spcFirstLastPara="1" vert="horz" wrap="square" lIns="121900" tIns="121900" rIns="121900" bIns="121900" rtlCol="0" anchor="t" anchorCtr="0">
            <a:noAutofit/>
          </a:bodyPr>
          <a:lstStyle/>
          <a:p>
            <a:pPr indent="0">
              <a:buNone/>
            </a:pPr>
            <a:r>
              <a:rPr lang="en-US"/>
              <a:t>     </a:t>
            </a:r>
            <a:endParaRPr/>
          </a:p>
        </p:txBody>
      </p:sp>
      <p:sp>
        <p:nvSpPr>
          <p:cNvPr id="198" name="Google Shape;198;p18"/>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
          <p:cNvSpPr txBox="1">
            <a:spLocks noGrp="1"/>
          </p:cNvSpPr>
          <p:nvPr>
            <p:ph type="ctrTitle"/>
          </p:nvPr>
        </p:nvSpPr>
        <p:spPr>
          <a:xfrm>
            <a:off x="415611" y="992767"/>
            <a:ext cx="11360800" cy="2736800"/>
          </a:xfrm>
          <a:prstGeom prst="rect">
            <a:avLst/>
          </a:prstGeom>
          <a:noFill/>
          <a:ln>
            <a:noFill/>
          </a:ln>
        </p:spPr>
        <p:txBody>
          <a:bodyPr spcFirstLastPara="1" vert="horz" wrap="square" lIns="121900" tIns="121900" rIns="121900" bIns="121900" rtlCol="0" anchor="b" anchorCtr="0">
            <a:noAutofit/>
          </a:bodyPr>
          <a:lstStyle/>
          <a:p>
            <a:pPr>
              <a:lnSpc>
                <a:spcPct val="100000"/>
              </a:lnSpc>
              <a:spcBef>
                <a:spcPts val="0"/>
              </a:spcBef>
              <a:buSzPts val="5200"/>
            </a:pPr>
            <a:r>
              <a:rPr lang="en-US"/>
              <a:t>Autonomous Vehicle Controls</a:t>
            </a:r>
            <a:endParaRPr/>
          </a:p>
        </p:txBody>
      </p:sp>
      <p:sp>
        <p:nvSpPr>
          <p:cNvPr id="50" name="Google Shape;50;p1"/>
          <p:cNvSpPr txBox="1">
            <a:spLocks noGrp="1"/>
          </p:cNvSpPr>
          <p:nvPr>
            <p:ph type="subTitle" idx="1"/>
          </p:nvPr>
        </p:nvSpPr>
        <p:spPr>
          <a:xfrm>
            <a:off x="415600" y="3778833"/>
            <a:ext cx="11360800" cy="2047200"/>
          </a:xfrm>
          <a:prstGeom prst="rect">
            <a:avLst/>
          </a:prstGeom>
          <a:noFill/>
          <a:ln>
            <a:noFill/>
          </a:ln>
        </p:spPr>
        <p:txBody>
          <a:bodyPr spcFirstLastPara="1" vert="horz" wrap="square" lIns="121900" tIns="121900" rIns="121900" bIns="121900" rtlCol="0" anchor="t" anchorCtr="0">
            <a:noAutofit/>
          </a:bodyPr>
          <a:lstStyle/>
          <a:p>
            <a:pPr>
              <a:lnSpc>
                <a:spcPct val="100000"/>
              </a:lnSpc>
              <a:spcBef>
                <a:spcPts val="0"/>
              </a:spcBef>
              <a:buSzPts val="3200"/>
            </a:pPr>
            <a:r>
              <a:rPr lang="en-US"/>
              <a:t>Week 6</a:t>
            </a:r>
            <a:endParaRPr/>
          </a:p>
          <a:p>
            <a:pPr>
              <a:lnSpc>
                <a:spcPct val="100000"/>
              </a:lnSpc>
              <a:spcBef>
                <a:spcPts val="0"/>
              </a:spcBef>
              <a:buSzPts val="3200"/>
            </a:pPr>
            <a:r>
              <a:rPr lang="en-US"/>
              <a:t>Lateral Vehicle Control </a:t>
            </a:r>
            <a:endParaRPr/>
          </a:p>
          <a:p>
            <a:pPr>
              <a:lnSpc>
                <a:spcPct val="100000"/>
              </a:lnSpc>
              <a:spcBef>
                <a:spcPts val="0"/>
              </a:spcBef>
              <a:buSzPts val="3200"/>
            </a:pPr>
            <a:r>
              <a:rPr lang="en-US"/>
              <a:t>(Dynamic modeling with MPC)</a:t>
            </a:r>
            <a:endParaRPr/>
          </a:p>
        </p:txBody>
      </p:sp>
      <p:sp>
        <p:nvSpPr>
          <p:cNvPr id="51" name="Google Shape;51;p1"/>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pPr>
              <a:buClr>
                <a:srgbClr val="000000"/>
              </a:buClr>
              <a:buSzPts val="1800"/>
            </a:pPr>
            <a:fld id="{00000000-1234-1234-1234-123412341234}" type="slidenum">
              <a:rPr lang="en-US" sz="2400">
                <a:solidFill>
                  <a:srgbClr val="595959"/>
                </a:solidFill>
                <a:latin typeface="Arial"/>
                <a:ea typeface="Arial"/>
                <a:cs typeface="Arial"/>
                <a:sym typeface="Arial"/>
              </a:rPr>
              <a:pPr>
                <a:buClr>
                  <a:srgbClr val="000000"/>
                </a:buClr>
                <a:buSzPts val="1800"/>
              </a:pPr>
              <a:t>2</a:t>
            </a:fld>
            <a:endParaRPr sz="2400">
              <a:solidFill>
                <a:srgbClr val="595959"/>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Extracting state matrices</a:t>
            </a:r>
            <a:endParaRPr/>
          </a:p>
        </p:txBody>
      </p:sp>
      <p:sp>
        <p:nvSpPr>
          <p:cNvPr id="204" name="Google Shape;204;p19"/>
          <p:cNvSpPr txBox="1">
            <a:spLocks noGrp="1"/>
          </p:cNvSpPr>
          <p:nvPr>
            <p:ph type="body" idx="1"/>
          </p:nvPr>
        </p:nvSpPr>
        <p:spPr>
          <a:xfrm>
            <a:off x="831200" y="1536634"/>
            <a:ext cx="6280800" cy="4405837"/>
          </a:xfrm>
          <a:prstGeom prst="rect">
            <a:avLst/>
          </a:prstGeom>
          <a:blipFill rotWithShape="1">
            <a:blip r:embed="rId3">
              <a:alphaModFix/>
            </a:blip>
            <a:stretch>
              <a:fillRect l="-387" t="-1963" b="-8927"/>
            </a:stretch>
          </a:blipFill>
          <a:ln>
            <a:noFill/>
          </a:ln>
        </p:spPr>
        <p:txBody>
          <a:bodyPr spcFirstLastPara="1" vert="horz" wrap="square" lIns="121900" tIns="121900" rIns="121900" bIns="121900" rtlCol="0" anchor="t" anchorCtr="0">
            <a:noAutofit/>
          </a:bodyPr>
          <a:lstStyle/>
          <a:p>
            <a:pPr indent="0">
              <a:buNone/>
            </a:pPr>
            <a:r>
              <a:rPr lang="en-US"/>
              <a:t>     </a:t>
            </a:r>
            <a:endParaRPr/>
          </a:p>
        </p:txBody>
      </p:sp>
      <p:sp>
        <p:nvSpPr>
          <p:cNvPr id="205" name="Google Shape;205;p19"/>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20</a:t>
            </a:fld>
            <a:endParaRPr/>
          </a:p>
        </p:txBody>
      </p:sp>
      <p:sp>
        <p:nvSpPr>
          <p:cNvPr id="206" name="Google Shape;206;p19"/>
          <p:cNvSpPr txBox="1"/>
          <p:nvPr/>
        </p:nvSpPr>
        <p:spPr>
          <a:xfrm>
            <a:off x="6299200" y="1701801"/>
            <a:ext cx="5486400" cy="4838767"/>
          </a:xfrm>
          <a:prstGeom prst="rect">
            <a:avLst/>
          </a:prstGeom>
          <a:noFill/>
          <a:ln>
            <a:noFill/>
          </a:ln>
        </p:spPr>
        <p:txBody>
          <a:bodyPr spcFirstLastPara="1" wrap="square" lIns="121900" tIns="121900" rIns="121900" bIns="121900" anchor="t" anchorCtr="0">
            <a:noAutofit/>
          </a:bodyPr>
          <a:lstStyle/>
          <a:p>
            <a:pPr marL="609585" indent="-304792">
              <a:lnSpc>
                <a:spcPct val="115000"/>
              </a:lnSpc>
              <a:buClr>
                <a:schemeClr val="dk2"/>
              </a:buClr>
              <a:buSzPts val="2400"/>
            </a:pPr>
            <a:endParaRPr sz="2400">
              <a:solidFill>
                <a:schemeClr val="dk2"/>
              </a:solidFill>
              <a:latin typeface="Gill Sans"/>
              <a:ea typeface="Gill Sans"/>
              <a:cs typeface="Gill Sans"/>
              <a:sym typeface="Gill Sans"/>
            </a:endParaRPr>
          </a:p>
        </p:txBody>
      </p:sp>
      <p:grpSp>
        <p:nvGrpSpPr>
          <p:cNvPr id="4" name="Group 3">
            <a:extLst>
              <a:ext uri="{FF2B5EF4-FFF2-40B4-BE49-F238E27FC236}">
                <a16:creationId xmlns:a16="http://schemas.microsoft.com/office/drawing/2014/main" id="{463C00EC-2511-4DD1-9ABE-5D2E24E0288D}"/>
              </a:ext>
            </a:extLst>
          </p:cNvPr>
          <p:cNvGrpSpPr/>
          <p:nvPr/>
        </p:nvGrpSpPr>
        <p:grpSpPr>
          <a:xfrm>
            <a:off x="5311804" y="2641653"/>
            <a:ext cx="179040" cy="296160"/>
            <a:chOff x="3983853" y="1981240"/>
            <a:chExt cx="134280" cy="222120"/>
          </a:xfrm>
        </p:grpSpPr>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B35FDF20-FFAC-405D-9A3B-A3283394EA76}"/>
                    </a:ext>
                  </a:extLst>
                </p14:cNvPr>
                <p14:cNvContentPartPr/>
                <p14:nvPr/>
              </p14:nvContentPartPr>
              <p14:xfrm>
                <a:off x="3983853" y="1997800"/>
                <a:ext cx="134280" cy="45360"/>
              </p14:xfrm>
            </p:contentPart>
          </mc:Choice>
          <mc:Fallback xmlns="">
            <p:pic>
              <p:nvPicPr>
                <p:cNvPr id="2" name="Ink 1">
                  <a:extLst>
                    <a:ext uri="{FF2B5EF4-FFF2-40B4-BE49-F238E27FC236}">
                      <a16:creationId xmlns:a16="http://schemas.microsoft.com/office/drawing/2014/main" id="{B35FDF20-FFAC-405D-9A3B-A3283394EA76}"/>
                    </a:ext>
                  </a:extLst>
                </p:cNvPr>
                <p:cNvPicPr/>
                <p:nvPr/>
              </p:nvPicPr>
              <p:blipFill>
                <a:blip r:embed="rId5"/>
                <a:stretch>
                  <a:fillRect/>
                </a:stretch>
              </p:blipFill>
              <p:spPr>
                <a:xfrm>
                  <a:off x="3975213" y="1988800"/>
                  <a:ext cx="15192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D3AA2E0D-B1FC-4AA1-BA52-62F7AB2EB2B6}"/>
                    </a:ext>
                  </a:extLst>
                </p14:cNvPr>
                <p14:cNvContentPartPr/>
                <p14:nvPr/>
              </p14:nvContentPartPr>
              <p14:xfrm>
                <a:off x="4015893" y="1981240"/>
                <a:ext cx="99000" cy="222120"/>
              </p14:xfrm>
            </p:contentPart>
          </mc:Choice>
          <mc:Fallback xmlns="">
            <p:pic>
              <p:nvPicPr>
                <p:cNvPr id="3" name="Ink 2">
                  <a:extLst>
                    <a:ext uri="{FF2B5EF4-FFF2-40B4-BE49-F238E27FC236}">
                      <a16:creationId xmlns:a16="http://schemas.microsoft.com/office/drawing/2014/main" id="{D3AA2E0D-B1FC-4AA1-BA52-62F7AB2EB2B6}"/>
                    </a:ext>
                  </a:extLst>
                </p:cNvPr>
                <p:cNvPicPr/>
                <p:nvPr/>
              </p:nvPicPr>
              <p:blipFill>
                <a:blip r:embed="rId7"/>
                <a:stretch>
                  <a:fillRect/>
                </a:stretch>
              </p:blipFill>
              <p:spPr>
                <a:xfrm>
                  <a:off x="4006893" y="1972240"/>
                  <a:ext cx="116640" cy="239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320B6DA0-D0DB-4B2F-8A98-8F2F56F328D8}"/>
                  </a:ext>
                </a:extLst>
              </p14:cNvPr>
              <p14:cNvContentPartPr/>
              <p14:nvPr/>
            </p14:nvContentPartPr>
            <p14:xfrm>
              <a:off x="3834844" y="2310453"/>
              <a:ext cx="440160" cy="364800"/>
            </p14:xfrm>
          </p:contentPart>
        </mc:Choice>
        <mc:Fallback>
          <p:pic>
            <p:nvPicPr>
              <p:cNvPr id="5" name="Ink 4">
                <a:extLst>
                  <a:ext uri="{FF2B5EF4-FFF2-40B4-BE49-F238E27FC236}">
                    <a16:creationId xmlns:a16="http://schemas.microsoft.com/office/drawing/2014/main" id="{320B6DA0-D0DB-4B2F-8A98-8F2F56F328D8}"/>
                  </a:ext>
                </a:extLst>
              </p:cNvPr>
              <p:cNvPicPr/>
              <p:nvPr/>
            </p:nvPicPr>
            <p:blipFill>
              <a:blip r:embed="rId9"/>
              <a:stretch>
                <a:fillRect/>
              </a:stretch>
            </p:blipFill>
            <p:spPr>
              <a:xfrm>
                <a:off x="3825839" y="2301450"/>
                <a:ext cx="457810" cy="382446"/>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AF97F6B1-B0CE-4B76-BDB4-3BB229D75BA7}"/>
                  </a:ext>
                </a:extLst>
              </p14:cNvPr>
              <p14:cNvContentPartPr/>
              <p14:nvPr/>
            </p14:nvContentPartPr>
            <p14:xfrm>
              <a:off x="6176764" y="2663253"/>
              <a:ext cx="651360" cy="552960"/>
            </p14:xfrm>
          </p:contentPart>
        </mc:Choice>
        <mc:Fallback>
          <p:pic>
            <p:nvPicPr>
              <p:cNvPr id="6" name="Ink 5">
                <a:extLst>
                  <a:ext uri="{FF2B5EF4-FFF2-40B4-BE49-F238E27FC236}">
                    <a16:creationId xmlns:a16="http://schemas.microsoft.com/office/drawing/2014/main" id="{AF97F6B1-B0CE-4B76-BDB4-3BB229D75BA7}"/>
                  </a:ext>
                </a:extLst>
              </p:cNvPr>
              <p:cNvPicPr/>
              <p:nvPr/>
            </p:nvPicPr>
            <p:blipFill>
              <a:blip r:embed="rId11"/>
              <a:stretch>
                <a:fillRect/>
              </a:stretch>
            </p:blipFill>
            <p:spPr>
              <a:xfrm>
                <a:off x="6167757" y="2654253"/>
                <a:ext cx="669013" cy="57060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0"/>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Extracting state matrices</a:t>
            </a:r>
            <a:endParaRPr/>
          </a:p>
        </p:txBody>
      </p:sp>
      <p:sp>
        <p:nvSpPr>
          <p:cNvPr id="213" name="Google Shape;213;p20"/>
          <p:cNvSpPr txBox="1">
            <a:spLocks noGrp="1"/>
          </p:cNvSpPr>
          <p:nvPr>
            <p:ph type="body" idx="1"/>
          </p:nvPr>
        </p:nvSpPr>
        <p:spPr>
          <a:xfrm>
            <a:off x="831200" y="1536633"/>
            <a:ext cx="11360800" cy="4555200"/>
          </a:xfrm>
          <a:prstGeom prst="rect">
            <a:avLst/>
          </a:prstGeom>
          <a:blipFill rotWithShape="1">
            <a:blip r:embed="rId3">
              <a:alphaModFix/>
            </a:blip>
            <a:stretch>
              <a:fillRect l="-214"/>
            </a:stretch>
          </a:blipFill>
          <a:ln>
            <a:noFill/>
          </a:ln>
        </p:spPr>
        <p:txBody>
          <a:bodyPr spcFirstLastPara="1" vert="horz" wrap="square" lIns="121900" tIns="121900" rIns="121900" bIns="121900" rtlCol="0" anchor="t" anchorCtr="0">
            <a:noAutofit/>
          </a:bodyPr>
          <a:lstStyle/>
          <a:p>
            <a:pPr marL="0" indent="0">
              <a:buNone/>
            </a:pPr>
            <a:r>
              <a:rPr lang="en-US"/>
              <a:t>      </a:t>
            </a:r>
            <a:endParaRPr/>
          </a:p>
        </p:txBody>
      </p:sp>
      <p:sp>
        <p:nvSpPr>
          <p:cNvPr id="214" name="Google Shape;214;p20"/>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1"/>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Dynamics in path coordinate format</a:t>
            </a:r>
            <a:endParaRPr/>
          </a:p>
        </p:txBody>
      </p:sp>
      <p:sp>
        <p:nvSpPr>
          <p:cNvPr id="220" name="Google Shape;220;p21"/>
          <p:cNvSpPr txBox="1">
            <a:spLocks noGrp="1"/>
          </p:cNvSpPr>
          <p:nvPr>
            <p:ph type="body" idx="1"/>
          </p:nvPr>
        </p:nvSpPr>
        <p:spPr>
          <a:xfrm>
            <a:off x="903566" y="1536633"/>
            <a:ext cx="6310033" cy="4555200"/>
          </a:xfrm>
          <a:prstGeom prst="rect">
            <a:avLst/>
          </a:prstGeom>
          <a:noFill/>
          <a:ln w="9525" cap="flat" cmpd="sng">
            <a:solidFill>
              <a:srgbClr val="000000"/>
            </a:solidFill>
            <a:prstDash val="solid"/>
            <a:round/>
            <a:headEnd type="none" w="sm" len="sm"/>
            <a:tailEnd type="none" w="sm" len="sm"/>
          </a:ln>
        </p:spPr>
        <p:txBody>
          <a:bodyPr spcFirstLastPara="1" vert="horz" wrap="square" lIns="121900" tIns="121900" rIns="121900" bIns="121900" rtlCol="0" anchor="t" anchorCtr="0">
            <a:noAutofit/>
          </a:bodyPr>
          <a:lstStyle/>
          <a:p>
            <a:pPr indent="-507987">
              <a:buSzPts val="2400"/>
            </a:pPr>
            <a:r>
              <a:rPr lang="en-US" sz="3200"/>
              <a:t>Why we need path coordinates?</a:t>
            </a:r>
            <a:endParaRPr sz="3200"/>
          </a:p>
          <a:p>
            <a:pPr lvl="1" indent="-474121">
              <a:spcBef>
                <a:spcPts val="0"/>
              </a:spcBef>
              <a:buSzPts val="2000"/>
            </a:pPr>
            <a:r>
              <a:rPr lang="en-US" sz="2667"/>
              <a:t>Due to the nature of sensor information available from the car’s sensor we can easily determine the path coordinates and the rate of steering angle change. Which can be used as inputs to our feedback controller. </a:t>
            </a:r>
            <a:endParaRPr sz="2667"/>
          </a:p>
          <a:p>
            <a:r>
              <a:rPr lang="en-US"/>
              <a:t>We shall assume constant longitudinal velocity.</a:t>
            </a:r>
            <a:endParaRPr/>
          </a:p>
          <a:p>
            <a:pPr marL="152396" indent="0">
              <a:buNone/>
            </a:pPr>
            <a:endParaRPr/>
          </a:p>
        </p:txBody>
      </p:sp>
      <p:sp>
        <p:nvSpPr>
          <p:cNvPr id="221" name="Google Shape;221;p21"/>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22</a:t>
            </a:fld>
            <a:endParaRPr/>
          </a:p>
        </p:txBody>
      </p:sp>
      <p:sp>
        <p:nvSpPr>
          <p:cNvPr id="222" name="Google Shape;222;p21"/>
          <p:cNvSpPr txBox="1"/>
          <p:nvPr/>
        </p:nvSpPr>
        <p:spPr>
          <a:xfrm>
            <a:off x="7972984" y="5447201"/>
            <a:ext cx="4064000" cy="369277"/>
          </a:xfrm>
          <a:prstGeom prst="rect">
            <a:avLst/>
          </a:prstGeom>
          <a:noFill/>
          <a:ln>
            <a:noFill/>
          </a:ln>
        </p:spPr>
        <p:txBody>
          <a:bodyPr spcFirstLastPara="1" wrap="square" lIns="121900" tIns="60933" rIns="121900" bIns="60933" anchor="t" anchorCtr="0">
            <a:spAutoFit/>
          </a:bodyPr>
          <a:lstStyle/>
          <a:p>
            <a:r>
              <a:rPr lang="en-US" sz="1600">
                <a:solidFill>
                  <a:schemeClr val="dk1"/>
                </a:solidFill>
                <a:latin typeface="Arial"/>
                <a:ea typeface="Arial"/>
                <a:cs typeface="Arial"/>
                <a:sym typeface="Arial"/>
              </a:rPr>
              <a:t>Dynamic bicycle in path coordinate format</a:t>
            </a:r>
            <a:endParaRPr sz="2400"/>
          </a:p>
        </p:txBody>
      </p:sp>
      <p:pic>
        <p:nvPicPr>
          <p:cNvPr id="223" name="Google Shape;223;p21"/>
          <p:cNvPicPr preferRelativeResize="0"/>
          <p:nvPr/>
        </p:nvPicPr>
        <p:blipFill>
          <a:blip r:embed="rId3">
            <a:alphaModFix/>
          </a:blip>
          <a:stretch>
            <a:fillRect/>
          </a:stretch>
        </p:blipFill>
        <p:spPr>
          <a:xfrm>
            <a:off x="7453920" y="1761800"/>
            <a:ext cx="4583081" cy="33919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2"/>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Path coordinate format contd</a:t>
            </a:r>
            <a:endParaRPr/>
          </a:p>
        </p:txBody>
      </p:sp>
      <p:sp>
        <p:nvSpPr>
          <p:cNvPr id="230" name="Google Shape;230;p22"/>
          <p:cNvSpPr txBox="1">
            <a:spLocks noGrp="1"/>
          </p:cNvSpPr>
          <p:nvPr>
            <p:ph type="body" idx="1"/>
          </p:nvPr>
        </p:nvSpPr>
        <p:spPr>
          <a:xfrm>
            <a:off x="903565" y="1536633"/>
            <a:ext cx="6818035" cy="4940367"/>
          </a:xfrm>
          <a:prstGeom prst="rect">
            <a:avLst/>
          </a:prstGeom>
          <a:blipFill rotWithShape="1">
            <a:blip r:embed="rId3">
              <a:alphaModFix/>
            </a:blip>
            <a:stretch>
              <a:fillRect r="-949"/>
            </a:stretch>
          </a:blipFill>
          <a:ln w="2857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0" indent="0">
              <a:buNone/>
            </a:pPr>
            <a:r>
              <a:rPr lang="en-US"/>
              <a:t>    </a:t>
            </a:r>
            <a:endParaRPr/>
          </a:p>
        </p:txBody>
      </p:sp>
      <p:sp>
        <p:nvSpPr>
          <p:cNvPr id="231" name="Google Shape;231;p22"/>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23</a:t>
            </a:fld>
            <a:endParaRPr/>
          </a:p>
        </p:txBody>
      </p:sp>
      <p:sp>
        <p:nvSpPr>
          <p:cNvPr id="232" name="Google Shape;232;p22"/>
          <p:cNvSpPr txBox="1"/>
          <p:nvPr/>
        </p:nvSpPr>
        <p:spPr>
          <a:xfrm>
            <a:off x="7823200" y="4953001"/>
            <a:ext cx="4064000" cy="369277"/>
          </a:xfrm>
          <a:prstGeom prst="rect">
            <a:avLst/>
          </a:prstGeom>
          <a:noFill/>
          <a:ln>
            <a:noFill/>
          </a:ln>
        </p:spPr>
        <p:txBody>
          <a:bodyPr spcFirstLastPara="1" wrap="square" lIns="121900" tIns="60933" rIns="121900" bIns="60933" anchor="t" anchorCtr="0">
            <a:spAutoFit/>
          </a:bodyPr>
          <a:lstStyle/>
          <a:p>
            <a:r>
              <a:rPr lang="en-US" sz="1600">
                <a:solidFill>
                  <a:schemeClr val="dk1"/>
                </a:solidFill>
                <a:latin typeface="Arial"/>
                <a:ea typeface="Arial"/>
                <a:cs typeface="Arial"/>
                <a:sym typeface="Arial"/>
              </a:rPr>
              <a:t>Dynamic bicycle in path coordinate format</a:t>
            </a:r>
            <a:endParaRPr sz="2400"/>
          </a:p>
        </p:txBody>
      </p:sp>
      <p:grpSp>
        <p:nvGrpSpPr>
          <p:cNvPr id="233" name="Google Shape;233;p22"/>
          <p:cNvGrpSpPr/>
          <p:nvPr/>
        </p:nvGrpSpPr>
        <p:grpSpPr>
          <a:xfrm>
            <a:off x="7903628" y="1597578"/>
            <a:ext cx="4165563" cy="3131743"/>
            <a:chOff x="-2547786" y="1058125"/>
            <a:chExt cx="3437311" cy="2543926"/>
          </a:xfrm>
        </p:grpSpPr>
        <p:pic>
          <p:nvPicPr>
            <p:cNvPr id="234" name="Google Shape;234;p22"/>
            <p:cNvPicPr preferRelativeResize="0"/>
            <p:nvPr/>
          </p:nvPicPr>
          <p:blipFill>
            <a:blip r:embed="rId4">
              <a:alphaModFix/>
            </a:blip>
            <a:stretch>
              <a:fillRect/>
            </a:stretch>
          </p:blipFill>
          <p:spPr>
            <a:xfrm>
              <a:off x="-2547786" y="1058125"/>
              <a:ext cx="3437311" cy="2543926"/>
            </a:xfrm>
            <a:prstGeom prst="rect">
              <a:avLst/>
            </a:prstGeom>
            <a:noFill/>
            <a:ln>
              <a:noFill/>
            </a:ln>
          </p:spPr>
        </p:pic>
        <p:sp>
          <p:nvSpPr>
            <p:cNvPr id="235" name="Google Shape;235;p22"/>
            <p:cNvSpPr/>
            <p:nvPr/>
          </p:nvSpPr>
          <p:spPr>
            <a:xfrm>
              <a:off x="-1691950" y="1962650"/>
              <a:ext cx="473728" cy="473760"/>
            </a:xfrm>
            <a:custGeom>
              <a:avLst/>
              <a:gdLst/>
              <a:ahLst/>
              <a:cxnLst/>
              <a:rect l="l" t="t" r="r" b="b"/>
              <a:pathLst>
                <a:path w="20980" h="16920" extrusionOk="0">
                  <a:moveTo>
                    <a:pt x="20980" y="16920"/>
                  </a:moveTo>
                  <a:cubicBezTo>
                    <a:pt x="19739" y="15566"/>
                    <a:pt x="17033" y="11618"/>
                    <a:pt x="13536" y="8798"/>
                  </a:cubicBezTo>
                  <a:cubicBezTo>
                    <a:pt x="10039" y="5978"/>
                    <a:pt x="2256" y="1466"/>
                    <a:pt x="0" y="0"/>
                  </a:cubicBezTo>
                </a:path>
              </a:pathLst>
            </a:custGeom>
            <a:noFill/>
            <a:ln w="9525" cap="flat" cmpd="sng">
              <a:solidFill>
                <a:srgbClr val="CC0000"/>
              </a:solidFill>
              <a:prstDash val="solid"/>
              <a:round/>
              <a:headEnd type="none" w="med" len="med"/>
              <a:tailEnd type="stealth" w="med" len="med"/>
            </a:ln>
          </p:spPr>
        </p:sp>
        <p:sp>
          <p:nvSpPr>
            <p:cNvPr id="236" name="Google Shape;236;p22"/>
            <p:cNvSpPr txBox="1"/>
            <p:nvPr/>
          </p:nvSpPr>
          <p:spPr>
            <a:xfrm>
              <a:off x="-1653237" y="2122425"/>
              <a:ext cx="548700" cy="499983"/>
            </a:xfrm>
            <a:prstGeom prst="rect">
              <a:avLst/>
            </a:prstGeom>
            <a:noFill/>
            <a:ln>
              <a:noFill/>
            </a:ln>
          </p:spPr>
          <p:txBody>
            <a:bodyPr spcFirstLastPara="1" wrap="square" lIns="121900" tIns="121900" rIns="121900" bIns="121900" anchor="t" anchorCtr="0">
              <a:spAutoFit/>
            </a:bodyPr>
            <a:lstStyle/>
            <a:p>
              <a:r>
                <a:rPr lang="en-US" sz="2400">
                  <a:latin typeface="Gill Sans"/>
                  <a:ea typeface="Gill Sans"/>
                  <a:cs typeface="Gill Sans"/>
                  <a:sym typeface="Gill Sans"/>
                </a:rPr>
                <a:t>S</a:t>
              </a:r>
              <a:endParaRPr sz="2400">
                <a:latin typeface="Gill Sans"/>
                <a:ea typeface="Gill Sans"/>
                <a:cs typeface="Gill Sans"/>
                <a:sym typeface="Gill Sans"/>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3"/>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Path coordinate format contd</a:t>
            </a:r>
            <a:endParaRPr/>
          </a:p>
        </p:txBody>
      </p:sp>
      <p:sp>
        <p:nvSpPr>
          <p:cNvPr id="242" name="Google Shape;242;p23"/>
          <p:cNvSpPr txBox="1">
            <a:spLocks noGrp="1"/>
          </p:cNvSpPr>
          <p:nvPr>
            <p:ph type="body" idx="1"/>
          </p:nvPr>
        </p:nvSpPr>
        <p:spPr>
          <a:xfrm>
            <a:off x="903566" y="1536633"/>
            <a:ext cx="6614833" cy="4555200"/>
          </a:xfrm>
          <a:prstGeom prst="rect">
            <a:avLst/>
          </a:prstGeom>
          <a:blipFill rotWithShape="1">
            <a:blip r:embed="rId3">
              <a:alphaModFix/>
            </a:blip>
            <a:stretch>
              <a:fillRect b="-1778"/>
            </a:stretch>
          </a:blipFill>
          <a:ln w="2857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r>
              <a:rPr lang="en-US"/>
              <a:t> </a:t>
            </a:r>
            <a:endParaRPr/>
          </a:p>
        </p:txBody>
      </p:sp>
      <p:sp>
        <p:nvSpPr>
          <p:cNvPr id="243" name="Google Shape;243;p23"/>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24</a:t>
            </a:fld>
            <a:endParaRPr/>
          </a:p>
        </p:txBody>
      </p:sp>
      <p:sp>
        <p:nvSpPr>
          <p:cNvPr id="244" name="Google Shape;244;p23"/>
          <p:cNvSpPr txBox="1"/>
          <p:nvPr/>
        </p:nvSpPr>
        <p:spPr>
          <a:xfrm>
            <a:off x="8026400" y="4445001"/>
            <a:ext cx="4064000" cy="369277"/>
          </a:xfrm>
          <a:prstGeom prst="rect">
            <a:avLst/>
          </a:prstGeom>
          <a:noFill/>
          <a:ln>
            <a:noFill/>
          </a:ln>
        </p:spPr>
        <p:txBody>
          <a:bodyPr spcFirstLastPara="1" wrap="square" lIns="121900" tIns="60933" rIns="121900" bIns="60933" anchor="t" anchorCtr="0">
            <a:spAutoFit/>
          </a:bodyPr>
          <a:lstStyle/>
          <a:p>
            <a:r>
              <a:rPr lang="en-US" sz="1600">
                <a:solidFill>
                  <a:schemeClr val="dk1"/>
                </a:solidFill>
                <a:latin typeface="Arial"/>
                <a:ea typeface="Arial"/>
                <a:cs typeface="Arial"/>
                <a:sym typeface="Arial"/>
              </a:rPr>
              <a:t>Dynamic bicycle in path coordinate format</a:t>
            </a:r>
            <a:endParaRPr sz="2400"/>
          </a:p>
        </p:txBody>
      </p:sp>
      <p:pic>
        <p:nvPicPr>
          <p:cNvPr id="245" name="Google Shape;245;p23"/>
          <p:cNvPicPr preferRelativeResize="0"/>
          <p:nvPr/>
        </p:nvPicPr>
        <p:blipFill rotWithShape="1">
          <a:blip r:embed="rId3">
            <a:alphaModFix/>
          </a:blip>
          <a:srcRect b="6067"/>
          <a:stretch/>
        </p:blipFill>
        <p:spPr>
          <a:xfrm>
            <a:off x="7924800" y="1029034"/>
            <a:ext cx="4165600" cy="3314367"/>
          </a:xfrm>
          <a:prstGeom prst="rect">
            <a:avLst/>
          </a:prstGeom>
          <a:noFill/>
          <a:ln>
            <a:noFill/>
          </a:ln>
        </p:spPr>
      </p:pic>
      <p:sp>
        <p:nvSpPr>
          <p:cNvPr id="246" name="Google Shape;246;p23"/>
          <p:cNvSpPr txBox="1"/>
          <p:nvPr/>
        </p:nvSpPr>
        <p:spPr>
          <a:xfrm>
            <a:off x="5486401" y="3002507"/>
            <a:ext cx="87" cy="369332"/>
          </a:xfrm>
          <a:prstGeom prst="rect">
            <a:avLst/>
          </a:prstGeom>
          <a:noFill/>
          <a:ln>
            <a:noFill/>
          </a:ln>
        </p:spPr>
        <p:txBody>
          <a:bodyPr spcFirstLastPara="1" wrap="square" lIns="0" tIns="0" rIns="0" bIns="0" anchor="t" anchorCtr="0">
            <a:spAutoFit/>
          </a:bodyPr>
          <a:lstStyle/>
          <a:p>
            <a:endParaRPr sz="24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4"/>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Path coordinate format contd</a:t>
            </a:r>
            <a:endParaRPr/>
          </a:p>
        </p:txBody>
      </p:sp>
      <p:sp>
        <p:nvSpPr>
          <p:cNvPr id="252" name="Google Shape;252;p24"/>
          <p:cNvSpPr txBox="1">
            <a:spLocks noGrp="1"/>
          </p:cNvSpPr>
          <p:nvPr>
            <p:ph type="body" idx="1"/>
          </p:nvPr>
        </p:nvSpPr>
        <p:spPr>
          <a:xfrm>
            <a:off x="831200" y="1536633"/>
            <a:ext cx="11360800" cy="4555200"/>
          </a:xfrm>
          <a:prstGeom prst="rect">
            <a:avLst/>
          </a:prstGeom>
          <a:blipFill rotWithShape="1">
            <a:blip r:embed="rId3">
              <a:alphaModFix/>
            </a:blip>
            <a:stretch>
              <a:fillRect l="-71" t="-892"/>
            </a:stretch>
          </a:blipFill>
          <a:ln>
            <a:noFill/>
          </a:ln>
        </p:spPr>
        <p:txBody>
          <a:bodyPr spcFirstLastPara="1" vert="horz" wrap="square" lIns="121900" tIns="121900" rIns="121900" bIns="121900" rtlCol="0" anchor="t" anchorCtr="0">
            <a:noAutofit/>
          </a:bodyPr>
          <a:lstStyle/>
          <a:p>
            <a:pPr marL="0" indent="0">
              <a:buNone/>
            </a:pPr>
            <a:r>
              <a:rPr lang="en-US"/>
              <a:t>     </a:t>
            </a:r>
            <a:endParaRPr/>
          </a:p>
        </p:txBody>
      </p:sp>
      <p:sp>
        <p:nvSpPr>
          <p:cNvPr id="253" name="Google Shape;253;p24"/>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5"/>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State space model in tracking error</a:t>
            </a:r>
            <a:endParaRPr/>
          </a:p>
        </p:txBody>
      </p:sp>
      <p:sp>
        <p:nvSpPr>
          <p:cNvPr id="259" name="Google Shape;259;p25"/>
          <p:cNvSpPr txBox="1">
            <a:spLocks noGrp="1"/>
          </p:cNvSpPr>
          <p:nvPr>
            <p:ph type="body" idx="1"/>
          </p:nvPr>
        </p:nvSpPr>
        <p:spPr>
          <a:xfrm>
            <a:off x="831200" y="1536633"/>
            <a:ext cx="11360800" cy="4555200"/>
          </a:xfrm>
          <a:prstGeom prst="rect">
            <a:avLst/>
          </a:prstGeom>
          <a:blipFill rotWithShape="1">
            <a:blip r:embed="rId3">
              <a:alphaModFix/>
            </a:blip>
            <a:stretch>
              <a:fillRect l="-71" r="-1716"/>
            </a:stretch>
          </a:blipFill>
          <a:ln>
            <a:noFill/>
          </a:ln>
        </p:spPr>
        <p:txBody>
          <a:bodyPr spcFirstLastPara="1" vert="horz" wrap="square" lIns="121900" tIns="121900" rIns="121900" bIns="121900" rtlCol="0" anchor="t" anchorCtr="0">
            <a:noAutofit/>
          </a:bodyPr>
          <a:lstStyle/>
          <a:p>
            <a:pPr marL="0" indent="0">
              <a:buNone/>
            </a:pPr>
            <a:r>
              <a:rPr lang="en-US"/>
              <a:t>     </a:t>
            </a:r>
            <a:endParaRPr/>
          </a:p>
        </p:txBody>
      </p:sp>
      <p:sp>
        <p:nvSpPr>
          <p:cNvPr id="260" name="Google Shape;260;p25"/>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6"/>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Model dynamic model</a:t>
            </a:r>
            <a:endParaRPr/>
          </a:p>
        </p:txBody>
      </p:sp>
      <p:sp>
        <p:nvSpPr>
          <p:cNvPr id="267" name="Google Shape;267;p26"/>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7"/>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Lateral control methods with dynamic modeling</a:t>
            </a:r>
            <a:endParaRPr/>
          </a:p>
        </p:txBody>
      </p:sp>
      <p:sp>
        <p:nvSpPr>
          <p:cNvPr id="274" name="Google Shape;274;p27"/>
          <p:cNvSpPr txBox="1">
            <a:spLocks noGrp="1"/>
          </p:cNvSpPr>
          <p:nvPr>
            <p:ph type="body" idx="1"/>
          </p:nvPr>
        </p:nvSpPr>
        <p:spPr>
          <a:xfrm>
            <a:off x="1016000" y="2209800"/>
            <a:ext cx="10972800" cy="4123389"/>
          </a:xfrm>
          <a:prstGeom prst="rect">
            <a:avLst/>
          </a:prstGeom>
          <a:noFill/>
          <a:ln>
            <a:noFill/>
          </a:ln>
        </p:spPr>
        <p:txBody>
          <a:bodyPr spcFirstLastPara="1" vert="horz" wrap="square" lIns="121900" tIns="121900" rIns="121900" bIns="121900" rtlCol="0" anchor="t" anchorCtr="0">
            <a:noAutofit/>
          </a:bodyPr>
          <a:lstStyle/>
          <a:p>
            <a:r>
              <a:rPr lang="en-US"/>
              <a:t>Linear feedback control using PID controllers: a PD control with feed-forward design can be implemented to reduce the error.</a:t>
            </a:r>
            <a:endParaRPr/>
          </a:p>
          <a:p>
            <a:r>
              <a:rPr lang="en-US"/>
              <a:t>Linear feedback optimal control: We can implement a feedback controller and solve the gains using LQR offline.</a:t>
            </a:r>
            <a:endParaRPr/>
          </a:p>
          <a:p>
            <a:r>
              <a:rPr lang="en-US"/>
              <a:t>Model predictive control</a:t>
            </a:r>
            <a:endParaRPr/>
          </a:p>
        </p:txBody>
      </p:sp>
      <p:sp>
        <p:nvSpPr>
          <p:cNvPr id="275" name="Google Shape;275;p27"/>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8"/>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Introduction to model predictive control</a:t>
            </a:r>
            <a:endParaRPr/>
          </a:p>
        </p:txBody>
      </p:sp>
      <p:sp>
        <p:nvSpPr>
          <p:cNvPr id="281" name="Google Shape;281;p28"/>
          <p:cNvSpPr txBox="1">
            <a:spLocks noGrp="1"/>
          </p:cNvSpPr>
          <p:nvPr>
            <p:ph type="body" idx="1"/>
          </p:nvPr>
        </p:nvSpPr>
        <p:spPr>
          <a:xfrm>
            <a:off x="831200" y="1536633"/>
            <a:ext cx="11360800" cy="4555200"/>
          </a:xfrm>
          <a:prstGeom prst="rect">
            <a:avLst/>
          </a:prstGeom>
          <a:noFill/>
          <a:ln>
            <a:noFill/>
          </a:ln>
        </p:spPr>
        <p:txBody>
          <a:bodyPr spcFirstLastPara="1" vert="horz" wrap="square" lIns="121900" tIns="121900" rIns="121900" bIns="121900" rtlCol="0" anchor="t" anchorCtr="0">
            <a:noAutofit/>
          </a:bodyPr>
          <a:lstStyle/>
          <a:p>
            <a:r>
              <a:rPr lang="en-US" sz="2400"/>
              <a:t>In the world of control systems, the different methods can be divided into 2 categories : Model based controllers &amp; Non- model-based controllers</a:t>
            </a:r>
            <a:endParaRPr/>
          </a:p>
          <a:p>
            <a:pPr indent="-304792">
              <a:buNone/>
            </a:pPr>
            <a:endParaRPr/>
          </a:p>
        </p:txBody>
      </p:sp>
      <p:sp>
        <p:nvSpPr>
          <p:cNvPr id="282" name="Google Shape;282;p28"/>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29</a:t>
            </a:fld>
            <a:endParaRPr/>
          </a:p>
        </p:txBody>
      </p:sp>
      <p:graphicFrame>
        <p:nvGraphicFramePr>
          <p:cNvPr id="283" name="Google Shape;283;p28"/>
          <p:cNvGraphicFramePr/>
          <p:nvPr/>
        </p:nvGraphicFramePr>
        <p:xfrm>
          <a:off x="1498567" y="2878933"/>
          <a:ext cx="4000000" cy="4000000"/>
        </p:xfrm>
        <a:graphic>
          <a:graphicData uri="http://schemas.openxmlformats.org/drawingml/2006/table">
            <a:tbl>
              <a:tblPr>
                <a:noFill/>
              </a:tblPr>
              <a:tblGrid>
                <a:gridCol w="4826000">
                  <a:extLst>
                    <a:ext uri="{9D8B030D-6E8A-4147-A177-3AD203B41FA5}">
                      <a16:colId xmlns:a16="http://schemas.microsoft.com/office/drawing/2014/main" val="20000"/>
                    </a:ext>
                  </a:extLst>
                </a:gridCol>
                <a:gridCol w="4826000">
                  <a:extLst>
                    <a:ext uri="{9D8B030D-6E8A-4147-A177-3AD203B41FA5}">
                      <a16:colId xmlns:a16="http://schemas.microsoft.com/office/drawing/2014/main" val="20001"/>
                    </a:ext>
                  </a:extLst>
                </a:gridCol>
              </a:tblGrid>
              <a:tr h="508000">
                <a:tc>
                  <a:txBody>
                    <a:bodyPr/>
                    <a:lstStyle/>
                    <a:p>
                      <a:pPr marL="0" lvl="0" indent="0" algn="l" rtl="0">
                        <a:spcBef>
                          <a:spcPts val="0"/>
                        </a:spcBef>
                        <a:spcAft>
                          <a:spcPts val="0"/>
                        </a:spcAft>
                        <a:buClr>
                          <a:schemeClr val="dk1"/>
                        </a:buClr>
                        <a:buFont typeface="Arial"/>
                        <a:buNone/>
                      </a:pPr>
                      <a:r>
                        <a:rPr lang="en-US" sz="1600" b="1">
                          <a:solidFill>
                            <a:schemeClr val="lt1"/>
                          </a:solidFill>
                        </a:rPr>
                        <a:t>Non-model-based controllers</a:t>
                      </a:r>
                      <a:endParaRPr sz="1600"/>
                    </a:p>
                  </a:txBody>
                  <a:tcPr marL="121900" marR="121900" marT="121900" marB="121900">
                    <a:solidFill>
                      <a:srgbClr val="FF9900"/>
                    </a:solidFill>
                  </a:tcPr>
                </a:tc>
                <a:tc>
                  <a:txBody>
                    <a:bodyPr/>
                    <a:lstStyle/>
                    <a:p>
                      <a:pPr marL="0" lvl="0" indent="0" algn="l" rtl="0">
                        <a:spcBef>
                          <a:spcPts val="0"/>
                        </a:spcBef>
                        <a:spcAft>
                          <a:spcPts val="0"/>
                        </a:spcAft>
                        <a:buClr>
                          <a:schemeClr val="dk1"/>
                        </a:buClr>
                        <a:buFont typeface="Arial"/>
                        <a:buNone/>
                      </a:pPr>
                      <a:r>
                        <a:rPr lang="en-US" sz="1600" b="1">
                          <a:solidFill>
                            <a:schemeClr val="lt1"/>
                          </a:solidFill>
                        </a:rPr>
                        <a:t>Model based controllers</a:t>
                      </a:r>
                      <a:endParaRPr sz="1600"/>
                    </a:p>
                  </a:txBody>
                  <a:tcPr marL="121900" marR="121900" marT="121900" marB="121900">
                    <a:solidFill>
                      <a:srgbClr val="FF9900"/>
                    </a:solidFill>
                  </a:tcPr>
                </a:tc>
                <a:extLst>
                  <a:ext uri="{0D108BD9-81ED-4DB2-BD59-A6C34878D82A}">
                    <a16:rowId xmlns:a16="http://schemas.microsoft.com/office/drawing/2014/main" val="10000"/>
                  </a:ext>
                </a:extLst>
              </a:tr>
              <a:tr h="731480">
                <a:tc>
                  <a:txBody>
                    <a:bodyPr/>
                    <a:lstStyle/>
                    <a:p>
                      <a:pPr marL="285750" lvl="0" indent="-273050" algn="l" rtl="0">
                        <a:spcBef>
                          <a:spcPts val="0"/>
                        </a:spcBef>
                        <a:spcAft>
                          <a:spcPts val="0"/>
                        </a:spcAft>
                        <a:buClr>
                          <a:schemeClr val="dk1"/>
                        </a:buClr>
                        <a:buSzPts val="1200"/>
                        <a:buChar char="•"/>
                      </a:pPr>
                      <a:r>
                        <a:rPr lang="en-US" sz="1600">
                          <a:solidFill>
                            <a:schemeClr val="dk1"/>
                          </a:solidFill>
                        </a:rPr>
                        <a:t>Does not consider dynamics.</a:t>
                      </a:r>
                      <a:endParaRPr sz="1600"/>
                    </a:p>
                  </a:txBody>
                  <a:tcPr marL="121900" marR="121900" marT="121900" marB="121900">
                    <a:solidFill>
                      <a:srgbClr val="F4CCCC"/>
                    </a:solidFill>
                  </a:tcPr>
                </a:tc>
                <a:tc>
                  <a:txBody>
                    <a:bodyPr/>
                    <a:lstStyle/>
                    <a:p>
                      <a:pPr marL="285750" lvl="0" indent="-273050" algn="l" rtl="0">
                        <a:spcBef>
                          <a:spcPts val="0"/>
                        </a:spcBef>
                        <a:spcAft>
                          <a:spcPts val="0"/>
                        </a:spcAft>
                        <a:buClr>
                          <a:schemeClr val="dk1"/>
                        </a:buClr>
                        <a:buSzPts val="1200"/>
                        <a:buChar char="•"/>
                      </a:pPr>
                      <a:r>
                        <a:rPr lang="en-US" sz="1600">
                          <a:solidFill>
                            <a:schemeClr val="dk1"/>
                          </a:solidFill>
                        </a:rPr>
                        <a:t>Considers the vehicle dynamics of the plant during control law.</a:t>
                      </a:r>
                      <a:endParaRPr sz="1600"/>
                    </a:p>
                  </a:txBody>
                  <a:tcPr marL="121900" marR="121900" marT="121900" marB="121900">
                    <a:solidFill>
                      <a:srgbClr val="F4CCCC"/>
                    </a:solidFill>
                  </a:tcPr>
                </a:tc>
                <a:extLst>
                  <a:ext uri="{0D108BD9-81ED-4DB2-BD59-A6C34878D82A}">
                    <a16:rowId xmlns:a16="http://schemas.microsoft.com/office/drawing/2014/main" val="10001"/>
                  </a:ext>
                </a:extLst>
              </a:tr>
              <a:tr h="508000">
                <a:tc>
                  <a:txBody>
                    <a:bodyPr/>
                    <a:lstStyle/>
                    <a:p>
                      <a:pPr marL="285750" lvl="0" indent="-273050" algn="l" rtl="0">
                        <a:spcBef>
                          <a:spcPts val="0"/>
                        </a:spcBef>
                        <a:spcAft>
                          <a:spcPts val="0"/>
                        </a:spcAft>
                        <a:buClr>
                          <a:schemeClr val="dk1"/>
                        </a:buClr>
                        <a:buSzPts val="1200"/>
                        <a:buChar char="•"/>
                      </a:pPr>
                      <a:r>
                        <a:rPr lang="en-US" sz="1600">
                          <a:solidFill>
                            <a:schemeClr val="dk1"/>
                          </a:solidFill>
                        </a:rPr>
                        <a:t>Low computational complexity.</a:t>
                      </a:r>
                      <a:endParaRPr sz="1600"/>
                    </a:p>
                  </a:txBody>
                  <a:tcPr marL="121900" marR="121900" marT="121900" marB="121900">
                    <a:solidFill>
                      <a:srgbClr val="F4CCCC"/>
                    </a:solidFill>
                  </a:tcPr>
                </a:tc>
                <a:tc>
                  <a:txBody>
                    <a:bodyPr/>
                    <a:lstStyle/>
                    <a:p>
                      <a:pPr marL="285750" lvl="0" indent="-273050" algn="l" rtl="0">
                        <a:spcBef>
                          <a:spcPts val="0"/>
                        </a:spcBef>
                        <a:spcAft>
                          <a:spcPts val="0"/>
                        </a:spcAft>
                        <a:buClr>
                          <a:schemeClr val="dk1"/>
                        </a:buClr>
                        <a:buSzPts val="1200"/>
                        <a:buChar char="•"/>
                      </a:pPr>
                      <a:r>
                        <a:rPr lang="en-US" sz="1600">
                          <a:solidFill>
                            <a:schemeClr val="dk1"/>
                          </a:solidFill>
                        </a:rPr>
                        <a:t>Computationally expensive and complex.</a:t>
                      </a:r>
                      <a:endParaRPr sz="1600"/>
                    </a:p>
                  </a:txBody>
                  <a:tcPr marL="121900" marR="121900" marT="121900" marB="121900">
                    <a:solidFill>
                      <a:srgbClr val="F4CCCC"/>
                    </a:solidFill>
                  </a:tcPr>
                </a:tc>
                <a:extLst>
                  <a:ext uri="{0D108BD9-81ED-4DB2-BD59-A6C34878D82A}">
                    <a16:rowId xmlns:a16="http://schemas.microsoft.com/office/drawing/2014/main" val="10002"/>
                  </a:ext>
                </a:extLst>
              </a:tr>
              <a:tr h="975320">
                <a:tc>
                  <a:txBody>
                    <a:bodyPr/>
                    <a:lstStyle/>
                    <a:p>
                      <a:pPr marL="285750" lvl="0" indent="-273050" algn="l" rtl="0">
                        <a:spcBef>
                          <a:spcPts val="0"/>
                        </a:spcBef>
                        <a:spcAft>
                          <a:spcPts val="0"/>
                        </a:spcAft>
                        <a:buClr>
                          <a:schemeClr val="dk1"/>
                        </a:buClr>
                        <a:buSzPts val="1200"/>
                        <a:buChar char="•"/>
                      </a:pPr>
                      <a:r>
                        <a:rPr lang="en-US" sz="1600">
                          <a:solidFill>
                            <a:schemeClr val="dk1"/>
                          </a:solidFill>
                        </a:rPr>
                        <a:t>Performance not met in certain scenarios leading to poor tracking , increased error.</a:t>
                      </a:r>
                      <a:endParaRPr sz="1600"/>
                    </a:p>
                  </a:txBody>
                  <a:tcPr marL="121900" marR="121900" marT="121900" marB="121900">
                    <a:solidFill>
                      <a:srgbClr val="F4CCCC"/>
                    </a:solidFill>
                  </a:tcPr>
                </a:tc>
                <a:tc>
                  <a:txBody>
                    <a:bodyPr/>
                    <a:lstStyle/>
                    <a:p>
                      <a:pPr marL="285750" lvl="0" indent="-273050" algn="l" rtl="0">
                        <a:spcBef>
                          <a:spcPts val="0"/>
                        </a:spcBef>
                        <a:spcAft>
                          <a:spcPts val="0"/>
                        </a:spcAft>
                        <a:buClr>
                          <a:schemeClr val="dk1"/>
                        </a:buClr>
                        <a:buSzPts val="1200"/>
                        <a:buChar char="•"/>
                      </a:pPr>
                      <a:r>
                        <a:rPr lang="en-US" sz="1600">
                          <a:solidFill>
                            <a:schemeClr val="dk1"/>
                          </a:solidFill>
                        </a:rPr>
                        <a:t>Tailor the control outputs according to the dynamic situation, hence, ensures good performance in every scenario.</a:t>
                      </a:r>
                      <a:endParaRPr sz="1600"/>
                    </a:p>
                  </a:txBody>
                  <a:tcPr marL="121900" marR="121900" marT="121900" marB="121900">
                    <a:solidFill>
                      <a:srgbClr val="F4CCCC"/>
                    </a:solidFill>
                  </a:tcPr>
                </a:tc>
                <a:extLst>
                  <a:ext uri="{0D108BD9-81ED-4DB2-BD59-A6C34878D82A}">
                    <a16:rowId xmlns:a16="http://schemas.microsoft.com/office/drawing/2014/main" val="10003"/>
                  </a:ext>
                </a:extLst>
              </a:tr>
              <a:tr h="508000">
                <a:tc>
                  <a:txBody>
                    <a:bodyPr/>
                    <a:lstStyle/>
                    <a:p>
                      <a:pPr marL="285750" lvl="0" indent="-273050" algn="l" rtl="0">
                        <a:spcBef>
                          <a:spcPts val="0"/>
                        </a:spcBef>
                        <a:spcAft>
                          <a:spcPts val="0"/>
                        </a:spcAft>
                        <a:buClr>
                          <a:schemeClr val="dk1"/>
                        </a:buClr>
                        <a:buSzPts val="1200"/>
                        <a:buChar char="•"/>
                      </a:pPr>
                      <a:r>
                        <a:rPr lang="en-US" sz="1600">
                          <a:solidFill>
                            <a:schemeClr val="dk1"/>
                          </a:solidFill>
                        </a:rPr>
                        <a:t>Examples: PID controllers, fuzzy logic controllers</a:t>
                      </a:r>
                      <a:endParaRPr sz="1600"/>
                    </a:p>
                  </a:txBody>
                  <a:tcPr marL="121900" marR="121900" marT="121900" marB="121900">
                    <a:solidFill>
                      <a:srgbClr val="F4CCCC"/>
                    </a:solidFill>
                  </a:tcPr>
                </a:tc>
                <a:tc>
                  <a:txBody>
                    <a:bodyPr/>
                    <a:lstStyle/>
                    <a:p>
                      <a:pPr marL="285750" lvl="0" indent="-273050" algn="l" rtl="0">
                        <a:spcBef>
                          <a:spcPts val="0"/>
                        </a:spcBef>
                        <a:spcAft>
                          <a:spcPts val="0"/>
                        </a:spcAft>
                        <a:buClr>
                          <a:schemeClr val="dk1"/>
                        </a:buClr>
                        <a:buSzPts val="1200"/>
                        <a:buChar char="•"/>
                      </a:pPr>
                      <a:r>
                        <a:rPr lang="en-US" sz="1600">
                          <a:solidFill>
                            <a:schemeClr val="dk1"/>
                          </a:solidFill>
                        </a:rPr>
                        <a:t>Examples : Model predictive control, LQR etc.</a:t>
                      </a:r>
                      <a:endParaRPr sz="1600"/>
                    </a:p>
                  </a:txBody>
                  <a:tcPr marL="121900" marR="121900" marT="121900" marB="121900">
                    <a:solidFill>
                      <a:srgbClr val="F4CCCC"/>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Recap :</a:t>
            </a:r>
            <a:endParaRPr/>
          </a:p>
        </p:txBody>
      </p:sp>
      <p:sp>
        <p:nvSpPr>
          <p:cNvPr id="57" name="Google Shape;57;p2"/>
          <p:cNvSpPr txBox="1">
            <a:spLocks noGrp="1"/>
          </p:cNvSpPr>
          <p:nvPr>
            <p:ph type="body" idx="1"/>
          </p:nvPr>
        </p:nvSpPr>
        <p:spPr>
          <a:xfrm>
            <a:off x="831200" y="1536633"/>
            <a:ext cx="11360800" cy="4555200"/>
          </a:xfrm>
          <a:prstGeom prst="rect">
            <a:avLst/>
          </a:prstGeom>
          <a:noFill/>
          <a:ln>
            <a:noFill/>
          </a:ln>
        </p:spPr>
        <p:txBody>
          <a:bodyPr spcFirstLastPara="1" vert="horz" wrap="square" lIns="121900" tIns="121900" rIns="121900" bIns="121900" rtlCol="0" anchor="t" anchorCtr="0">
            <a:noAutofit/>
          </a:bodyPr>
          <a:lstStyle/>
          <a:p>
            <a:r>
              <a:rPr lang="en-US"/>
              <a:t>In the previous week we </a:t>
            </a:r>
            <a:endParaRPr/>
          </a:p>
          <a:p>
            <a:pPr lvl="1" indent="-507987">
              <a:spcBef>
                <a:spcPts val="0"/>
              </a:spcBef>
              <a:buSzPts val="2400"/>
            </a:pPr>
            <a:r>
              <a:rPr lang="en-US"/>
              <a:t>Saw how to implement lateral vehicle control using geometrical methods.</a:t>
            </a:r>
            <a:endParaRPr/>
          </a:p>
          <a:p>
            <a:pPr lvl="1" indent="-507987">
              <a:spcBef>
                <a:spcPts val="0"/>
              </a:spcBef>
              <a:buSzPts val="2400"/>
            </a:pPr>
            <a:r>
              <a:rPr lang="en-US"/>
              <a:t>Experimented with 2 different methods of geometric lateral control.</a:t>
            </a:r>
            <a:endParaRPr/>
          </a:p>
          <a:p>
            <a:pPr lvl="1" indent="-507987">
              <a:spcBef>
                <a:spcPts val="0"/>
              </a:spcBef>
              <a:buSzPts val="2400"/>
            </a:pPr>
            <a:r>
              <a:rPr lang="en-US"/>
              <a:t>Saw the limitations of a  geometric model and the issues introduced when dynamics are neglected. </a:t>
            </a:r>
            <a:endParaRPr/>
          </a:p>
        </p:txBody>
      </p:sp>
      <p:sp>
        <p:nvSpPr>
          <p:cNvPr id="58" name="Google Shape;58;p2"/>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pPr>
              <a:buClr>
                <a:srgbClr val="000000"/>
              </a:buClr>
            </a:pPr>
            <a:fld id="{00000000-1234-1234-1234-123412341234}" type="slidenum">
              <a:rPr lang="en-US">
                <a:solidFill>
                  <a:srgbClr val="595959"/>
                </a:solidFill>
              </a:rPr>
              <a:pPr>
                <a:buClr>
                  <a:srgbClr val="000000"/>
                </a:buClr>
              </a:pPr>
              <a:t>3</a:t>
            </a:fld>
            <a:endParaRPr>
              <a:solidFill>
                <a:srgbClr val="59595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Introduction to model predictive control</a:t>
            </a:r>
            <a:endParaRPr/>
          </a:p>
        </p:txBody>
      </p:sp>
      <p:sp>
        <p:nvSpPr>
          <p:cNvPr id="290" name="Google Shape;290;p29"/>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30</a:t>
            </a:fld>
            <a:endParaRPr/>
          </a:p>
        </p:txBody>
      </p:sp>
      <p:pic>
        <p:nvPicPr>
          <p:cNvPr id="291" name="Google Shape;291;p29" descr="70+ Free Steering Wheel &amp; Wheel Illustrations - Pixabay"/>
          <p:cNvPicPr preferRelativeResize="0"/>
          <p:nvPr/>
        </p:nvPicPr>
        <p:blipFill rotWithShape="1">
          <a:blip r:embed="rId3">
            <a:alphaModFix/>
          </a:blip>
          <a:srcRect/>
          <a:stretch/>
        </p:blipFill>
        <p:spPr>
          <a:xfrm>
            <a:off x="7448248" y="4330809"/>
            <a:ext cx="1143000" cy="1143000"/>
          </a:xfrm>
          <a:prstGeom prst="rect">
            <a:avLst/>
          </a:prstGeom>
          <a:noFill/>
          <a:ln>
            <a:noFill/>
          </a:ln>
        </p:spPr>
      </p:pic>
      <p:pic>
        <p:nvPicPr>
          <p:cNvPr id="292" name="Google Shape;292;p29" descr="298 Gas Pedal Illustrations, Royalty-Free Vector Graphics &amp; Clip Art -  iStock"/>
          <p:cNvPicPr preferRelativeResize="0"/>
          <p:nvPr/>
        </p:nvPicPr>
        <p:blipFill rotWithShape="1">
          <a:blip r:embed="rId4">
            <a:alphaModFix/>
          </a:blip>
          <a:srcRect/>
          <a:stretch/>
        </p:blipFill>
        <p:spPr>
          <a:xfrm>
            <a:off x="5581102" y="4285090"/>
            <a:ext cx="1366044" cy="1366044"/>
          </a:xfrm>
          <a:prstGeom prst="rect">
            <a:avLst/>
          </a:prstGeom>
          <a:noFill/>
          <a:ln>
            <a:noFill/>
          </a:ln>
        </p:spPr>
      </p:pic>
      <p:pic>
        <p:nvPicPr>
          <p:cNvPr id="293" name="Google Shape;293;p29"/>
          <p:cNvPicPr preferRelativeResize="0"/>
          <p:nvPr/>
        </p:nvPicPr>
        <p:blipFill rotWithShape="1">
          <a:blip r:embed="rId5">
            <a:alphaModFix/>
          </a:blip>
          <a:srcRect/>
          <a:stretch/>
        </p:blipFill>
        <p:spPr>
          <a:xfrm>
            <a:off x="3225482" y="4210191"/>
            <a:ext cx="2105069" cy="1515840"/>
          </a:xfrm>
          <a:prstGeom prst="rect">
            <a:avLst/>
          </a:prstGeom>
          <a:noFill/>
          <a:ln>
            <a:noFill/>
          </a:ln>
        </p:spPr>
      </p:pic>
      <p:sp>
        <p:nvSpPr>
          <p:cNvPr id="294" name="Google Shape;294;p29"/>
          <p:cNvSpPr/>
          <p:nvPr/>
        </p:nvSpPr>
        <p:spPr>
          <a:xfrm>
            <a:off x="1016000" y="1397000"/>
            <a:ext cx="11074400" cy="5080000"/>
          </a:xfrm>
          <a:prstGeom prst="cloudCallout">
            <a:avLst>
              <a:gd name="adj1" fmla="val -46679"/>
              <a:gd name="adj2" fmla="val 44781"/>
            </a:avLst>
          </a:prstGeom>
          <a:noFill/>
          <a:ln w="25400" cap="flat" cmpd="sng">
            <a:solidFill>
              <a:srgbClr val="00717D"/>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pic>
        <p:nvPicPr>
          <p:cNvPr id="295" name="Google Shape;295;p29"/>
          <p:cNvPicPr preferRelativeResize="0"/>
          <p:nvPr/>
        </p:nvPicPr>
        <p:blipFill rotWithShape="1">
          <a:blip r:embed="rId6">
            <a:alphaModFix/>
          </a:blip>
          <a:srcRect/>
          <a:stretch/>
        </p:blipFill>
        <p:spPr>
          <a:xfrm>
            <a:off x="2844800" y="2317144"/>
            <a:ext cx="6807200" cy="1824299"/>
          </a:xfrm>
          <a:prstGeom prst="rect">
            <a:avLst/>
          </a:prstGeom>
          <a:noFill/>
          <a:ln>
            <a:noFill/>
          </a:ln>
        </p:spPr>
      </p:pic>
      <p:cxnSp>
        <p:nvCxnSpPr>
          <p:cNvPr id="296" name="Google Shape;296;p29"/>
          <p:cNvCxnSpPr/>
          <p:nvPr/>
        </p:nvCxnSpPr>
        <p:spPr>
          <a:xfrm rot="10800000" flipH="1">
            <a:off x="4064000" y="2819400"/>
            <a:ext cx="3860800" cy="812800"/>
          </a:xfrm>
          <a:prstGeom prst="curvedConnector3">
            <a:avLst>
              <a:gd name="adj1" fmla="val 31579"/>
            </a:avLst>
          </a:prstGeom>
          <a:noFill/>
          <a:ln w="28575" cap="flat" cmpd="sng">
            <a:solidFill>
              <a:srgbClr val="FF0000"/>
            </a:solidFill>
            <a:prstDash val="dash"/>
            <a:round/>
            <a:headEnd type="none" w="sm" len="sm"/>
            <a:tailEnd type="triangle" w="med" len="med"/>
          </a:ln>
        </p:spPr>
      </p:cxnSp>
      <p:cxnSp>
        <p:nvCxnSpPr>
          <p:cNvPr id="297" name="Google Shape;297;p29"/>
          <p:cNvCxnSpPr/>
          <p:nvPr/>
        </p:nvCxnSpPr>
        <p:spPr>
          <a:xfrm rot="10800000" flipH="1">
            <a:off x="4064000" y="2819400"/>
            <a:ext cx="3860800" cy="812800"/>
          </a:xfrm>
          <a:prstGeom prst="curvedConnector3">
            <a:avLst>
              <a:gd name="adj1" fmla="val 50000"/>
            </a:avLst>
          </a:prstGeom>
          <a:noFill/>
          <a:ln w="28575" cap="flat" cmpd="sng">
            <a:solidFill>
              <a:srgbClr val="00B050"/>
            </a:solidFill>
            <a:prstDash val="dash"/>
            <a:round/>
            <a:headEnd type="none" w="sm" len="sm"/>
            <a:tailEnd type="triangle" w="med" len="med"/>
          </a:ln>
        </p:spPr>
      </p:cxnSp>
      <p:cxnSp>
        <p:nvCxnSpPr>
          <p:cNvPr id="298" name="Google Shape;298;p29"/>
          <p:cNvCxnSpPr/>
          <p:nvPr/>
        </p:nvCxnSpPr>
        <p:spPr>
          <a:xfrm rot="10800000" flipH="1">
            <a:off x="4064000" y="2819533"/>
            <a:ext cx="3860800" cy="855200"/>
          </a:xfrm>
          <a:prstGeom prst="curvedConnector3">
            <a:avLst>
              <a:gd name="adj1" fmla="val 60526"/>
            </a:avLst>
          </a:prstGeom>
          <a:noFill/>
          <a:ln w="28575" cap="flat" cmpd="sng">
            <a:solidFill>
              <a:srgbClr val="FF0000"/>
            </a:solidFill>
            <a:prstDash val="dash"/>
            <a:round/>
            <a:headEnd type="none" w="sm" len="sm"/>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0"/>
          <p:cNvSpPr txBox="1">
            <a:spLocks noGrp="1"/>
          </p:cNvSpPr>
          <p:nvPr>
            <p:ph type="title"/>
          </p:nvPr>
        </p:nvSpPr>
        <p:spPr>
          <a:xfrm>
            <a:off x="415600" y="2867800"/>
            <a:ext cx="11360800" cy="1122400"/>
          </a:xfrm>
          <a:prstGeom prst="rect">
            <a:avLst/>
          </a:prstGeom>
          <a:noFill/>
          <a:ln>
            <a:noFill/>
          </a:ln>
        </p:spPr>
        <p:txBody>
          <a:bodyPr spcFirstLastPara="1" vert="horz" wrap="square" lIns="121900" tIns="121900" rIns="121900" bIns="121900" rtlCol="0" anchor="ctr" anchorCtr="0">
            <a:noAutofit/>
          </a:bodyPr>
          <a:lstStyle/>
          <a:p>
            <a:r>
              <a:rPr lang="en-US"/>
              <a:t>Why do we like MPC</a:t>
            </a:r>
            <a:endParaRPr/>
          </a:p>
        </p:txBody>
      </p:sp>
      <p:sp>
        <p:nvSpPr>
          <p:cNvPr id="304" name="Google Shape;304;p30"/>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1"/>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MPC can work with MIMO systems</a:t>
            </a:r>
            <a:endParaRPr/>
          </a:p>
        </p:txBody>
      </p:sp>
      <p:sp>
        <p:nvSpPr>
          <p:cNvPr id="311" name="Google Shape;311;p31"/>
          <p:cNvSpPr txBox="1">
            <a:spLocks noGrp="1"/>
          </p:cNvSpPr>
          <p:nvPr>
            <p:ph type="body" idx="1"/>
          </p:nvPr>
        </p:nvSpPr>
        <p:spPr>
          <a:xfrm>
            <a:off x="903567" y="1536633"/>
            <a:ext cx="5333200" cy="4796555"/>
          </a:xfrm>
          <a:prstGeom prst="rect">
            <a:avLst/>
          </a:prstGeom>
          <a:noFill/>
          <a:ln>
            <a:noFill/>
          </a:ln>
        </p:spPr>
        <p:txBody>
          <a:bodyPr spcFirstLastPara="1" vert="horz" wrap="square" lIns="121900" tIns="121900" rIns="121900" bIns="121900" rtlCol="0" anchor="t" anchorCtr="0">
            <a:noAutofit/>
          </a:bodyPr>
          <a:lstStyle/>
          <a:p>
            <a:r>
              <a:rPr lang="en-US"/>
              <a:t>PID feedback controllers</a:t>
            </a:r>
            <a:endParaRPr/>
          </a:p>
          <a:p>
            <a:pPr indent="-304792">
              <a:buNone/>
            </a:pPr>
            <a:endParaRPr/>
          </a:p>
          <a:p>
            <a:pPr indent="-304792">
              <a:buNone/>
            </a:pPr>
            <a:endParaRPr/>
          </a:p>
          <a:p>
            <a:pPr indent="-304792">
              <a:buNone/>
            </a:pPr>
            <a:endParaRPr/>
          </a:p>
          <a:p>
            <a:pPr indent="-304792">
              <a:buNone/>
            </a:pPr>
            <a:endParaRPr/>
          </a:p>
          <a:p>
            <a:pPr indent="-304792">
              <a:buNone/>
            </a:pPr>
            <a:endParaRPr/>
          </a:p>
          <a:p>
            <a:pPr indent="-304792">
              <a:buNone/>
            </a:pPr>
            <a:endParaRPr/>
          </a:p>
          <a:p>
            <a:r>
              <a:rPr lang="en-US"/>
              <a:t>Both PIDs run individually and cannot influence each other’s output. </a:t>
            </a:r>
            <a:endParaRPr/>
          </a:p>
          <a:p>
            <a:pPr marL="152396" indent="0">
              <a:buNone/>
            </a:pPr>
            <a:endParaRPr/>
          </a:p>
        </p:txBody>
      </p:sp>
      <p:sp>
        <p:nvSpPr>
          <p:cNvPr id="312" name="Google Shape;312;p31"/>
          <p:cNvSpPr txBox="1">
            <a:spLocks noGrp="1"/>
          </p:cNvSpPr>
          <p:nvPr>
            <p:ph type="body" idx="2"/>
          </p:nvPr>
        </p:nvSpPr>
        <p:spPr>
          <a:xfrm>
            <a:off x="6558767" y="1536633"/>
            <a:ext cx="5333200" cy="4796556"/>
          </a:xfrm>
          <a:prstGeom prst="rect">
            <a:avLst/>
          </a:prstGeom>
          <a:noFill/>
          <a:ln>
            <a:noFill/>
          </a:ln>
        </p:spPr>
        <p:txBody>
          <a:bodyPr spcFirstLastPara="1" vert="horz" wrap="square" lIns="121900" tIns="121900" rIns="121900" bIns="121900" rtlCol="0" anchor="t" anchorCtr="0">
            <a:noAutofit/>
          </a:bodyPr>
          <a:lstStyle/>
          <a:p>
            <a:r>
              <a:rPr lang="en-US"/>
              <a:t>Model predictive controllers</a:t>
            </a:r>
            <a:endParaRPr/>
          </a:p>
          <a:p>
            <a:pPr indent="-304792">
              <a:buNone/>
            </a:pPr>
            <a:endParaRPr/>
          </a:p>
          <a:p>
            <a:pPr indent="-304792">
              <a:buNone/>
            </a:pPr>
            <a:endParaRPr/>
          </a:p>
          <a:p>
            <a:pPr indent="-304792">
              <a:buNone/>
            </a:pPr>
            <a:endParaRPr/>
          </a:p>
          <a:p>
            <a:pPr indent="-304792">
              <a:buNone/>
            </a:pPr>
            <a:endParaRPr/>
          </a:p>
          <a:p>
            <a:pPr indent="-304792">
              <a:buNone/>
            </a:pPr>
            <a:endParaRPr/>
          </a:p>
          <a:p>
            <a:pPr indent="-304792">
              <a:buNone/>
            </a:pPr>
            <a:endParaRPr/>
          </a:p>
          <a:p>
            <a:r>
              <a:rPr lang="en-US"/>
              <a:t>MPC is multi-variable controller that can take into account all the system interactions between variables</a:t>
            </a:r>
            <a:endParaRPr/>
          </a:p>
        </p:txBody>
      </p:sp>
      <p:sp>
        <p:nvSpPr>
          <p:cNvPr id="313" name="Google Shape;313;p31"/>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32</a:t>
            </a:fld>
            <a:endParaRPr/>
          </a:p>
        </p:txBody>
      </p:sp>
      <p:pic>
        <p:nvPicPr>
          <p:cNvPr id="314" name="Google Shape;314;p31"/>
          <p:cNvPicPr preferRelativeResize="0"/>
          <p:nvPr/>
        </p:nvPicPr>
        <p:blipFill rotWithShape="1">
          <a:blip r:embed="rId3">
            <a:alphaModFix/>
          </a:blip>
          <a:srcRect/>
          <a:stretch/>
        </p:blipFill>
        <p:spPr>
          <a:xfrm>
            <a:off x="1055517" y="2162176"/>
            <a:ext cx="5063231" cy="2228849"/>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pic>
        <p:nvPicPr>
          <p:cNvPr id="315" name="Google Shape;315;p31"/>
          <p:cNvPicPr preferRelativeResize="0"/>
          <p:nvPr/>
        </p:nvPicPr>
        <p:blipFill rotWithShape="1">
          <a:blip r:embed="rId4">
            <a:alphaModFix/>
          </a:blip>
          <a:srcRect/>
          <a:stretch/>
        </p:blipFill>
        <p:spPr>
          <a:xfrm>
            <a:off x="6705600" y="2717800"/>
            <a:ext cx="5150177" cy="1117600"/>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2"/>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MPC can handle constraints</a:t>
            </a:r>
            <a:endParaRPr/>
          </a:p>
        </p:txBody>
      </p:sp>
      <p:sp>
        <p:nvSpPr>
          <p:cNvPr id="322" name="Google Shape;322;p32"/>
          <p:cNvSpPr txBox="1">
            <a:spLocks noGrp="1"/>
          </p:cNvSpPr>
          <p:nvPr>
            <p:ph type="body" idx="1"/>
          </p:nvPr>
        </p:nvSpPr>
        <p:spPr>
          <a:xfrm>
            <a:off x="831200" y="1536633"/>
            <a:ext cx="6179200" cy="4555200"/>
          </a:xfrm>
          <a:prstGeom prst="rect">
            <a:avLst/>
          </a:prstGeom>
          <a:noFill/>
          <a:ln>
            <a:noFill/>
          </a:ln>
        </p:spPr>
        <p:txBody>
          <a:bodyPr spcFirstLastPara="1" vert="horz" wrap="square" lIns="121900" tIns="121900" rIns="121900" bIns="121900" rtlCol="0" anchor="t" anchorCtr="0">
            <a:noAutofit/>
          </a:bodyPr>
          <a:lstStyle/>
          <a:p>
            <a:r>
              <a:rPr lang="en-US" sz="2667"/>
              <a:t>MPC can ensure constraints on control output. </a:t>
            </a:r>
            <a:endParaRPr/>
          </a:p>
          <a:p>
            <a:r>
              <a:rPr lang="en-US" sz="2667"/>
              <a:t>Since it solves an online optimization problem, we can formulate constraints related to physical system.</a:t>
            </a:r>
            <a:endParaRPr/>
          </a:p>
          <a:p>
            <a:pPr indent="-304792">
              <a:buNone/>
            </a:pPr>
            <a:endParaRPr sz="2667"/>
          </a:p>
        </p:txBody>
      </p:sp>
      <p:sp>
        <p:nvSpPr>
          <p:cNvPr id="323" name="Google Shape;323;p32"/>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33</a:t>
            </a:fld>
            <a:endParaRPr/>
          </a:p>
        </p:txBody>
      </p:sp>
      <p:pic>
        <p:nvPicPr>
          <p:cNvPr id="324" name="Google Shape;324;p32" descr="Car Steering Wheel Icon (Graphic) by marco.livolsi2014 · Creative Fabrica"/>
          <p:cNvPicPr preferRelativeResize="0"/>
          <p:nvPr/>
        </p:nvPicPr>
        <p:blipFill rotWithShape="1">
          <a:blip r:embed="rId3">
            <a:alphaModFix/>
          </a:blip>
          <a:srcRect/>
          <a:stretch/>
        </p:blipFill>
        <p:spPr>
          <a:xfrm>
            <a:off x="7213600" y="1905001"/>
            <a:ext cx="1698379" cy="1130300"/>
          </a:xfrm>
          <a:prstGeom prst="rect">
            <a:avLst/>
          </a:prstGeom>
          <a:noFill/>
          <a:ln>
            <a:noFill/>
          </a:ln>
        </p:spPr>
      </p:pic>
      <p:pic>
        <p:nvPicPr>
          <p:cNvPr id="325" name="Google Shape;325;p32" descr="Car Steering Wheel Icon (Graphic) by marco.livolsi2014 · Creative Fabrica"/>
          <p:cNvPicPr preferRelativeResize="0"/>
          <p:nvPr/>
        </p:nvPicPr>
        <p:blipFill rotWithShape="1">
          <a:blip r:embed="rId3">
            <a:alphaModFix/>
          </a:blip>
          <a:srcRect/>
          <a:stretch/>
        </p:blipFill>
        <p:spPr>
          <a:xfrm rot="4868209">
            <a:off x="8737600" y="1904999"/>
            <a:ext cx="1698379" cy="1130300"/>
          </a:xfrm>
          <a:prstGeom prst="rect">
            <a:avLst/>
          </a:prstGeom>
          <a:noFill/>
          <a:ln>
            <a:noFill/>
          </a:ln>
        </p:spPr>
      </p:pic>
      <p:pic>
        <p:nvPicPr>
          <p:cNvPr id="326" name="Google Shape;326;p32" descr="Car Steering Wheel Icon (Graphic) by marco.livolsi2014 · Creative Fabrica"/>
          <p:cNvPicPr preferRelativeResize="0"/>
          <p:nvPr/>
        </p:nvPicPr>
        <p:blipFill rotWithShape="1">
          <a:blip r:embed="rId3">
            <a:alphaModFix/>
          </a:blip>
          <a:srcRect/>
          <a:stretch/>
        </p:blipFill>
        <p:spPr>
          <a:xfrm rot="-3212184">
            <a:off x="10435979" y="1904999"/>
            <a:ext cx="1698379" cy="1130300"/>
          </a:xfrm>
          <a:prstGeom prst="rect">
            <a:avLst/>
          </a:prstGeom>
          <a:noFill/>
          <a:ln>
            <a:noFill/>
          </a:ln>
        </p:spPr>
      </p:pic>
      <p:sp>
        <p:nvSpPr>
          <p:cNvPr id="327" name="Google Shape;327;p32"/>
          <p:cNvSpPr/>
          <p:nvPr/>
        </p:nvSpPr>
        <p:spPr>
          <a:xfrm rot="5400000">
            <a:off x="10842379" y="1193800"/>
            <a:ext cx="711200" cy="1524000"/>
          </a:xfrm>
          <a:prstGeom prst="curvedRightArrow">
            <a:avLst>
              <a:gd name="adj1" fmla="val 25000"/>
              <a:gd name="adj2" fmla="val 50000"/>
              <a:gd name="adj3" fmla="val 25000"/>
            </a:avLst>
          </a:prstGeom>
          <a:solidFill>
            <a:srgbClr val="31EAFE"/>
          </a:solidFill>
          <a:ln w="25400" cap="flat" cmpd="sng">
            <a:solidFill>
              <a:srgbClr val="BA7C2E"/>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328" name="Google Shape;328;p32"/>
          <p:cNvSpPr/>
          <p:nvPr/>
        </p:nvSpPr>
        <p:spPr>
          <a:xfrm rot="-5400000">
            <a:off x="9256161" y="1219900"/>
            <a:ext cx="711200" cy="1428424"/>
          </a:xfrm>
          <a:prstGeom prst="curvedLeftArrow">
            <a:avLst>
              <a:gd name="adj1" fmla="val 25000"/>
              <a:gd name="adj2" fmla="val 50000"/>
              <a:gd name="adj3" fmla="val 25000"/>
            </a:avLst>
          </a:prstGeom>
          <a:solidFill>
            <a:srgbClr val="75F2FF"/>
          </a:solidFill>
          <a:ln w="25400" cap="flat" cmpd="sng">
            <a:solidFill>
              <a:srgbClr val="BA7C2E"/>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329" name="Google Shape;329;p32"/>
          <p:cNvSpPr txBox="1"/>
          <p:nvPr/>
        </p:nvSpPr>
        <p:spPr>
          <a:xfrm>
            <a:off x="8947488" y="3035300"/>
            <a:ext cx="1378483" cy="307722"/>
          </a:xfrm>
          <a:prstGeom prst="rect">
            <a:avLst/>
          </a:prstGeom>
          <a:noFill/>
          <a:ln>
            <a:noFill/>
          </a:ln>
        </p:spPr>
        <p:txBody>
          <a:bodyPr spcFirstLastPara="1" wrap="square" lIns="121900" tIns="60933" rIns="121900" bIns="60933" anchor="t" anchorCtr="0">
            <a:spAutoFit/>
          </a:bodyPr>
          <a:lstStyle/>
          <a:p>
            <a:r>
              <a:rPr lang="en-US" sz="1200">
                <a:solidFill>
                  <a:schemeClr val="dk1"/>
                </a:solidFill>
                <a:latin typeface="Arial"/>
                <a:ea typeface="Arial"/>
                <a:cs typeface="Arial"/>
                <a:sym typeface="Arial"/>
              </a:rPr>
              <a:t>Max : +60 deg</a:t>
            </a:r>
            <a:endParaRPr sz="2400"/>
          </a:p>
        </p:txBody>
      </p:sp>
      <p:sp>
        <p:nvSpPr>
          <p:cNvPr id="330" name="Google Shape;330;p32"/>
          <p:cNvSpPr txBox="1"/>
          <p:nvPr/>
        </p:nvSpPr>
        <p:spPr>
          <a:xfrm>
            <a:off x="10784696" y="3007436"/>
            <a:ext cx="1378483" cy="307722"/>
          </a:xfrm>
          <a:prstGeom prst="rect">
            <a:avLst/>
          </a:prstGeom>
          <a:noFill/>
          <a:ln>
            <a:noFill/>
          </a:ln>
        </p:spPr>
        <p:txBody>
          <a:bodyPr spcFirstLastPara="1" wrap="square" lIns="121900" tIns="60933" rIns="121900" bIns="60933" anchor="t" anchorCtr="0">
            <a:spAutoFit/>
          </a:bodyPr>
          <a:lstStyle/>
          <a:p>
            <a:r>
              <a:rPr lang="en-US" sz="1200">
                <a:solidFill>
                  <a:schemeClr val="dk1"/>
                </a:solidFill>
                <a:latin typeface="Arial"/>
                <a:ea typeface="Arial"/>
                <a:cs typeface="Arial"/>
                <a:sym typeface="Arial"/>
              </a:rPr>
              <a:t>Max : -60 deg</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3"/>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MPC has preview capability</a:t>
            </a:r>
            <a:endParaRPr/>
          </a:p>
        </p:txBody>
      </p:sp>
      <p:sp>
        <p:nvSpPr>
          <p:cNvPr id="336" name="Google Shape;336;p33"/>
          <p:cNvSpPr txBox="1">
            <a:spLocks noGrp="1"/>
          </p:cNvSpPr>
          <p:nvPr>
            <p:ph type="body" idx="1"/>
          </p:nvPr>
        </p:nvSpPr>
        <p:spPr>
          <a:xfrm>
            <a:off x="831200" y="1536633"/>
            <a:ext cx="6750800" cy="4594000"/>
          </a:xfrm>
          <a:prstGeom prst="rect">
            <a:avLst/>
          </a:prstGeom>
          <a:noFill/>
          <a:ln>
            <a:noFill/>
          </a:ln>
        </p:spPr>
        <p:txBody>
          <a:bodyPr spcFirstLastPara="1" vert="horz" wrap="square" lIns="121900" tIns="121900" rIns="121900" bIns="121900" rtlCol="0" anchor="t" anchorCtr="0">
            <a:noAutofit/>
          </a:bodyPr>
          <a:lstStyle/>
          <a:p>
            <a:r>
              <a:rPr lang="en-US"/>
              <a:t>A PID feedback system can only brake when the vehicle is at the curve. This can be uncomfortable.</a:t>
            </a:r>
            <a:endParaRPr/>
          </a:p>
          <a:p>
            <a:r>
              <a:rPr lang="en-US"/>
              <a:t>MPC can preview ahead using the path planning info and brake early or prepare for lateral control ahead of the curve</a:t>
            </a:r>
            <a:endParaRPr/>
          </a:p>
        </p:txBody>
      </p:sp>
      <p:sp>
        <p:nvSpPr>
          <p:cNvPr id="337" name="Google Shape;337;p33"/>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34</a:t>
            </a:fld>
            <a:endParaRPr/>
          </a:p>
        </p:txBody>
      </p:sp>
      <p:grpSp>
        <p:nvGrpSpPr>
          <p:cNvPr id="338" name="Google Shape;338;p33"/>
          <p:cNvGrpSpPr/>
          <p:nvPr/>
        </p:nvGrpSpPr>
        <p:grpSpPr>
          <a:xfrm>
            <a:off x="7738192" y="1895006"/>
            <a:ext cx="4454408" cy="2428197"/>
            <a:chOff x="5972550" y="807625"/>
            <a:chExt cx="3171451" cy="1341150"/>
          </a:xfrm>
        </p:grpSpPr>
        <p:pic>
          <p:nvPicPr>
            <p:cNvPr id="339" name="Google Shape;339;p33"/>
            <p:cNvPicPr preferRelativeResize="0"/>
            <p:nvPr/>
          </p:nvPicPr>
          <p:blipFill>
            <a:blip r:embed="rId3">
              <a:alphaModFix/>
            </a:blip>
            <a:stretch>
              <a:fillRect/>
            </a:stretch>
          </p:blipFill>
          <p:spPr>
            <a:xfrm>
              <a:off x="5972550" y="807625"/>
              <a:ext cx="3171451" cy="1341150"/>
            </a:xfrm>
            <a:prstGeom prst="rect">
              <a:avLst/>
            </a:prstGeom>
            <a:noFill/>
            <a:ln>
              <a:noFill/>
            </a:ln>
          </p:spPr>
        </p:pic>
        <p:cxnSp>
          <p:nvCxnSpPr>
            <p:cNvPr id="340" name="Google Shape;340;p33"/>
            <p:cNvCxnSpPr/>
            <p:nvPr/>
          </p:nvCxnSpPr>
          <p:spPr>
            <a:xfrm rot="5400000">
              <a:off x="7173455" y="1235650"/>
              <a:ext cx="572100" cy="565200"/>
            </a:xfrm>
            <a:prstGeom prst="curvedConnector3">
              <a:avLst>
                <a:gd name="adj1" fmla="val 50000"/>
              </a:avLst>
            </a:prstGeom>
            <a:noFill/>
            <a:ln w="38100" cap="flat" cmpd="sng">
              <a:solidFill>
                <a:srgbClr val="6AA84F"/>
              </a:solidFill>
              <a:prstDash val="solid"/>
              <a:round/>
              <a:headEnd type="none" w="med" len="med"/>
              <a:tailEnd type="triangle" w="med" len="med"/>
            </a:ln>
          </p:spPr>
        </p:cxn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4"/>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MPC High- level summary</a:t>
            </a:r>
            <a:endParaRPr/>
          </a:p>
        </p:txBody>
      </p:sp>
      <p:sp>
        <p:nvSpPr>
          <p:cNvPr id="346" name="Google Shape;346;p34"/>
          <p:cNvSpPr txBox="1">
            <a:spLocks noGrp="1"/>
          </p:cNvSpPr>
          <p:nvPr>
            <p:ph type="body" idx="1"/>
          </p:nvPr>
        </p:nvSpPr>
        <p:spPr>
          <a:xfrm>
            <a:off x="903567" y="1536633"/>
            <a:ext cx="5411677" cy="4796556"/>
          </a:xfrm>
          <a:prstGeom prst="rect">
            <a:avLst/>
          </a:prstGeom>
          <a:noFill/>
          <a:ln>
            <a:noFill/>
          </a:ln>
        </p:spPr>
        <p:txBody>
          <a:bodyPr spcFirstLastPara="1" vert="horz" wrap="square" lIns="121900" tIns="121900" rIns="121900" bIns="121900" rtlCol="0" anchor="t" anchorCtr="0">
            <a:noAutofit/>
          </a:bodyPr>
          <a:lstStyle/>
          <a:p>
            <a:r>
              <a:rPr lang="en-US"/>
              <a:t>MPC uses the plant model parameters to solve an online optimization problem at each time step.</a:t>
            </a:r>
            <a:endParaRPr/>
          </a:p>
          <a:p>
            <a:r>
              <a:rPr lang="en-US"/>
              <a:t>It tries to determine the most optimal solution for a defined time horizon while maintaining constraints.</a:t>
            </a:r>
            <a:endParaRPr/>
          </a:p>
          <a:p>
            <a:r>
              <a:rPr lang="en-US"/>
              <a:t>MPC requires powerful processor and memory for Realtime application.</a:t>
            </a:r>
            <a:endParaRPr/>
          </a:p>
        </p:txBody>
      </p:sp>
      <p:sp>
        <p:nvSpPr>
          <p:cNvPr id="347" name="Google Shape;347;p34"/>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35</a:t>
            </a:fld>
            <a:endParaRPr/>
          </a:p>
        </p:txBody>
      </p:sp>
      <p:pic>
        <p:nvPicPr>
          <p:cNvPr id="348" name="Google Shape;348;p34"/>
          <p:cNvPicPr preferRelativeResize="0"/>
          <p:nvPr/>
        </p:nvPicPr>
        <p:blipFill rotWithShape="1">
          <a:blip r:embed="rId3">
            <a:alphaModFix/>
          </a:blip>
          <a:srcRect/>
          <a:stretch/>
        </p:blipFill>
        <p:spPr>
          <a:xfrm>
            <a:off x="6458936" y="1442727"/>
            <a:ext cx="5684603" cy="30584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5"/>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MPC formulation</a:t>
            </a:r>
            <a:endParaRPr/>
          </a:p>
        </p:txBody>
      </p:sp>
      <p:sp>
        <p:nvSpPr>
          <p:cNvPr id="354" name="Google Shape;354;p35"/>
          <p:cNvSpPr txBox="1">
            <a:spLocks noGrp="1"/>
          </p:cNvSpPr>
          <p:nvPr>
            <p:ph type="body" idx="1"/>
          </p:nvPr>
        </p:nvSpPr>
        <p:spPr>
          <a:xfrm>
            <a:off x="903566" y="1536633"/>
            <a:ext cx="6411633" cy="4555200"/>
          </a:xfrm>
          <a:prstGeom prst="rect">
            <a:avLst/>
          </a:prstGeom>
          <a:noFill/>
          <a:ln>
            <a:noFill/>
          </a:ln>
        </p:spPr>
        <p:txBody>
          <a:bodyPr spcFirstLastPara="1" vert="horz" wrap="square" lIns="121900" tIns="121900" rIns="121900" bIns="121900" rtlCol="0" anchor="t" anchorCtr="0">
            <a:noAutofit/>
          </a:bodyPr>
          <a:lstStyle/>
          <a:p>
            <a:r>
              <a:rPr lang="en-US" sz="2267"/>
              <a:t>MPC uses the dynamic model of the system to be controlled to predict its future behavior &amp; adapt to the desired future reference.</a:t>
            </a:r>
            <a:endParaRPr/>
          </a:p>
          <a:p>
            <a:r>
              <a:rPr lang="en-US" sz="2267"/>
              <a:t>It solves an online optimization problem at every time step to determine the optimal control U for a given time horizon.</a:t>
            </a:r>
            <a:endParaRPr/>
          </a:p>
          <a:p>
            <a:r>
              <a:rPr lang="en-US" sz="2267"/>
              <a:t>In LQR we performed an offline optimization for the feedback system offline &amp; used it for every scenario. Whereas MPC can run similar optimization at every time step.</a:t>
            </a:r>
            <a:endParaRPr/>
          </a:p>
        </p:txBody>
      </p:sp>
      <p:sp>
        <p:nvSpPr>
          <p:cNvPr id="355" name="Google Shape;355;p35"/>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36</a:t>
            </a:fld>
            <a:endParaRPr/>
          </a:p>
        </p:txBody>
      </p:sp>
      <p:sp>
        <p:nvSpPr>
          <p:cNvPr id="356" name="Google Shape;356;p35"/>
          <p:cNvSpPr/>
          <p:nvPr/>
        </p:nvSpPr>
        <p:spPr>
          <a:xfrm>
            <a:off x="8534400" y="1701800"/>
            <a:ext cx="2641600" cy="1524000"/>
          </a:xfrm>
          <a:prstGeom prst="rect">
            <a:avLst/>
          </a:prstGeom>
          <a:blipFill rotWithShape="1">
            <a:blip r:embed="rId3">
              <a:alphaModFix/>
            </a:blip>
            <a:stretch>
              <a:fillRect/>
            </a:stretch>
          </a:blipFill>
          <a:ln>
            <a:noFill/>
          </a:ln>
        </p:spPr>
        <p:txBody>
          <a:bodyPr spcFirstLastPara="1" wrap="square" lIns="121900" tIns="60933" rIns="121900" bIns="60933" anchor="t" anchorCtr="0">
            <a:noAutofit/>
          </a:bodyPr>
          <a:lstStyle/>
          <a:p>
            <a:r>
              <a:rPr lang="en-US" sz="2400">
                <a:latin typeface="Arial"/>
                <a:ea typeface="Arial"/>
                <a:cs typeface="Arial"/>
                <a:sym typeface="Arial"/>
              </a:rPr>
              <a:t> </a:t>
            </a:r>
            <a:endParaRPr sz="2400"/>
          </a:p>
        </p:txBody>
      </p:sp>
      <p:sp>
        <p:nvSpPr>
          <p:cNvPr id="357" name="Google Shape;357;p35"/>
          <p:cNvSpPr/>
          <p:nvPr/>
        </p:nvSpPr>
        <p:spPr>
          <a:xfrm>
            <a:off x="8534400" y="4394200"/>
            <a:ext cx="2641600" cy="1524000"/>
          </a:xfrm>
          <a:prstGeom prst="rect">
            <a:avLst/>
          </a:prstGeom>
          <a:solidFill>
            <a:schemeClr val="accent1"/>
          </a:solidFill>
          <a:ln w="25400" cap="flat" cmpd="sng">
            <a:solidFill>
              <a:srgbClr val="BA7C2E"/>
            </a:solidFill>
            <a:prstDash val="solid"/>
            <a:round/>
            <a:headEnd type="none" w="sm" len="sm"/>
            <a:tailEnd type="none" w="sm" len="sm"/>
          </a:ln>
        </p:spPr>
        <p:txBody>
          <a:bodyPr spcFirstLastPara="1" wrap="square" lIns="121900" tIns="60933" rIns="121900" bIns="60933" anchor="ctr" anchorCtr="0">
            <a:noAutofit/>
          </a:bodyPr>
          <a:lstStyle/>
          <a:p>
            <a:pPr algn="ctr"/>
            <a:r>
              <a:rPr lang="en-US" sz="2400" b="1">
                <a:solidFill>
                  <a:schemeClr val="dk1"/>
                </a:solidFill>
                <a:latin typeface="Arial"/>
                <a:ea typeface="Arial"/>
                <a:cs typeface="Arial"/>
                <a:sym typeface="Arial"/>
              </a:rPr>
              <a:t>Controller</a:t>
            </a:r>
            <a:endParaRPr sz="2400"/>
          </a:p>
          <a:p>
            <a:pPr algn="ctr"/>
            <a:r>
              <a:rPr lang="en-US" sz="2400" b="1">
                <a:solidFill>
                  <a:schemeClr val="dk1"/>
                </a:solidFill>
                <a:latin typeface="Arial"/>
                <a:ea typeface="Arial"/>
                <a:cs typeface="Arial"/>
                <a:sym typeface="Arial"/>
              </a:rPr>
              <a:t>MPC</a:t>
            </a:r>
            <a:endParaRPr sz="2400"/>
          </a:p>
        </p:txBody>
      </p:sp>
      <p:cxnSp>
        <p:nvCxnSpPr>
          <p:cNvPr id="358" name="Google Shape;358;p35"/>
          <p:cNvCxnSpPr>
            <a:stCxn id="356" idx="3"/>
            <a:endCxn id="357" idx="3"/>
          </p:cNvCxnSpPr>
          <p:nvPr/>
        </p:nvCxnSpPr>
        <p:spPr>
          <a:xfrm>
            <a:off x="11176000" y="2463800"/>
            <a:ext cx="800" cy="2692400"/>
          </a:xfrm>
          <a:prstGeom prst="bentConnector3">
            <a:avLst>
              <a:gd name="adj1" fmla="val 80367166"/>
            </a:avLst>
          </a:prstGeom>
          <a:noFill/>
          <a:ln w="9525" cap="flat" cmpd="sng">
            <a:solidFill>
              <a:srgbClr val="FDA739"/>
            </a:solidFill>
            <a:prstDash val="solid"/>
            <a:round/>
            <a:headEnd type="none" w="sm" len="sm"/>
            <a:tailEnd type="triangle" w="med" len="med"/>
          </a:ln>
        </p:spPr>
      </p:cxnSp>
      <p:cxnSp>
        <p:nvCxnSpPr>
          <p:cNvPr id="359" name="Google Shape;359;p35"/>
          <p:cNvCxnSpPr>
            <a:stCxn id="357" idx="1"/>
            <a:endCxn id="356" idx="1"/>
          </p:cNvCxnSpPr>
          <p:nvPr/>
        </p:nvCxnSpPr>
        <p:spPr>
          <a:xfrm rot="10800000" flipH="1">
            <a:off x="8534400" y="2463800"/>
            <a:ext cx="800" cy="2692400"/>
          </a:xfrm>
          <a:prstGeom prst="bentConnector3">
            <a:avLst>
              <a:gd name="adj1" fmla="val -84203667"/>
            </a:avLst>
          </a:prstGeom>
          <a:noFill/>
          <a:ln w="9525" cap="flat" cmpd="sng">
            <a:solidFill>
              <a:srgbClr val="FDA739"/>
            </a:solidFill>
            <a:prstDash val="solid"/>
            <a:round/>
            <a:headEnd type="none" w="sm" len="sm"/>
            <a:tailEnd type="triangle" w="med" len="med"/>
          </a:ln>
        </p:spPr>
      </p:cxnSp>
      <p:sp>
        <p:nvSpPr>
          <p:cNvPr id="360" name="Google Shape;360;p35"/>
          <p:cNvSpPr txBox="1"/>
          <p:nvPr/>
        </p:nvSpPr>
        <p:spPr>
          <a:xfrm>
            <a:off x="7315200" y="3327400"/>
            <a:ext cx="609600" cy="492388"/>
          </a:xfrm>
          <a:prstGeom prst="rect">
            <a:avLst/>
          </a:prstGeom>
          <a:noFill/>
          <a:ln>
            <a:noFill/>
          </a:ln>
        </p:spPr>
        <p:txBody>
          <a:bodyPr spcFirstLastPara="1" wrap="square" lIns="121900" tIns="60933" rIns="121900" bIns="60933" anchor="t" anchorCtr="0">
            <a:spAutoFit/>
          </a:bodyPr>
          <a:lstStyle/>
          <a:p>
            <a:r>
              <a:rPr lang="en-US" sz="2400">
                <a:solidFill>
                  <a:schemeClr val="dk1"/>
                </a:solidFill>
                <a:latin typeface="Arial"/>
                <a:ea typeface="Arial"/>
                <a:cs typeface="Arial"/>
                <a:sym typeface="Arial"/>
              </a:rPr>
              <a:t>u</a:t>
            </a:r>
            <a:endParaRPr sz="2400"/>
          </a:p>
        </p:txBody>
      </p:sp>
      <p:sp>
        <p:nvSpPr>
          <p:cNvPr id="361" name="Google Shape;361;p35"/>
          <p:cNvSpPr txBox="1"/>
          <p:nvPr/>
        </p:nvSpPr>
        <p:spPr>
          <a:xfrm>
            <a:off x="11480800" y="3292231"/>
            <a:ext cx="609600" cy="492388"/>
          </a:xfrm>
          <a:prstGeom prst="rect">
            <a:avLst/>
          </a:prstGeom>
          <a:noFill/>
          <a:ln>
            <a:noFill/>
          </a:ln>
        </p:spPr>
        <p:txBody>
          <a:bodyPr spcFirstLastPara="1" wrap="square" lIns="121900" tIns="60933" rIns="121900" bIns="60933" anchor="t" anchorCtr="0">
            <a:spAutoFit/>
          </a:bodyPr>
          <a:lstStyle/>
          <a:p>
            <a:r>
              <a:rPr lang="en-US" sz="2400">
                <a:solidFill>
                  <a:schemeClr val="dk1"/>
                </a:solidFill>
                <a:latin typeface="Arial"/>
                <a:ea typeface="Arial"/>
                <a:cs typeface="Arial"/>
                <a:sym typeface="Arial"/>
              </a:rPr>
              <a:t>y</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6"/>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Example </a:t>
            </a:r>
            <a:endParaRPr/>
          </a:p>
        </p:txBody>
      </p:sp>
      <p:sp>
        <p:nvSpPr>
          <p:cNvPr id="368" name="Google Shape;368;p36"/>
          <p:cNvSpPr txBox="1">
            <a:spLocks noGrp="1"/>
          </p:cNvSpPr>
          <p:nvPr>
            <p:ph type="body" idx="1"/>
          </p:nvPr>
        </p:nvSpPr>
        <p:spPr>
          <a:xfrm>
            <a:off x="711200" y="1905000"/>
            <a:ext cx="11360800" cy="4555200"/>
          </a:xfrm>
          <a:prstGeom prst="rect">
            <a:avLst/>
          </a:prstGeom>
          <a:blipFill rotWithShape="1">
            <a:blip r:embed="rId3">
              <a:alphaModFix/>
            </a:blip>
            <a:stretch>
              <a:fillRect/>
            </a:stretch>
          </a:blipFill>
          <a:ln>
            <a:noFill/>
          </a:ln>
        </p:spPr>
        <p:txBody>
          <a:bodyPr spcFirstLastPara="1" vert="horz" wrap="square" lIns="121900" tIns="121900" rIns="121900" bIns="121900" rtlCol="0" anchor="t" anchorCtr="0">
            <a:noAutofit/>
          </a:bodyPr>
          <a:lstStyle/>
          <a:p>
            <a:pPr marL="0" indent="0">
              <a:buNone/>
            </a:pPr>
            <a:r>
              <a:rPr lang="en-US"/>
              <a:t>  </a:t>
            </a:r>
            <a:endParaRPr/>
          </a:p>
        </p:txBody>
      </p:sp>
      <p:sp>
        <p:nvSpPr>
          <p:cNvPr id="369" name="Google Shape;369;p36"/>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37</a:t>
            </a:fld>
            <a:endParaRPr/>
          </a:p>
        </p:txBody>
      </p:sp>
      <p:pic>
        <p:nvPicPr>
          <p:cNvPr id="370" name="Google Shape;370;p36"/>
          <p:cNvPicPr preferRelativeResize="0"/>
          <p:nvPr/>
        </p:nvPicPr>
        <p:blipFill rotWithShape="1">
          <a:blip r:embed="rId4">
            <a:alphaModFix/>
          </a:blip>
          <a:srcRect l="20123" t="26443" r="17341"/>
          <a:stretch/>
        </p:blipFill>
        <p:spPr>
          <a:xfrm>
            <a:off x="2959467" y="3429001"/>
            <a:ext cx="7104268" cy="228796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7"/>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MPC formulation</a:t>
            </a:r>
            <a:endParaRPr/>
          </a:p>
        </p:txBody>
      </p:sp>
      <p:sp>
        <p:nvSpPr>
          <p:cNvPr id="376" name="Google Shape;376;p37"/>
          <p:cNvSpPr txBox="1">
            <a:spLocks noGrp="1"/>
          </p:cNvSpPr>
          <p:nvPr>
            <p:ph type="body" idx="1"/>
          </p:nvPr>
        </p:nvSpPr>
        <p:spPr>
          <a:xfrm>
            <a:off x="903566" y="1536633"/>
            <a:ext cx="6411633" cy="4555200"/>
          </a:xfrm>
          <a:prstGeom prst="rect">
            <a:avLst/>
          </a:prstGeom>
          <a:blipFill rotWithShape="1">
            <a:blip r:embed="rId3">
              <a:alphaModFix/>
            </a:blip>
            <a:stretch>
              <a:fillRect/>
            </a:stretch>
          </a:blipFill>
          <a:ln w="2857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0" indent="0">
              <a:buNone/>
            </a:pPr>
            <a:r>
              <a:rPr lang="en-US"/>
              <a:t> </a:t>
            </a:r>
            <a:endParaRPr/>
          </a:p>
        </p:txBody>
      </p:sp>
      <p:sp>
        <p:nvSpPr>
          <p:cNvPr id="377" name="Google Shape;377;p37"/>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38</a:t>
            </a:fld>
            <a:endParaRPr/>
          </a:p>
        </p:txBody>
      </p:sp>
      <p:sp>
        <p:nvSpPr>
          <p:cNvPr id="378" name="Google Shape;378;p37"/>
          <p:cNvSpPr/>
          <p:nvPr/>
        </p:nvSpPr>
        <p:spPr>
          <a:xfrm>
            <a:off x="8534400" y="1701800"/>
            <a:ext cx="2641600" cy="1524000"/>
          </a:xfrm>
          <a:prstGeom prst="rect">
            <a:avLst/>
          </a:prstGeom>
          <a:blipFill rotWithShape="1">
            <a:blip r:embed="rId4">
              <a:alphaModFix/>
            </a:blip>
            <a:stretch>
              <a:fillRect/>
            </a:stretch>
          </a:blipFill>
          <a:ln>
            <a:noFill/>
          </a:ln>
        </p:spPr>
        <p:txBody>
          <a:bodyPr spcFirstLastPara="1" wrap="square" lIns="121900" tIns="60933" rIns="121900" bIns="60933" anchor="t" anchorCtr="0">
            <a:noAutofit/>
          </a:bodyPr>
          <a:lstStyle/>
          <a:p>
            <a:r>
              <a:rPr lang="en-US" sz="2400">
                <a:latin typeface="Arial"/>
                <a:ea typeface="Arial"/>
                <a:cs typeface="Arial"/>
                <a:sym typeface="Arial"/>
              </a:rPr>
              <a:t> </a:t>
            </a:r>
            <a:endParaRPr sz="2400"/>
          </a:p>
        </p:txBody>
      </p:sp>
      <p:sp>
        <p:nvSpPr>
          <p:cNvPr id="379" name="Google Shape;379;p37"/>
          <p:cNvSpPr/>
          <p:nvPr/>
        </p:nvSpPr>
        <p:spPr>
          <a:xfrm>
            <a:off x="8534400" y="4394200"/>
            <a:ext cx="2641600" cy="1524000"/>
          </a:xfrm>
          <a:prstGeom prst="rect">
            <a:avLst/>
          </a:prstGeom>
          <a:solidFill>
            <a:schemeClr val="accent1"/>
          </a:solidFill>
          <a:ln w="25400" cap="flat" cmpd="sng">
            <a:solidFill>
              <a:srgbClr val="BA7C2E"/>
            </a:solidFill>
            <a:prstDash val="solid"/>
            <a:round/>
            <a:headEnd type="none" w="sm" len="sm"/>
            <a:tailEnd type="none" w="sm" len="sm"/>
          </a:ln>
        </p:spPr>
        <p:txBody>
          <a:bodyPr spcFirstLastPara="1" wrap="square" lIns="121900" tIns="60933" rIns="121900" bIns="60933" anchor="ctr" anchorCtr="0">
            <a:noAutofit/>
          </a:bodyPr>
          <a:lstStyle/>
          <a:p>
            <a:pPr algn="ctr"/>
            <a:r>
              <a:rPr lang="en-US" sz="2400" b="1">
                <a:solidFill>
                  <a:schemeClr val="dk1"/>
                </a:solidFill>
                <a:latin typeface="Arial"/>
                <a:ea typeface="Arial"/>
                <a:cs typeface="Arial"/>
                <a:sym typeface="Arial"/>
              </a:rPr>
              <a:t>Controller</a:t>
            </a:r>
            <a:endParaRPr sz="2400"/>
          </a:p>
          <a:p>
            <a:pPr algn="ctr"/>
            <a:r>
              <a:rPr lang="en-US" sz="2400" b="1">
                <a:solidFill>
                  <a:schemeClr val="dk1"/>
                </a:solidFill>
                <a:latin typeface="Arial"/>
                <a:ea typeface="Arial"/>
                <a:cs typeface="Arial"/>
                <a:sym typeface="Arial"/>
              </a:rPr>
              <a:t>MPC</a:t>
            </a:r>
            <a:endParaRPr sz="2400"/>
          </a:p>
        </p:txBody>
      </p:sp>
      <p:cxnSp>
        <p:nvCxnSpPr>
          <p:cNvPr id="380" name="Google Shape;380;p37"/>
          <p:cNvCxnSpPr>
            <a:stCxn id="378" idx="3"/>
            <a:endCxn id="379" idx="3"/>
          </p:cNvCxnSpPr>
          <p:nvPr/>
        </p:nvCxnSpPr>
        <p:spPr>
          <a:xfrm>
            <a:off x="11176000" y="2463800"/>
            <a:ext cx="800" cy="2692400"/>
          </a:xfrm>
          <a:prstGeom prst="bentConnector3">
            <a:avLst>
              <a:gd name="adj1" fmla="val 80367166"/>
            </a:avLst>
          </a:prstGeom>
          <a:noFill/>
          <a:ln w="9525" cap="flat" cmpd="sng">
            <a:solidFill>
              <a:srgbClr val="FDA739"/>
            </a:solidFill>
            <a:prstDash val="solid"/>
            <a:round/>
            <a:headEnd type="none" w="sm" len="sm"/>
            <a:tailEnd type="triangle" w="med" len="med"/>
          </a:ln>
        </p:spPr>
      </p:cxnSp>
      <p:cxnSp>
        <p:nvCxnSpPr>
          <p:cNvPr id="381" name="Google Shape;381;p37"/>
          <p:cNvCxnSpPr>
            <a:stCxn id="379" idx="1"/>
            <a:endCxn id="378" idx="1"/>
          </p:cNvCxnSpPr>
          <p:nvPr/>
        </p:nvCxnSpPr>
        <p:spPr>
          <a:xfrm rot="10800000" flipH="1">
            <a:off x="8534400" y="2463800"/>
            <a:ext cx="800" cy="2692400"/>
          </a:xfrm>
          <a:prstGeom prst="bentConnector3">
            <a:avLst>
              <a:gd name="adj1" fmla="val -84203667"/>
            </a:avLst>
          </a:prstGeom>
          <a:noFill/>
          <a:ln w="9525" cap="flat" cmpd="sng">
            <a:solidFill>
              <a:srgbClr val="FDA739"/>
            </a:solidFill>
            <a:prstDash val="solid"/>
            <a:round/>
            <a:headEnd type="none" w="sm" len="sm"/>
            <a:tailEnd type="triangle" w="med" len="med"/>
          </a:ln>
        </p:spPr>
      </p:cxnSp>
      <p:sp>
        <p:nvSpPr>
          <p:cNvPr id="382" name="Google Shape;382;p37"/>
          <p:cNvSpPr txBox="1"/>
          <p:nvPr/>
        </p:nvSpPr>
        <p:spPr>
          <a:xfrm>
            <a:off x="7315200" y="3327400"/>
            <a:ext cx="609600" cy="492388"/>
          </a:xfrm>
          <a:prstGeom prst="rect">
            <a:avLst/>
          </a:prstGeom>
          <a:noFill/>
          <a:ln>
            <a:noFill/>
          </a:ln>
        </p:spPr>
        <p:txBody>
          <a:bodyPr spcFirstLastPara="1" wrap="square" lIns="121900" tIns="60933" rIns="121900" bIns="60933" anchor="t" anchorCtr="0">
            <a:spAutoFit/>
          </a:bodyPr>
          <a:lstStyle/>
          <a:p>
            <a:r>
              <a:rPr lang="en-US" sz="2400">
                <a:solidFill>
                  <a:schemeClr val="dk1"/>
                </a:solidFill>
                <a:latin typeface="Arial"/>
                <a:ea typeface="Arial"/>
                <a:cs typeface="Arial"/>
                <a:sym typeface="Arial"/>
              </a:rPr>
              <a:t>u</a:t>
            </a:r>
            <a:endParaRPr sz="2400"/>
          </a:p>
        </p:txBody>
      </p:sp>
      <p:sp>
        <p:nvSpPr>
          <p:cNvPr id="383" name="Google Shape;383;p37"/>
          <p:cNvSpPr txBox="1"/>
          <p:nvPr/>
        </p:nvSpPr>
        <p:spPr>
          <a:xfrm>
            <a:off x="11480800" y="3292231"/>
            <a:ext cx="609600" cy="492388"/>
          </a:xfrm>
          <a:prstGeom prst="rect">
            <a:avLst/>
          </a:prstGeom>
          <a:noFill/>
          <a:ln>
            <a:noFill/>
          </a:ln>
        </p:spPr>
        <p:txBody>
          <a:bodyPr spcFirstLastPara="1" wrap="square" lIns="121900" tIns="60933" rIns="121900" bIns="60933" anchor="t" anchorCtr="0">
            <a:spAutoFit/>
          </a:bodyPr>
          <a:lstStyle/>
          <a:p>
            <a:r>
              <a:rPr lang="en-US" sz="2400">
                <a:solidFill>
                  <a:schemeClr val="dk1"/>
                </a:solidFill>
                <a:latin typeface="Arial"/>
                <a:ea typeface="Arial"/>
                <a:cs typeface="Arial"/>
                <a:sym typeface="Arial"/>
              </a:rPr>
              <a:t>y</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8"/>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pPr>
              <a:buClr>
                <a:schemeClr val="dk2"/>
              </a:buClr>
              <a:buSzPts val="1800"/>
            </a:pPr>
            <a:fld id="{00000000-1234-1234-1234-123412341234}" type="slidenum">
              <a:rPr lang="en-US"/>
              <a:pPr>
                <a:buClr>
                  <a:schemeClr val="dk2"/>
                </a:buClr>
                <a:buSzPts val="1800"/>
              </a:pPr>
              <a:t>39</a:t>
            </a:fld>
            <a:endParaRPr/>
          </a:p>
        </p:txBody>
      </p:sp>
      <p:pic>
        <p:nvPicPr>
          <p:cNvPr id="389" name="Google Shape;389;p38"/>
          <p:cNvPicPr preferRelativeResize="0"/>
          <p:nvPr/>
        </p:nvPicPr>
        <p:blipFill rotWithShape="1">
          <a:blip r:embed="rId3">
            <a:alphaModFix/>
          </a:blip>
          <a:srcRect/>
          <a:stretch/>
        </p:blipFill>
        <p:spPr>
          <a:xfrm>
            <a:off x="1187511" y="939800"/>
            <a:ext cx="7752525" cy="4978400"/>
          </a:xfrm>
          <a:prstGeom prst="rect">
            <a:avLst/>
          </a:prstGeom>
          <a:noFill/>
          <a:ln>
            <a:noFill/>
          </a:ln>
        </p:spPr>
      </p:pic>
      <p:pic>
        <p:nvPicPr>
          <p:cNvPr id="390" name="Google Shape;390;p38"/>
          <p:cNvPicPr preferRelativeResize="0"/>
          <p:nvPr/>
        </p:nvPicPr>
        <p:blipFill rotWithShape="1">
          <a:blip r:embed="rId4">
            <a:alphaModFix/>
          </a:blip>
          <a:srcRect/>
          <a:stretch/>
        </p:blipFill>
        <p:spPr>
          <a:xfrm>
            <a:off x="8940801" y="1295400"/>
            <a:ext cx="3080001" cy="305723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Learning objectives for this week</a:t>
            </a:r>
            <a:endParaRPr/>
          </a:p>
        </p:txBody>
      </p:sp>
      <p:sp>
        <p:nvSpPr>
          <p:cNvPr id="64" name="Google Shape;64;p3"/>
          <p:cNvSpPr txBox="1">
            <a:spLocks noGrp="1"/>
          </p:cNvSpPr>
          <p:nvPr>
            <p:ph type="body" idx="1"/>
          </p:nvPr>
        </p:nvSpPr>
        <p:spPr>
          <a:xfrm>
            <a:off x="831200" y="1536633"/>
            <a:ext cx="11360800" cy="4555200"/>
          </a:xfrm>
          <a:prstGeom prst="rect">
            <a:avLst/>
          </a:prstGeom>
          <a:noFill/>
          <a:ln>
            <a:noFill/>
          </a:ln>
        </p:spPr>
        <p:txBody>
          <a:bodyPr spcFirstLastPara="1" vert="horz" wrap="square" lIns="121900" tIns="121900" rIns="121900" bIns="121900" rtlCol="0" anchor="t" anchorCtr="0">
            <a:noAutofit/>
          </a:bodyPr>
          <a:lstStyle/>
          <a:p>
            <a:r>
              <a:rPr lang="en-US"/>
              <a:t>This week we shall </a:t>
            </a:r>
            <a:endParaRPr/>
          </a:p>
          <a:p>
            <a:pPr lvl="1" indent="-507987">
              <a:spcBef>
                <a:spcPts val="0"/>
              </a:spcBef>
              <a:buSzPts val="2400"/>
            </a:pPr>
            <a:r>
              <a:rPr lang="en-US"/>
              <a:t>Learn lateral vehicle control dynamics using dynamic modeling.</a:t>
            </a:r>
            <a:endParaRPr/>
          </a:p>
          <a:p>
            <a:pPr lvl="1" indent="-507987">
              <a:spcBef>
                <a:spcPts val="0"/>
              </a:spcBef>
              <a:buSzPts val="2400"/>
            </a:pPr>
            <a:r>
              <a:rPr lang="en-US"/>
              <a:t>Overview dynamics model for lateral control</a:t>
            </a:r>
            <a:endParaRPr/>
          </a:p>
          <a:p>
            <a:pPr lvl="1" indent="-507987">
              <a:spcBef>
                <a:spcPts val="0"/>
              </a:spcBef>
              <a:buSzPts val="2400"/>
            </a:pPr>
            <a:r>
              <a:rPr lang="en-US"/>
              <a:t>Experiment with MPC control strategies</a:t>
            </a:r>
            <a:endParaRPr/>
          </a:p>
          <a:p>
            <a:pPr marL="101597" indent="0">
              <a:buNone/>
            </a:pPr>
            <a:endParaRPr/>
          </a:p>
        </p:txBody>
      </p:sp>
      <p:sp>
        <p:nvSpPr>
          <p:cNvPr id="65" name="Google Shape;65;p3"/>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9"/>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Designing a MPC controller</a:t>
            </a:r>
            <a:endParaRPr/>
          </a:p>
        </p:txBody>
      </p:sp>
      <p:sp>
        <p:nvSpPr>
          <p:cNvPr id="396" name="Google Shape;396;p39"/>
          <p:cNvSpPr txBox="1">
            <a:spLocks noGrp="1"/>
          </p:cNvSpPr>
          <p:nvPr>
            <p:ph type="body" idx="1"/>
          </p:nvPr>
        </p:nvSpPr>
        <p:spPr>
          <a:xfrm>
            <a:off x="903567" y="1536633"/>
            <a:ext cx="5333200" cy="4555200"/>
          </a:xfrm>
          <a:prstGeom prst="rect">
            <a:avLst/>
          </a:prstGeom>
          <a:blipFill rotWithShape="1">
            <a:blip r:embed="rId3">
              <a:alphaModFix/>
            </a:blip>
            <a:stretch>
              <a:fillRect/>
            </a:stretch>
          </a:blipFill>
          <a:ln w="2857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0" indent="0">
              <a:buNone/>
            </a:pPr>
            <a:r>
              <a:rPr lang="en-US"/>
              <a:t> </a:t>
            </a:r>
            <a:endParaRPr/>
          </a:p>
        </p:txBody>
      </p:sp>
      <p:sp>
        <p:nvSpPr>
          <p:cNvPr id="397" name="Google Shape;397;p39"/>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40</a:t>
            </a:fld>
            <a:endParaRPr/>
          </a:p>
        </p:txBody>
      </p:sp>
      <p:pic>
        <p:nvPicPr>
          <p:cNvPr id="398" name="Google Shape;398;p39"/>
          <p:cNvPicPr preferRelativeResize="0"/>
          <p:nvPr/>
        </p:nvPicPr>
        <p:blipFill rotWithShape="1">
          <a:blip r:embed="rId4">
            <a:alphaModFix/>
          </a:blip>
          <a:srcRect/>
          <a:stretch/>
        </p:blipFill>
        <p:spPr>
          <a:xfrm>
            <a:off x="8026401" y="787401"/>
            <a:ext cx="3507052" cy="2252105"/>
          </a:xfrm>
          <a:prstGeom prst="rect">
            <a:avLst/>
          </a:prstGeom>
          <a:noFill/>
          <a:ln>
            <a:noFill/>
          </a:ln>
        </p:spPr>
      </p:pic>
      <p:pic>
        <p:nvPicPr>
          <p:cNvPr id="399" name="Google Shape;399;p39"/>
          <p:cNvPicPr preferRelativeResize="0"/>
          <p:nvPr/>
        </p:nvPicPr>
        <p:blipFill rotWithShape="1">
          <a:blip r:embed="rId5">
            <a:alphaModFix/>
          </a:blip>
          <a:srcRect l="7706" t="2941" r="9537" b="-2941"/>
          <a:stretch/>
        </p:blipFill>
        <p:spPr>
          <a:xfrm>
            <a:off x="6705600" y="3047717"/>
            <a:ext cx="5080000" cy="344632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0"/>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Types of MPC</a:t>
            </a:r>
            <a:endParaRPr/>
          </a:p>
        </p:txBody>
      </p:sp>
      <p:sp>
        <p:nvSpPr>
          <p:cNvPr id="406" name="Google Shape;406;p40"/>
          <p:cNvSpPr txBox="1">
            <a:spLocks noGrp="1"/>
          </p:cNvSpPr>
          <p:nvPr>
            <p:ph type="body" idx="1"/>
          </p:nvPr>
        </p:nvSpPr>
        <p:spPr>
          <a:xfrm>
            <a:off x="831200" y="1536633"/>
            <a:ext cx="11360800" cy="4555200"/>
          </a:xfrm>
          <a:prstGeom prst="rect">
            <a:avLst/>
          </a:prstGeom>
          <a:noFill/>
          <a:ln>
            <a:noFill/>
          </a:ln>
        </p:spPr>
        <p:txBody>
          <a:bodyPr spcFirstLastPara="1" vert="horz" wrap="square" lIns="121900" tIns="121900" rIns="121900" bIns="121900" rtlCol="0" anchor="t" anchorCtr="0">
            <a:noAutofit/>
          </a:bodyPr>
          <a:lstStyle/>
          <a:p>
            <a:pPr marL="711182" indent="-609585">
              <a:buFont typeface="Arial"/>
              <a:buAutoNum type="arabicPeriod"/>
            </a:pPr>
            <a:r>
              <a:rPr lang="en-US"/>
              <a:t>Linear Time invariant MPC:</a:t>
            </a:r>
            <a:endParaRPr/>
          </a:p>
          <a:p>
            <a:pPr marL="101597" indent="0">
              <a:buNone/>
            </a:pPr>
            <a:endParaRPr/>
          </a:p>
        </p:txBody>
      </p:sp>
      <p:sp>
        <p:nvSpPr>
          <p:cNvPr id="407" name="Google Shape;407;p40"/>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41</a:t>
            </a:fld>
            <a:endParaRPr/>
          </a:p>
        </p:txBody>
      </p:sp>
      <p:grpSp>
        <p:nvGrpSpPr>
          <p:cNvPr id="408" name="Google Shape;408;p40"/>
          <p:cNvGrpSpPr/>
          <p:nvPr/>
        </p:nvGrpSpPr>
        <p:grpSpPr>
          <a:xfrm>
            <a:off x="955157" y="2283228"/>
            <a:ext cx="5552065" cy="3926545"/>
            <a:chOff x="699275" y="745"/>
            <a:chExt cx="4164049" cy="2944909"/>
          </a:xfrm>
        </p:grpSpPr>
        <p:sp>
          <p:nvSpPr>
            <p:cNvPr id="409" name="Google Shape;409;p40"/>
            <p:cNvSpPr/>
            <p:nvPr/>
          </p:nvSpPr>
          <p:spPr>
            <a:xfrm>
              <a:off x="2109550" y="1602156"/>
              <a:ext cx="1343498" cy="1343498"/>
            </a:xfrm>
            <a:prstGeom prst="ellipse">
              <a:avLst/>
            </a:prstGeom>
            <a:solidFill>
              <a:srgbClr val="FFAA3F"/>
            </a:solidFill>
            <a:ln w="25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0" name="Google Shape;410;p40"/>
            <p:cNvSpPr txBox="1"/>
            <p:nvPr/>
          </p:nvSpPr>
          <p:spPr>
            <a:xfrm>
              <a:off x="2306301" y="1798907"/>
              <a:ext cx="949996" cy="949996"/>
            </a:xfrm>
            <a:prstGeom prst="rect">
              <a:avLst/>
            </a:prstGeom>
            <a:noFill/>
            <a:ln>
              <a:noFill/>
            </a:ln>
          </p:spPr>
          <p:txBody>
            <a:bodyPr spcFirstLastPara="1" wrap="square" lIns="14367" tIns="14367" rIns="14367" bIns="14367" anchor="ctr" anchorCtr="0">
              <a:noAutofit/>
            </a:bodyPr>
            <a:lstStyle/>
            <a:p>
              <a:pPr algn="ctr">
                <a:lnSpc>
                  <a:spcPct val="90000"/>
                </a:lnSpc>
                <a:buClr>
                  <a:schemeClr val="dk1"/>
                </a:buClr>
                <a:buSzPts val="1700"/>
              </a:pPr>
              <a:r>
                <a:rPr lang="en-US" sz="2267" b="1">
                  <a:solidFill>
                    <a:schemeClr val="dk1"/>
                  </a:solidFill>
                  <a:latin typeface="Arial"/>
                  <a:ea typeface="Arial"/>
                  <a:cs typeface="Arial"/>
                  <a:sym typeface="Arial"/>
                </a:rPr>
                <a:t>Linear time invariant  MPC</a:t>
              </a:r>
              <a:endParaRPr sz="2400"/>
            </a:p>
          </p:txBody>
        </p:sp>
        <p:sp>
          <p:nvSpPr>
            <p:cNvPr id="411" name="Google Shape;411;p40"/>
            <p:cNvSpPr/>
            <p:nvPr/>
          </p:nvSpPr>
          <p:spPr>
            <a:xfrm rot="-8700000">
              <a:off x="1244220" y="1367098"/>
              <a:ext cx="1030883" cy="382897"/>
            </a:xfrm>
            <a:prstGeom prst="leftArrow">
              <a:avLst>
                <a:gd name="adj1" fmla="val 60000"/>
                <a:gd name="adj2" fmla="val 50000"/>
              </a:avLst>
            </a:prstGeom>
            <a:solidFill>
              <a:srgbClr val="FFD2AE"/>
            </a:solidFill>
            <a:ln>
              <a:noFill/>
            </a:ln>
          </p:spPr>
          <p:txBody>
            <a:bodyPr spcFirstLastPara="1" wrap="square" lIns="121900" tIns="121900" rIns="121900" bIns="121900" anchor="ctr" anchorCtr="0">
              <a:noAutofit/>
            </a:bodyPr>
            <a:lstStyle/>
            <a:p>
              <a:endParaRPr sz="2400"/>
            </a:p>
          </p:txBody>
        </p:sp>
        <p:sp>
          <p:nvSpPr>
            <p:cNvPr id="412" name="Google Shape;412;p40"/>
            <p:cNvSpPr/>
            <p:nvPr/>
          </p:nvSpPr>
          <p:spPr>
            <a:xfrm>
              <a:off x="699275" y="752372"/>
              <a:ext cx="1276323" cy="1021058"/>
            </a:xfrm>
            <a:prstGeom prst="roundRect">
              <a:avLst>
                <a:gd name="adj" fmla="val 10000"/>
              </a:avLst>
            </a:prstGeom>
            <a:solidFill>
              <a:schemeClr val="accent5"/>
            </a:solidFill>
            <a:ln w="25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3" name="Google Shape;413;p40"/>
            <p:cNvSpPr txBox="1"/>
            <p:nvPr/>
          </p:nvSpPr>
          <p:spPr>
            <a:xfrm>
              <a:off x="729181" y="782278"/>
              <a:ext cx="1216511" cy="961246"/>
            </a:xfrm>
            <a:prstGeom prst="rect">
              <a:avLst/>
            </a:prstGeom>
            <a:noFill/>
            <a:ln>
              <a:noFill/>
            </a:ln>
          </p:spPr>
          <p:txBody>
            <a:bodyPr spcFirstLastPara="1" wrap="square" lIns="45700" tIns="45700" rIns="45700" bIns="45700" anchor="ctr" anchorCtr="0">
              <a:noAutofit/>
            </a:bodyPr>
            <a:lstStyle/>
            <a:p>
              <a:pPr algn="ctr">
                <a:lnSpc>
                  <a:spcPct val="90000"/>
                </a:lnSpc>
                <a:buClr>
                  <a:schemeClr val="lt1"/>
                </a:buClr>
                <a:buSzPts val="1800"/>
              </a:pPr>
              <a:r>
                <a:rPr lang="en-US" sz="2400">
                  <a:solidFill>
                    <a:schemeClr val="lt1"/>
                  </a:solidFill>
                  <a:latin typeface="Arial"/>
                  <a:ea typeface="Arial"/>
                  <a:cs typeface="Arial"/>
                  <a:sym typeface="Arial"/>
                </a:rPr>
                <a:t>Linear system</a:t>
              </a:r>
              <a:endParaRPr sz="2400"/>
            </a:p>
          </p:txBody>
        </p:sp>
        <p:sp>
          <p:nvSpPr>
            <p:cNvPr id="414" name="Google Shape;414;p40"/>
            <p:cNvSpPr/>
            <p:nvPr/>
          </p:nvSpPr>
          <p:spPr>
            <a:xfrm rot="-5400000">
              <a:off x="2265858" y="835267"/>
              <a:ext cx="1030883" cy="382897"/>
            </a:xfrm>
            <a:prstGeom prst="leftArrow">
              <a:avLst>
                <a:gd name="adj1" fmla="val 60000"/>
                <a:gd name="adj2" fmla="val 50000"/>
              </a:avLst>
            </a:prstGeom>
            <a:solidFill>
              <a:srgbClr val="FFD2AE"/>
            </a:solidFill>
            <a:ln>
              <a:noFill/>
            </a:ln>
          </p:spPr>
          <p:txBody>
            <a:bodyPr spcFirstLastPara="1" wrap="square" lIns="121900" tIns="121900" rIns="121900" bIns="121900" anchor="ctr" anchorCtr="0">
              <a:noAutofit/>
            </a:bodyPr>
            <a:lstStyle/>
            <a:p>
              <a:endParaRPr sz="2400"/>
            </a:p>
          </p:txBody>
        </p:sp>
        <p:sp>
          <p:nvSpPr>
            <p:cNvPr id="415" name="Google Shape;415;p40"/>
            <p:cNvSpPr/>
            <p:nvPr/>
          </p:nvSpPr>
          <p:spPr>
            <a:xfrm>
              <a:off x="2143138" y="745"/>
              <a:ext cx="1276323" cy="1021058"/>
            </a:xfrm>
            <a:prstGeom prst="roundRect">
              <a:avLst>
                <a:gd name="adj" fmla="val 10000"/>
              </a:avLst>
            </a:prstGeom>
            <a:solidFill>
              <a:schemeClr val="accent5"/>
            </a:solidFill>
            <a:ln w="25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6" name="Google Shape;416;p40"/>
            <p:cNvSpPr txBox="1"/>
            <p:nvPr/>
          </p:nvSpPr>
          <p:spPr>
            <a:xfrm>
              <a:off x="2173044" y="30651"/>
              <a:ext cx="1216511" cy="961246"/>
            </a:xfrm>
            <a:prstGeom prst="rect">
              <a:avLst/>
            </a:prstGeom>
            <a:noFill/>
            <a:ln>
              <a:noFill/>
            </a:ln>
          </p:spPr>
          <p:txBody>
            <a:bodyPr spcFirstLastPara="1" wrap="square" lIns="45700" tIns="45700" rIns="45700" bIns="45700" anchor="ctr" anchorCtr="0">
              <a:noAutofit/>
            </a:bodyPr>
            <a:lstStyle/>
            <a:p>
              <a:pPr algn="ctr">
                <a:lnSpc>
                  <a:spcPct val="90000"/>
                </a:lnSpc>
                <a:buClr>
                  <a:schemeClr val="lt1"/>
                </a:buClr>
                <a:buSzPts val="1800"/>
              </a:pPr>
              <a:r>
                <a:rPr lang="en-US" sz="2400">
                  <a:solidFill>
                    <a:schemeClr val="lt1"/>
                  </a:solidFill>
                  <a:latin typeface="Arial"/>
                  <a:ea typeface="Arial"/>
                  <a:cs typeface="Arial"/>
                  <a:sym typeface="Arial"/>
                </a:rPr>
                <a:t>Linear constraints</a:t>
              </a:r>
              <a:endParaRPr sz="2400"/>
            </a:p>
          </p:txBody>
        </p:sp>
        <p:sp>
          <p:nvSpPr>
            <p:cNvPr id="417" name="Google Shape;417;p40"/>
            <p:cNvSpPr/>
            <p:nvPr/>
          </p:nvSpPr>
          <p:spPr>
            <a:xfrm rot="-2100000">
              <a:off x="3287496" y="1367098"/>
              <a:ext cx="1030883" cy="382897"/>
            </a:xfrm>
            <a:prstGeom prst="leftArrow">
              <a:avLst>
                <a:gd name="adj1" fmla="val 60000"/>
                <a:gd name="adj2" fmla="val 50000"/>
              </a:avLst>
            </a:prstGeom>
            <a:solidFill>
              <a:srgbClr val="FFD2AE"/>
            </a:solidFill>
            <a:ln>
              <a:noFill/>
            </a:ln>
          </p:spPr>
          <p:txBody>
            <a:bodyPr spcFirstLastPara="1" wrap="square" lIns="121900" tIns="121900" rIns="121900" bIns="121900" anchor="ctr" anchorCtr="0">
              <a:noAutofit/>
            </a:bodyPr>
            <a:lstStyle/>
            <a:p>
              <a:endParaRPr sz="2400"/>
            </a:p>
          </p:txBody>
        </p:sp>
        <p:sp>
          <p:nvSpPr>
            <p:cNvPr id="418" name="Google Shape;418;p40"/>
            <p:cNvSpPr/>
            <p:nvPr/>
          </p:nvSpPr>
          <p:spPr>
            <a:xfrm>
              <a:off x="3587001" y="752372"/>
              <a:ext cx="1276323" cy="1021058"/>
            </a:xfrm>
            <a:prstGeom prst="roundRect">
              <a:avLst>
                <a:gd name="adj" fmla="val 10000"/>
              </a:avLst>
            </a:prstGeom>
            <a:solidFill>
              <a:schemeClr val="accent5"/>
            </a:solidFill>
            <a:ln w="25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9" name="Google Shape;419;p40"/>
            <p:cNvSpPr txBox="1"/>
            <p:nvPr/>
          </p:nvSpPr>
          <p:spPr>
            <a:xfrm>
              <a:off x="3616907" y="782278"/>
              <a:ext cx="1216511" cy="961246"/>
            </a:xfrm>
            <a:prstGeom prst="rect">
              <a:avLst/>
            </a:prstGeom>
            <a:noFill/>
            <a:ln>
              <a:noFill/>
            </a:ln>
          </p:spPr>
          <p:txBody>
            <a:bodyPr spcFirstLastPara="1" wrap="square" lIns="45700" tIns="45700" rIns="45700" bIns="45700" anchor="ctr" anchorCtr="0">
              <a:noAutofit/>
            </a:bodyPr>
            <a:lstStyle/>
            <a:p>
              <a:pPr algn="ctr">
                <a:lnSpc>
                  <a:spcPct val="90000"/>
                </a:lnSpc>
                <a:buClr>
                  <a:schemeClr val="lt1"/>
                </a:buClr>
                <a:buSzPts val="1800"/>
              </a:pPr>
              <a:r>
                <a:rPr lang="en-US" sz="2400">
                  <a:solidFill>
                    <a:schemeClr val="lt1"/>
                  </a:solidFill>
                  <a:latin typeface="Arial"/>
                  <a:ea typeface="Arial"/>
                  <a:cs typeface="Arial"/>
                  <a:sym typeface="Arial"/>
                </a:rPr>
                <a:t>Quadratic cost function</a:t>
              </a:r>
              <a:endParaRPr sz="2400"/>
            </a:p>
          </p:txBody>
        </p:sp>
      </p:grpSp>
      <p:pic>
        <p:nvPicPr>
          <p:cNvPr id="420" name="Google Shape;420;p40" descr="Image for post"/>
          <p:cNvPicPr preferRelativeResize="0"/>
          <p:nvPr/>
        </p:nvPicPr>
        <p:blipFill rotWithShape="1">
          <a:blip r:embed="rId3">
            <a:alphaModFix/>
          </a:blip>
          <a:srcRect/>
          <a:stretch/>
        </p:blipFill>
        <p:spPr>
          <a:xfrm>
            <a:off x="7503100" y="3457733"/>
            <a:ext cx="4041200" cy="2709572"/>
          </a:xfrm>
          <a:prstGeom prst="rect">
            <a:avLst/>
          </a:prstGeom>
          <a:noFill/>
          <a:ln>
            <a:noFill/>
          </a:ln>
        </p:spPr>
      </p:pic>
      <p:sp>
        <p:nvSpPr>
          <p:cNvPr id="421" name="Google Shape;421;p40"/>
          <p:cNvSpPr txBox="1"/>
          <p:nvPr/>
        </p:nvSpPr>
        <p:spPr>
          <a:xfrm>
            <a:off x="7439589" y="1193800"/>
            <a:ext cx="4041211" cy="1600384"/>
          </a:xfrm>
          <a:prstGeom prst="rect">
            <a:avLst/>
          </a:prstGeom>
          <a:noFill/>
          <a:ln>
            <a:noFill/>
          </a:ln>
        </p:spPr>
        <p:txBody>
          <a:bodyPr spcFirstLastPara="1" wrap="square" lIns="121900" tIns="60933" rIns="121900" bIns="60933" anchor="t" anchorCtr="0">
            <a:spAutoFit/>
          </a:bodyPr>
          <a:lstStyle/>
          <a:p>
            <a:r>
              <a:rPr lang="en-US" sz="2400">
                <a:solidFill>
                  <a:schemeClr val="dk1"/>
                </a:solidFill>
                <a:latin typeface="Arial"/>
                <a:ea typeface="Arial"/>
                <a:cs typeface="Arial"/>
                <a:sym typeface="Arial"/>
              </a:rPr>
              <a:t>Quadratic cost function will have a global minimum and can be solved with any convex optimization method</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Types of MPC</a:t>
            </a:r>
            <a:endParaRPr/>
          </a:p>
        </p:txBody>
      </p:sp>
      <p:sp>
        <p:nvSpPr>
          <p:cNvPr id="427" name="Google Shape;427;p41"/>
          <p:cNvSpPr txBox="1">
            <a:spLocks noGrp="1"/>
          </p:cNvSpPr>
          <p:nvPr>
            <p:ph type="body" idx="1"/>
          </p:nvPr>
        </p:nvSpPr>
        <p:spPr>
          <a:xfrm>
            <a:off x="831200" y="1536633"/>
            <a:ext cx="11360800" cy="4555200"/>
          </a:xfrm>
          <a:prstGeom prst="rect">
            <a:avLst/>
          </a:prstGeom>
          <a:noFill/>
          <a:ln>
            <a:noFill/>
          </a:ln>
        </p:spPr>
        <p:txBody>
          <a:bodyPr spcFirstLastPara="1" vert="horz" wrap="square" lIns="121900" tIns="121900" rIns="121900" bIns="121900" rtlCol="0" anchor="t" anchorCtr="0">
            <a:noAutofit/>
          </a:bodyPr>
          <a:lstStyle/>
          <a:p>
            <a:pPr marL="101597" indent="0">
              <a:buNone/>
            </a:pPr>
            <a:r>
              <a:rPr lang="en-US"/>
              <a:t>2. Linear time variant MPC</a:t>
            </a:r>
            <a:endParaRPr/>
          </a:p>
        </p:txBody>
      </p:sp>
      <p:sp>
        <p:nvSpPr>
          <p:cNvPr id="428" name="Google Shape;428;p41"/>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42</a:t>
            </a:fld>
            <a:endParaRPr/>
          </a:p>
        </p:txBody>
      </p:sp>
      <p:grpSp>
        <p:nvGrpSpPr>
          <p:cNvPr id="429" name="Google Shape;429;p41"/>
          <p:cNvGrpSpPr/>
          <p:nvPr/>
        </p:nvGrpSpPr>
        <p:grpSpPr>
          <a:xfrm>
            <a:off x="6668949" y="1828800"/>
            <a:ext cx="4871571" cy="3096232"/>
            <a:chOff x="588020" y="459"/>
            <a:chExt cx="3150266" cy="2227932"/>
          </a:xfrm>
        </p:grpSpPr>
        <p:sp>
          <p:nvSpPr>
            <p:cNvPr id="430" name="Google Shape;430;p41"/>
            <p:cNvSpPr/>
            <p:nvPr/>
          </p:nvSpPr>
          <p:spPr>
            <a:xfrm>
              <a:off x="1654960" y="1212005"/>
              <a:ext cx="1016386" cy="1016386"/>
            </a:xfrm>
            <a:prstGeom prst="ellipse">
              <a:avLst/>
            </a:prstGeom>
            <a:solidFill>
              <a:srgbClr val="FFAA3F"/>
            </a:solidFill>
            <a:ln w="25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1" name="Google Shape;431;p41"/>
            <p:cNvSpPr txBox="1"/>
            <p:nvPr/>
          </p:nvSpPr>
          <p:spPr>
            <a:xfrm>
              <a:off x="1803806" y="1360851"/>
              <a:ext cx="718694" cy="718694"/>
            </a:xfrm>
            <a:prstGeom prst="rect">
              <a:avLst/>
            </a:prstGeom>
            <a:noFill/>
            <a:ln>
              <a:noFill/>
            </a:ln>
          </p:spPr>
          <p:txBody>
            <a:bodyPr spcFirstLastPara="1" wrap="square" lIns="11000" tIns="11000" rIns="11000" bIns="11000" anchor="ctr" anchorCtr="0">
              <a:noAutofit/>
            </a:bodyPr>
            <a:lstStyle/>
            <a:p>
              <a:pPr algn="ctr">
                <a:lnSpc>
                  <a:spcPct val="90000"/>
                </a:lnSpc>
                <a:buClr>
                  <a:schemeClr val="dk1"/>
                </a:buClr>
                <a:buSzPts val="1300"/>
              </a:pPr>
              <a:r>
                <a:rPr lang="en-US" sz="1733" b="1">
                  <a:solidFill>
                    <a:schemeClr val="dk1"/>
                  </a:solidFill>
                  <a:latin typeface="Arial"/>
                  <a:ea typeface="Arial"/>
                  <a:cs typeface="Arial"/>
                  <a:sym typeface="Arial"/>
                </a:rPr>
                <a:t>Linear time variant  MPC</a:t>
              </a:r>
              <a:endParaRPr sz="2400"/>
            </a:p>
          </p:txBody>
        </p:sp>
        <p:sp>
          <p:nvSpPr>
            <p:cNvPr id="432" name="Google Shape;432;p41"/>
            <p:cNvSpPr/>
            <p:nvPr/>
          </p:nvSpPr>
          <p:spPr>
            <a:xfrm rot="-8700000">
              <a:off x="1000280" y="1034165"/>
              <a:ext cx="779926" cy="289670"/>
            </a:xfrm>
            <a:prstGeom prst="leftArrow">
              <a:avLst>
                <a:gd name="adj1" fmla="val 60000"/>
                <a:gd name="adj2" fmla="val 50000"/>
              </a:avLst>
            </a:prstGeom>
            <a:solidFill>
              <a:srgbClr val="FFD2AE"/>
            </a:solidFill>
            <a:ln>
              <a:noFill/>
            </a:ln>
          </p:spPr>
          <p:txBody>
            <a:bodyPr spcFirstLastPara="1" wrap="square" lIns="121900" tIns="121900" rIns="121900" bIns="121900" anchor="ctr" anchorCtr="0">
              <a:noAutofit/>
            </a:bodyPr>
            <a:lstStyle/>
            <a:p>
              <a:endParaRPr sz="2400"/>
            </a:p>
          </p:txBody>
        </p:sp>
        <p:sp>
          <p:nvSpPr>
            <p:cNvPr id="433" name="Google Shape;433;p41"/>
            <p:cNvSpPr/>
            <p:nvPr/>
          </p:nvSpPr>
          <p:spPr>
            <a:xfrm>
              <a:off x="588020" y="569100"/>
              <a:ext cx="965567" cy="772453"/>
            </a:xfrm>
            <a:prstGeom prst="roundRect">
              <a:avLst>
                <a:gd name="adj" fmla="val 10000"/>
              </a:avLst>
            </a:prstGeom>
            <a:solidFill>
              <a:srgbClr val="FF0000"/>
            </a:solidFill>
            <a:ln w="25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4" name="Google Shape;434;p41"/>
            <p:cNvSpPr txBox="1"/>
            <p:nvPr/>
          </p:nvSpPr>
          <p:spPr>
            <a:xfrm>
              <a:off x="610644" y="591724"/>
              <a:ext cx="920319" cy="727205"/>
            </a:xfrm>
            <a:prstGeom prst="rect">
              <a:avLst/>
            </a:prstGeom>
            <a:noFill/>
            <a:ln>
              <a:noFill/>
            </a:ln>
          </p:spPr>
          <p:txBody>
            <a:bodyPr spcFirstLastPara="1" wrap="square" lIns="35533" tIns="35533" rIns="35533" bIns="35533" anchor="ctr" anchorCtr="0">
              <a:noAutofit/>
            </a:bodyPr>
            <a:lstStyle/>
            <a:p>
              <a:pPr algn="ctr">
                <a:lnSpc>
                  <a:spcPct val="90000"/>
                </a:lnSpc>
                <a:buClr>
                  <a:schemeClr val="dk1"/>
                </a:buClr>
                <a:buSzPts val="1400"/>
              </a:pPr>
              <a:r>
                <a:rPr lang="en-US" sz="1867" b="1">
                  <a:solidFill>
                    <a:schemeClr val="dk1"/>
                  </a:solidFill>
                  <a:latin typeface="Arial"/>
                  <a:ea typeface="Arial"/>
                  <a:cs typeface="Arial"/>
                  <a:sym typeface="Arial"/>
                </a:rPr>
                <a:t>Non -Linear system</a:t>
              </a:r>
              <a:endParaRPr sz="2400"/>
            </a:p>
          </p:txBody>
        </p:sp>
        <p:sp>
          <p:nvSpPr>
            <p:cNvPr id="435" name="Google Shape;435;p41"/>
            <p:cNvSpPr/>
            <p:nvPr/>
          </p:nvSpPr>
          <p:spPr>
            <a:xfrm rot="-5400000">
              <a:off x="1773190" y="631814"/>
              <a:ext cx="779926" cy="289670"/>
            </a:xfrm>
            <a:prstGeom prst="leftArrow">
              <a:avLst>
                <a:gd name="adj1" fmla="val 60000"/>
                <a:gd name="adj2" fmla="val 50000"/>
              </a:avLst>
            </a:prstGeom>
            <a:solidFill>
              <a:srgbClr val="FFD2AE"/>
            </a:solidFill>
            <a:ln>
              <a:noFill/>
            </a:ln>
          </p:spPr>
          <p:txBody>
            <a:bodyPr spcFirstLastPara="1" wrap="square" lIns="121900" tIns="121900" rIns="121900" bIns="121900" anchor="ctr" anchorCtr="0">
              <a:noAutofit/>
            </a:bodyPr>
            <a:lstStyle/>
            <a:p>
              <a:endParaRPr sz="2400"/>
            </a:p>
          </p:txBody>
        </p:sp>
        <p:sp>
          <p:nvSpPr>
            <p:cNvPr id="436" name="Google Shape;436;p41"/>
            <p:cNvSpPr/>
            <p:nvPr/>
          </p:nvSpPr>
          <p:spPr>
            <a:xfrm>
              <a:off x="1680370" y="459"/>
              <a:ext cx="965567" cy="772453"/>
            </a:xfrm>
            <a:prstGeom prst="roundRect">
              <a:avLst>
                <a:gd name="adj" fmla="val 10000"/>
              </a:avLst>
            </a:prstGeom>
            <a:solidFill>
              <a:schemeClr val="accent5"/>
            </a:solidFill>
            <a:ln w="25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7" name="Google Shape;437;p41"/>
            <p:cNvSpPr txBox="1"/>
            <p:nvPr/>
          </p:nvSpPr>
          <p:spPr>
            <a:xfrm>
              <a:off x="1702994" y="23083"/>
              <a:ext cx="920319" cy="727205"/>
            </a:xfrm>
            <a:prstGeom prst="rect">
              <a:avLst/>
            </a:prstGeom>
            <a:noFill/>
            <a:ln>
              <a:noFill/>
            </a:ln>
          </p:spPr>
          <p:txBody>
            <a:bodyPr spcFirstLastPara="1" wrap="square" lIns="35533" tIns="35533" rIns="35533" bIns="35533" anchor="ctr" anchorCtr="0">
              <a:noAutofit/>
            </a:bodyPr>
            <a:lstStyle/>
            <a:p>
              <a:pPr algn="ctr">
                <a:lnSpc>
                  <a:spcPct val="90000"/>
                </a:lnSpc>
                <a:buClr>
                  <a:schemeClr val="lt1"/>
                </a:buClr>
                <a:buSzPts val="1400"/>
              </a:pPr>
              <a:r>
                <a:rPr lang="en-US" sz="1867">
                  <a:solidFill>
                    <a:schemeClr val="lt1"/>
                  </a:solidFill>
                  <a:latin typeface="Arial"/>
                  <a:ea typeface="Arial"/>
                  <a:cs typeface="Arial"/>
                  <a:sym typeface="Arial"/>
                </a:rPr>
                <a:t>Linear constraints</a:t>
              </a:r>
              <a:endParaRPr sz="2400"/>
            </a:p>
          </p:txBody>
        </p:sp>
        <p:sp>
          <p:nvSpPr>
            <p:cNvPr id="438" name="Google Shape;438;p41"/>
            <p:cNvSpPr/>
            <p:nvPr/>
          </p:nvSpPr>
          <p:spPr>
            <a:xfrm rot="-2100000">
              <a:off x="2546100" y="1034165"/>
              <a:ext cx="779926" cy="289670"/>
            </a:xfrm>
            <a:prstGeom prst="leftArrow">
              <a:avLst>
                <a:gd name="adj1" fmla="val 60000"/>
                <a:gd name="adj2" fmla="val 50000"/>
              </a:avLst>
            </a:prstGeom>
            <a:solidFill>
              <a:srgbClr val="FFD2AE"/>
            </a:solidFill>
            <a:ln>
              <a:noFill/>
            </a:ln>
          </p:spPr>
          <p:txBody>
            <a:bodyPr spcFirstLastPara="1" wrap="square" lIns="121900" tIns="121900" rIns="121900" bIns="121900" anchor="ctr" anchorCtr="0">
              <a:noAutofit/>
            </a:bodyPr>
            <a:lstStyle/>
            <a:p>
              <a:endParaRPr sz="2400"/>
            </a:p>
          </p:txBody>
        </p:sp>
        <p:sp>
          <p:nvSpPr>
            <p:cNvPr id="439" name="Google Shape;439;p41"/>
            <p:cNvSpPr/>
            <p:nvPr/>
          </p:nvSpPr>
          <p:spPr>
            <a:xfrm>
              <a:off x="2772719" y="569100"/>
              <a:ext cx="965567" cy="772453"/>
            </a:xfrm>
            <a:prstGeom prst="roundRect">
              <a:avLst>
                <a:gd name="adj" fmla="val 10000"/>
              </a:avLst>
            </a:prstGeom>
            <a:solidFill>
              <a:schemeClr val="accent5"/>
            </a:solidFill>
            <a:ln w="25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0" name="Google Shape;440;p41"/>
            <p:cNvSpPr txBox="1"/>
            <p:nvPr/>
          </p:nvSpPr>
          <p:spPr>
            <a:xfrm>
              <a:off x="2795343" y="591724"/>
              <a:ext cx="920319" cy="727205"/>
            </a:xfrm>
            <a:prstGeom prst="rect">
              <a:avLst/>
            </a:prstGeom>
            <a:noFill/>
            <a:ln>
              <a:noFill/>
            </a:ln>
          </p:spPr>
          <p:txBody>
            <a:bodyPr spcFirstLastPara="1" wrap="square" lIns="35533" tIns="35533" rIns="35533" bIns="35533" anchor="ctr" anchorCtr="0">
              <a:noAutofit/>
            </a:bodyPr>
            <a:lstStyle/>
            <a:p>
              <a:pPr algn="ctr">
                <a:lnSpc>
                  <a:spcPct val="90000"/>
                </a:lnSpc>
                <a:buClr>
                  <a:schemeClr val="lt1"/>
                </a:buClr>
                <a:buSzPts val="1400"/>
              </a:pPr>
              <a:r>
                <a:rPr lang="en-US" sz="1867">
                  <a:solidFill>
                    <a:schemeClr val="lt1"/>
                  </a:solidFill>
                  <a:latin typeface="Arial"/>
                  <a:ea typeface="Arial"/>
                  <a:cs typeface="Arial"/>
                  <a:sym typeface="Arial"/>
                </a:rPr>
                <a:t>Quadratic cost function</a:t>
              </a:r>
              <a:endParaRPr sz="2400"/>
            </a:p>
          </p:txBody>
        </p:sp>
      </p:grpSp>
      <p:sp>
        <p:nvSpPr>
          <p:cNvPr id="441" name="Google Shape;441;p41"/>
          <p:cNvSpPr/>
          <p:nvPr/>
        </p:nvSpPr>
        <p:spPr>
          <a:xfrm>
            <a:off x="6584500" y="5322745"/>
            <a:ext cx="2238800" cy="903600"/>
          </a:xfrm>
          <a:prstGeom prst="rect">
            <a:avLst/>
          </a:prstGeom>
          <a:solidFill>
            <a:schemeClr val="accent1"/>
          </a:solidFill>
          <a:ln w="25400" cap="flat" cmpd="sng">
            <a:solidFill>
              <a:srgbClr val="BA7C2E"/>
            </a:solidFill>
            <a:prstDash val="solid"/>
            <a:round/>
            <a:headEnd type="none" w="sm" len="sm"/>
            <a:tailEnd type="none" w="sm" len="sm"/>
          </a:ln>
        </p:spPr>
        <p:txBody>
          <a:bodyPr spcFirstLastPara="1" wrap="square" lIns="121900" tIns="60933" rIns="121900" bIns="60933" anchor="ctr" anchorCtr="0">
            <a:noAutofit/>
          </a:bodyPr>
          <a:lstStyle/>
          <a:p>
            <a:pPr algn="ctr"/>
            <a:r>
              <a:rPr lang="en-US" sz="2400" b="1">
                <a:solidFill>
                  <a:schemeClr val="dk1"/>
                </a:solidFill>
                <a:latin typeface="Arial"/>
                <a:ea typeface="Arial"/>
                <a:cs typeface="Arial"/>
                <a:sym typeface="Arial"/>
              </a:rPr>
              <a:t>Adaptive MPC</a:t>
            </a:r>
            <a:endParaRPr sz="2400"/>
          </a:p>
        </p:txBody>
      </p:sp>
      <p:sp>
        <p:nvSpPr>
          <p:cNvPr id="442" name="Google Shape;442;p41"/>
          <p:cNvSpPr/>
          <p:nvPr/>
        </p:nvSpPr>
        <p:spPr>
          <a:xfrm>
            <a:off x="9648283" y="5306595"/>
            <a:ext cx="2238800" cy="903600"/>
          </a:xfrm>
          <a:prstGeom prst="rect">
            <a:avLst/>
          </a:prstGeom>
          <a:solidFill>
            <a:schemeClr val="accent1"/>
          </a:solidFill>
          <a:ln w="25400" cap="flat" cmpd="sng">
            <a:solidFill>
              <a:srgbClr val="BA7C2E"/>
            </a:solidFill>
            <a:prstDash val="solid"/>
            <a:round/>
            <a:headEnd type="none" w="sm" len="sm"/>
            <a:tailEnd type="none" w="sm" len="sm"/>
          </a:ln>
        </p:spPr>
        <p:txBody>
          <a:bodyPr spcFirstLastPara="1" wrap="square" lIns="121900" tIns="60933" rIns="121900" bIns="60933" anchor="ctr" anchorCtr="0">
            <a:noAutofit/>
          </a:bodyPr>
          <a:lstStyle/>
          <a:p>
            <a:pPr algn="ctr"/>
            <a:r>
              <a:rPr lang="en-US" sz="1867" b="1">
                <a:solidFill>
                  <a:schemeClr val="dk1"/>
                </a:solidFill>
                <a:latin typeface="Arial"/>
                <a:ea typeface="Arial"/>
                <a:cs typeface="Arial"/>
                <a:sym typeface="Arial"/>
              </a:rPr>
              <a:t>Gain Scheduled MPC</a:t>
            </a:r>
            <a:endParaRPr sz="2400"/>
          </a:p>
        </p:txBody>
      </p:sp>
      <p:sp>
        <p:nvSpPr>
          <p:cNvPr id="443" name="Google Shape;443;p41"/>
          <p:cNvSpPr/>
          <p:nvPr/>
        </p:nvSpPr>
        <p:spPr>
          <a:xfrm rot="2453012">
            <a:off x="7773998" y="4657231"/>
            <a:ext cx="449181" cy="574804"/>
          </a:xfrm>
          <a:prstGeom prst="downArrow">
            <a:avLst>
              <a:gd name="adj1" fmla="val 50000"/>
              <a:gd name="adj2" fmla="val 50000"/>
            </a:avLst>
          </a:prstGeom>
          <a:solidFill>
            <a:schemeClr val="accent1"/>
          </a:solidFill>
          <a:ln w="25400" cap="flat" cmpd="sng">
            <a:solidFill>
              <a:srgbClr val="BA7C2E"/>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444" name="Google Shape;444;p41"/>
          <p:cNvSpPr/>
          <p:nvPr/>
        </p:nvSpPr>
        <p:spPr>
          <a:xfrm rot="-2212802">
            <a:off x="10059856" y="4690503"/>
            <a:ext cx="452560" cy="572877"/>
          </a:xfrm>
          <a:prstGeom prst="downArrow">
            <a:avLst>
              <a:gd name="adj1" fmla="val 50000"/>
              <a:gd name="adj2" fmla="val 50000"/>
            </a:avLst>
          </a:prstGeom>
          <a:solidFill>
            <a:schemeClr val="accent1"/>
          </a:solidFill>
          <a:ln w="25400" cap="flat" cmpd="sng">
            <a:solidFill>
              <a:srgbClr val="BA7C2E"/>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lt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2"/>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Types of MPC</a:t>
            </a:r>
            <a:endParaRPr/>
          </a:p>
        </p:txBody>
      </p:sp>
      <p:sp>
        <p:nvSpPr>
          <p:cNvPr id="451" name="Google Shape;451;p42"/>
          <p:cNvSpPr txBox="1">
            <a:spLocks noGrp="1"/>
          </p:cNvSpPr>
          <p:nvPr>
            <p:ph type="body" idx="1"/>
          </p:nvPr>
        </p:nvSpPr>
        <p:spPr>
          <a:xfrm>
            <a:off x="831200" y="1536633"/>
            <a:ext cx="11360800" cy="4555200"/>
          </a:xfrm>
          <a:prstGeom prst="rect">
            <a:avLst/>
          </a:prstGeom>
          <a:noFill/>
          <a:ln>
            <a:noFill/>
          </a:ln>
        </p:spPr>
        <p:txBody>
          <a:bodyPr spcFirstLastPara="1" vert="horz" wrap="square" lIns="121900" tIns="121900" rIns="121900" bIns="121900" rtlCol="0" anchor="t" anchorCtr="0">
            <a:noAutofit/>
          </a:bodyPr>
          <a:lstStyle/>
          <a:p>
            <a:pPr marL="101597" indent="0">
              <a:buNone/>
            </a:pPr>
            <a:r>
              <a:rPr lang="en-US"/>
              <a:t>3. Nonlinear MPC</a:t>
            </a:r>
            <a:endParaRPr/>
          </a:p>
        </p:txBody>
      </p:sp>
      <p:sp>
        <p:nvSpPr>
          <p:cNvPr id="452" name="Google Shape;452;p42"/>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43</a:t>
            </a:fld>
            <a:endParaRPr/>
          </a:p>
        </p:txBody>
      </p:sp>
      <p:grpSp>
        <p:nvGrpSpPr>
          <p:cNvPr id="453" name="Google Shape;453;p42"/>
          <p:cNvGrpSpPr/>
          <p:nvPr/>
        </p:nvGrpSpPr>
        <p:grpSpPr>
          <a:xfrm>
            <a:off x="1292027" y="2616812"/>
            <a:ext cx="4200355" cy="2970576"/>
            <a:chOff x="588020" y="459"/>
            <a:chExt cx="3150266" cy="2227932"/>
          </a:xfrm>
        </p:grpSpPr>
        <p:sp>
          <p:nvSpPr>
            <p:cNvPr id="454" name="Google Shape;454;p42"/>
            <p:cNvSpPr/>
            <p:nvPr/>
          </p:nvSpPr>
          <p:spPr>
            <a:xfrm>
              <a:off x="1654960" y="1212005"/>
              <a:ext cx="1016386" cy="1016386"/>
            </a:xfrm>
            <a:prstGeom prst="ellipse">
              <a:avLst/>
            </a:prstGeom>
            <a:solidFill>
              <a:srgbClr val="FFAA3F"/>
            </a:solidFill>
            <a:ln w="25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55" name="Google Shape;455;p42"/>
            <p:cNvSpPr txBox="1"/>
            <p:nvPr/>
          </p:nvSpPr>
          <p:spPr>
            <a:xfrm>
              <a:off x="1803806" y="1360851"/>
              <a:ext cx="718694" cy="718694"/>
            </a:xfrm>
            <a:prstGeom prst="rect">
              <a:avLst/>
            </a:prstGeom>
            <a:noFill/>
            <a:ln>
              <a:noFill/>
            </a:ln>
          </p:spPr>
          <p:txBody>
            <a:bodyPr spcFirstLastPara="1" wrap="square" lIns="10133" tIns="10133" rIns="10133" bIns="10133" anchor="ctr" anchorCtr="0">
              <a:noAutofit/>
            </a:bodyPr>
            <a:lstStyle/>
            <a:p>
              <a:pPr algn="ctr">
                <a:lnSpc>
                  <a:spcPct val="90000"/>
                </a:lnSpc>
                <a:buClr>
                  <a:schemeClr val="dk1"/>
                </a:buClr>
                <a:buSzPts val="1200"/>
              </a:pPr>
              <a:r>
                <a:rPr lang="en-US" sz="1600" b="1">
                  <a:solidFill>
                    <a:schemeClr val="dk1"/>
                  </a:solidFill>
                  <a:latin typeface="Arial"/>
                  <a:ea typeface="Arial"/>
                  <a:cs typeface="Arial"/>
                  <a:sym typeface="Arial"/>
                </a:rPr>
                <a:t>Nonlinear MPC</a:t>
              </a:r>
              <a:endParaRPr sz="2400"/>
            </a:p>
          </p:txBody>
        </p:sp>
        <p:sp>
          <p:nvSpPr>
            <p:cNvPr id="456" name="Google Shape;456;p42"/>
            <p:cNvSpPr/>
            <p:nvPr/>
          </p:nvSpPr>
          <p:spPr>
            <a:xfrm rot="-8700000">
              <a:off x="1000280" y="1034165"/>
              <a:ext cx="779926" cy="289670"/>
            </a:xfrm>
            <a:prstGeom prst="leftArrow">
              <a:avLst>
                <a:gd name="adj1" fmla="val 60000"/>
                <a:gd name="adj2" fmla="val 50000"/>
              </a:avLst>
            </a:prstGeom>
            <a:solidFill>
              <a:srgbClr val="FFD2AE"/>
            </a:solidFill>
            <a:ln>
              <a:noFill/>
            </a:ln>
          </p:spPr>
          <p:txBody>
            <a:bodyPr spcFirstLastPara="1" wrap="square" lIns="121900" tIns="121900" rIns="121900" bIns="121900" anchor="ctr" anchorCtr="0">
              <a:noAutofit/>
            </a:bodyPr>
            <a:lstStyle/>
            <a:p>
              <a:endParaRPr sz="2400"/>
            </a:p>
          </p:txBody>
        </p:sp>
        <p:sp>
          <p:nvSpPr>
            <p:cNvPr id="457" name="Google Shape;457;p42"/>
            <p:cNvSpPr/>
            <p:nvPr/>
          </p:nvSpPr>
          <p:spPr>
            <a:xfrm>
              <a:off x="588020" y="569100"/>
              <a:ext cx="965567" cy="772453"/>
            </a:xfrm>
            <a:prstGeom prst="roundRect">
              <a:avLst>
                <a:gd name="adj" fmla="val 10000"/>
              </a:avLst>
            </a:prstGeom>
            <a:solidFill>
              <a:schemeClr val="accent5"/>
            </a:solidFill>
            <a:ln w="25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58" name="Google Shape;458;p42"/>
            <p:cNvSpPr txBox="1"/>
            <p:nvPr/>
          </p:nvSpPr>
          <p:spPr>
            <a:xfrm>
              <a:off x="610644" y="591724"/>
              <a:ext cx="920319" cy="727205"/>
            </a:xfrm>
            <a:prstGeom prst="rect">
              <a:avLst/>
            </a:prstGeom>
            <a:noFill/>
            <a:ln>
              <a:noFill/>
            </a:ln>
          </p:spPr>
          <p:txBody>
            <a:bodyPr spcFirstLastPara="1" wrap="square" lIns="30467" tIns="30467" rIns="30467" bIns="30467" anchor="ctr" anchorCtr="0">
              <a:noAutofit/>
            </a:bodyPr>
            <a:lstStyle/>
            <a:p>
              <a:pPr algn="ctr">
                <a:lnSpc>
                  <a:spcPct val="90000"/>
                </a:lnSpc>
                <a:buClr>
                  <a:schemeClr val="dk1"/>
                </a:buClr>
                <a:buSzPts val="1200"/>
              </a:pPr>
              <a:r>
                <a:rPr lang="en-US" sz="1600" b="1">
                  <a:solidFill>
                    <a:schemeClr val="dk1"/>
                  </a:solidFill>
                  <a:latin typeface="Arial"/>
                  <a:ea typeface="Arial"/>
                  <a:cs typeface="Arial"/>
                  <a:sym typeface="Arial"/>
                </a:rPr>
                <a:t>Non -Linear system</a:t>
              </a:r>
              <a:endParaRPr sz="2400"/>
            </a:p>
          </p:txBody>
        </p:sp>
        <p:sp>
          <p:nvSpPr>
            <p:cNvPr id="459" name="Google Shape;459;p42"/>
            <p:cNvSpPr/>
            <p:nvPr/>
          </p:nvSpPr>
          <p:spPr>
            <a:xfrm rot="-5400000">
              <a:off x="1773190" y="631814"/>
              <a:ext cx="779926" cy="289670"/>
            </a:xfrm>
            <a:prstGeom prst="leftArrow">
              <a:avLst>
                <a:gd name="adj1" fmla="val 60000"/>
                <a:gd name="adj2" fmla="val 50000"/>
              </a:avLst>
            </a:prstGeom>
            <a:solidFill>
              <a:srgbClr val="FFD2AE"/>
            </a:solidFill>
            <a:ln>
              <a:noFill/>
            </a:ln>
          </p:spPr>
          <p:txBody>
            <a:bodyPr spcFirstLastPara="1" wrap="square" lIns="121900" tIns="121900" rIns="121900" bIns="121900" anchor="ctr" anchorCtr="0">
              <a:noAutofit/>
            </a:bodyPr>
            <a:lstStyle/>
            <a:p>
              <a:endParaRPr sz="2400"/>
            </a:p>
          </p:txBody>
        </p:sp>
        <p:sp>
          <p:nvSpPr>
            <p:cNvPr id="460" name="Google Shape;460;p42"/>
            <p:cNvSpPr/>
            <p:nvPr/>
          </p:nvSpPr>
          <p:spPr>
            <a:xfrm>
              <a:off x="1680370" y="459"/>
              <a:ext cx="965567" cy="772453"/>
            </a:xfrm>
            <a:prstGeom prst="roundRect">
              <a:avLst>
                <a:gd name="adj" fmla="val 10000"/>
              </a:avLst>
            </a:prstGeom>
            <a:solidFill>
              <a:schemeClr val="accent5"/>
            </a:solidFill>
            <a:ln w="25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61" name="Google Shape;461;p42"/>
            <p:cNvSpPr txBox="1"/>
            <p:nvPr/>
          </p:nvSpPr>
          <p:spPr>
            <a:xfrm>
              <a:off x="1702994" y="23083"/>
              <a:ext cx="920319" cy="727205"/>
            </a:xfrm>
            <a:prstGeom prst="rect">
              <a:avLst/>
            </a:prstGeom>
            <a:noFill/>
            <a:ln>
              <a:noFill/>
            </a:ln>
          </p:spPr>
          <p:txBody>
            <a:bodyPr spcFirstLastPara="1" wrap="square" lIns="30467" tIns="30467" rIns="30467" bIns="30467" anchor="ctr" anchorCtr="0">
              <a:noAutofit/>
            </a:bodyPr>
            <a:lstStyle/>
            <a:p>
              <a:pPr algn="ctr">
                <a:lnSpc>
                  <a:spcPct val="90000"/>
                </a:lnSpc>
                <a:buClr>
                  <a:schemeClr val="dk1"/>
                </a:buClr>
                <a:buSzPts val="1200"/>
              </a:pPr>
              <a:r>
                <a:rPr lang="en-US" sz="1600" b="1">
                  <a:solidFill>
                    <a:schemeClr val="dk1"/>
                  </a:solidFill>
                  <a:latin typeface="Arial"/>
                  <a:ea typeface="Arial"/>
                  <a:cs typeface="Arial"/>
                  <a:sym typeface="Arial"/>
                </a:rPr>
                <a:t>Non-Linear constraints</a:t>
              </a:r>
              <a:endParaRPr sz="2400"/>
            </a:p>
          </p:txBody>
        </p:sp>
        <p:sp>
          <p:nvSpPr>
            <p:cNvPr id="462" name="Google Shape;462;p42"/>
            <p:cNvSpPr/>
            <p:nvPr/>
          </p:nvSpPr>
          <p:spPr>
            <a:xfrm rot="-2100000">
              <a:off x="2546100" y="1034165"/>
              <a:ext cx="779926" cy="289670"/>
            </a:xfrm>
            <a:prstGeom prst="leftArrow">
              <a:avLst>
                <a:gd name="adj1" fmla="val 60000"/>
                <a:gd name="adj2" fmla="val 50000"/>
              </a:avLst>
            </a:prstGeom>
            <a:solidFill>
              <a:srgbClr val="FFD2AE"/>
            </a:solidFill>
            <a:ln>
              <a:noFill/>
            </a:ln>
          </p:spPr>
          <p:txBody>
            <a:bodyPr spcFirstLastPara="1" wrap="square" lIns="121900" tIns="121900" rIns="121900" bIns="121900" anchor="ctr" anchorCtr="0">
              <a:noAutofit/>
            </a:bodyPr>
            <a:lstStyle/>
            <a:p>
              <a:endParaRPr sz="2400"/>
            </a:p>
          </p:txBody>
        </p:sp>
        <p:sp>
          <p:nvSpPr>
            <p:cNvPr id="463" name="Google Shape;463;p42"/>
            <p:cNvSpPr/>
            <p:nvPr/>
          </p:nvSpPr>
          <p:spPr>
            <a:xfrm>
              <a:off x="2772719" y="569100"/>
              <a:ext cx="965567" cy="772453"/>
            </a:xfrm>
            <a:prstGeom prst="roundRect">
              <a:avLst>
                <a:gd name="adj" fmla="val 10000"/>
              </a:avLst>
            </a:prstGeom>
            <a:solidFill>
              <a:schemeClr val="accent5"/>
            </a:solidFill>
            <a:ln w="25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64" name="Google Shape;464;p42"/>
            <p:cNvSpPr txBox="1"/>
            <p:nvPr/>
          </p:nvSpPr>
          <p:spPr>
            <a:xfrm>
              <a:off x="2795343" y="591724"/>
              <a:ext cx="920319" cy="727205"/>
            </a:xfrm>
            <a:prstGeom prst="rect">
              <a:avLst/>
            </a:prstGeom>
            <a:noFill/>
            <a:ln>
              <a:noFill/>
            </a:ln>
          </p:spPr>
          <p:txBody>
            <a:bodyPr spcFirstLastPara="1" wrap="square" lIns="30467" tIns="30467" rIns="30467" bIns="30467" anchor="ctr" anchorCtr="0">
              <a:noAutofit/>
            </a:bodyPr>
            <a:lstStyle/>
            <a:p>
              <a:pPr algn="ctr">
                <a:lnSpc>
                  <a:spcPct val="90000"/>
                </a:lnSpc>
                <a:buClr>
                  <a:schemeClr val="dk1"/>
                </a:buClr>
                <a:buSzPts val="1200"/>
              </a:pPr>
              <a:r>
                <a:rPr lang="en-US" sz="1600" b="1">
                  <a:solidFill>
                    <a:schemeClr val="dk1"/>
                  </a:solidFill>
                  <a:latin typeface="Arial"/>
                  <a:ea typeface="Arial"/>
                  <a:cs typeface="Arial"/>
                  <a:sym typeface="Arial"/>
                </a:rPr>
                <a:t>Nonlinear cost function</a:t>
              </a:r>
              <a:endParaRPr sz="2400"/>
            </a:p>
          </p:txBody>
        </p:sp>
      </p:grpSp>
      <p:sp>
        <p:nvSpPr>
          <p:cNvPr id="465" name="Google Shape;465;p42"/>
          <p:cNvSpPr txBox="1"/>
          <p:nvPr/>
        </p:nvSpPr>
        <p:spPr>
          <a:xfrm>
            <a:off x="7447767" y="2066667"/>
            <a:ext cx="4200400" cy="451287"/>
          </a:xfrm>
          <a:prstGeom prst="rect">
            <a:avLst/>
          </a:prstGeom>
          <a:noFill/>
          <a:ln>
            <a:noFill/>
          </a:ln>
        </p:spPr>
        <p:txBody>
          <a:bodyPr spcFirstLastPara="1" wrap="square" lIns="121900" tIns="60933" rIns="121900" bIns="60933" anchor="t" anchorCtr="0">
            <a:spAutoFit/>
          </a:bodyPr>
          <a:lstStyle/>
          <a:p>
            <a:r>
              <a:rPr lang="en-US" sz="2133">
                <a:solidFill>
                  <a:schemeClr val="dk1"/>
                </a:solidFill>
                <a:latin typeface="Gill Sans"/>
                <a:ea typeface="Gill Sans"/>
                <a:cs typeface="Gill Sans"/>
                <a:sym typeface="Gill Sans"/>
              </a:rPr>
              <a:t>Nonconvex optimization problem</a:t>
            </a:r>
            <a:endParaRPr sz="2133">
              <a:latin typeface="Gill Sans"/>
              <a:ea typeface="Gill Sans"/>
              <a:cs typeface="Gill Sans"/>
              <a:sym typeface="Gill Sans"/>
            </a:endParaRPr>
          </a:p>
        </p:txBody>
      </p:sp>
      <p:pic>
        <p:nvPicPr>
          <p:cNvPr id="466" name="Google Shape;466;p42" descr="Why should non-convexity be a problem in optimization? - Computational  Science Stack Exchange"/>
          <p:cNvPicPr preferRelativeResize="0"/>
          <p:nvPr/>
        </p:nvPicPr>
        <p:blipFill rotWithShape="1">
          <a:blip r:embed="rId3">
            <a:alphaModFix/>
          </a:blip>
          <a:srcRect/>
          <a:stretch/>
        </p:blipFill>
        <p:spPr>
          <a:xfrm>
            <a:off x="7447776" y="2602142"/>
            <a:ext cx="3962400" cy="309055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3"/>
          <p:cNvSpPr txBox="1">
            <a:spLocks noGrp="1"/>
          </p:cNvSpPr>
          <p:nvPr>
            <p:ph type="title"/>
          </p:nvPr>
        </p:nvSpPr>
        <p:spPr>
          <a:xfrm>
            <a:off x="415600" y="2867800"/>
            <a:ext cx="11360800" cy="1122400"/>
          </a:xfrm>
          <a:prstGeom prst="rect">
            <a:avLst/>
          </a:prstGeom>
          <a:noFill/>
          <a:ln>
            <a:noFill/>
          </a:ln>
        </p:spPr>
        <p:txBody>
          <a:bodyPr spcFirstLastPara="1" vert="horz" wrap="square" lIns="121900" tIns="121900" rIns="121900" bIns="121900" rtlCol="0" anchor="ctr" anchorCtr="0">
            <a:noAutofit/>
          </a:bodyPr>
          <a:lstStyle/>
          <a:p>
            <a:r>
              <a:rPr lang="en-US"/>
              <a:t>Controller implementation</a:t>
            </a:r>
            <a:endParaRPr/>
          </a:p>
        </p:txBody>
      </p:sp>
      <p:sp>
        <p:nvSpPr>
          <p:cNvPr id="472" name="Google Shape;472;p43"/>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4"/>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Path following control</a:t>
            </a:r>
            <a:endParaRPr/>
          </a:p>
        </p:txBody>
      </p:sp>
      <p:sp>
        <p:nvSpPr>
          <p:cNvPr id="479" name="Google Shape;479;p44"/>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45"/>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Designing a MPC controller</a:t>
            </a:r>
            <a:endParaRPr/>
          </a:p>
        </p:txBody>
      </p:sp>
      <p:sp>
        <p:nvSpPr>
          <p:cNvPr id="486" name="Google Shape;486;p45"/>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46</a:t>
            </a:fld>
            <a:endParaRPr/>
          </a:p>
        </p:txBody>
      </p:sp>
      <p:sp>
        <p:nvSpPr>
          <p:cNvPr id="487" name="Google Shape;487;p45"/>
          <p:cNvSpPr/>
          <p:nvPr/>
        </p:nvSpPr>
        <p:spPr>
          <a:xfrm>
            <a:off x="2540000" y="1742123"/>
            <a:ext cx="3657600" cy="2438400"/>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488" name="Google Shape;488;p45"/>
          <p:cNvSpPr/>
          <p:nvPr/>
        </p:nvSpPr>
        <p:spPr>
          <a:xfrm>
            <a:off x="2743200" y="1892923"/>
            <a:ext cx="1289539" cy="654515"/>
          </a:xfrm>
          <a:prstGeom prst="rect">
            <a:avLst/>
          </a:prstGeom>
          <a:solidFill>
            <a:schemeClr val="accent1"/>
          </a:solidFill>
          <a:ln w="25400" cap="flat" cmpd="sng">
            <a:solidFill>
              <a:srgbClr val="BA7C2E"/>
            </a:solidFill>
            <a:prstDash val="solid"/>
            <a:round/>
            <a:headEnd type="none" w="sm" len="sm"/>
            <a:tailEnd type="none" w="sm" len="sm"/>
          </a:ln>
        </p:spPr>
        <p:txBody>
          <a:bodyPr spcFirstLastPara="1" wrap="square" lIns="121900" tIns="60933" rIns="121900" bIns="60933" anchor="ctr" anchorCtr="0">
            <a:noAutofit/>
          </a:bodyPr>
          <a:lstStyle/>
          <a:p>
            <a:pPr algn="ctr"/>
            <a:r>
              <a:rPr lang="en-US" sz="1867">
                <a:solidFill>
                  <a:schemeClr val="lt1"/>
                </a:solidFill>
                <a:latin typeface="Arial"/>
                <a:ea typeface="Arial"/>
                <a:cs typeface="Arial"/>
                <a:sym typeface="Arial"/>
              </a:rPr>
              <a:t>optimizer</a:t>
            </a:r>
            <a:endParaRPr sz="2400"/>
          </a:p>
        </p:txBody>
      </p:sp>
      <p:sp>
        <p:nvSpPr>
          <p:cNvPr id="489" name="Google Shape;489;p45"/>
          <p:cNvSpPr/>
          <p:nvPr/>
        </p:nvSpPr>
        <p:spPr>
          <a:xfrm>
            <a:off x="4521200" y="2705723"/>
            <a:ext cx="1289539" cy="508000"/>
          </a:xfrm>
          <a:prstGeom prst="rect">
            <a:avLst/>
          </a:prstGeom>
          <a:solidFill>
            <a:schemeClr val="accent1"/>
          </a:solidFill>
          <a:ln w="25400" cap="flat" cmpd="sng">
            <a:solidFill>
              <a:srgbClr val="BA7C2E"/>
            </a:solidFill>
            <a:prstDash val="solid"/>
            <a:round/>
            <a:headEnd type="none" w="sm" len="sm"/>
            <a:tailEnd type="none" w="sm" len="sm"/>
          </a:ln>
        </p:spPr>
        <p:txBody>
          <a:bodyPr spcFirstLastPara="1" wrap="square" lIns="121900" tIns="60933" rIns="121900" bIns="60933" anchor="ctr" anchorCtr="0">
            <a:noAutofit/>
          </a:bodyPr>
          <a:lstStyle/>
          <a:p>
            <a:pPr algn="ctr"/>
            <a:r>
              <a:rPr lang="en-US" sz="1867">
                <a:solidFill>
                  <a:schemeClr val="lt1"/>
                </a:solidFill>
                <a:latin typeface="Arial"/>
                <a:ea typeface="Arial"/>
                <a:cs typeface="Arial"/>
                <a:sym typeface="Arial"/>
              </a:rPr>
              <a:t>Plant</a:t>
            </a:r>
            <a:r>
              <a:rPr lang="en-US" sz="2400">
                <a:solidFill>
                  <a:schemeClr val="lt1"/>
                </a:solidFill>
                <a:latin typeface="Arial"/>
                <a:ea typeface="Arial"/>
                <a:cs typeface="Arial"/>
                <a:sym typeface="Arial"/>
              </a:rPr>
              <a:t> </a:t>
            </a:r>
            <a:endParaRPr sz="2400"/>
          </a:p>
        </p:txBody>
      </p:sp>
      <p:cxnSp>
        <p:nvCxnSpPr>
          <p:cNvPr id="490" name="Google Shape;490;p45"/>
          <p:cNvCxnSpPr>
            <a:endCxn id="489" idx="0"/>
          </p:cNvCxnSpPr>
          <p:nvPr/>
        </p:nvCxnSpPr>
        <p:spPr>
          <a:xfrm>
            <a:off x="4114769" y="2188523"/>
            <a:ext cx="1051200" cy="517200"/>
          </a:xfrm>
          <a:prstGeom prst="curvedConnector2">
            <a:avLst/>
          </a:prstGeom>
          <a:noFill/>
          <a:ln w="9525" cap="flat" cmpd="sng">
            <a:solidFill>
              <a:srgbClr val="FDA739"/>
            </a:solidFill>
            <a:prstDash val="solid"/>
            <a:round/>
            <a:headEnd type="none" w="sm" len="sm"/>
            <a:tailEnd type="triangle" w="med" len="med"/>
          </a:ln>
        </p:spPr>
      </p:cxnSp>
      <p:cxnSp>
        <p:nvCxnSpPr>
          <p:cNvPr id="491" name="Google Shape;491;p45"/>
          <p:cNvCxnSpPr>
            <a:stCxn id="489" idx="1"/>
            <a:endCxn id="488" idx="2"/>
          </p:cNvCxnSpPr>
          <p:nvPr/>
        </p:nvCxnSpPr>
        <p:spPr>
          <a:xfrm rot="10800000">
            <a:off x="3388000" y="2547323"/>
            <a:ext cx="1133200" cy="412400"/>
          </a:xfrm>
          <a:prstGeom prst="curvedConnector2">
            <a:avLst/>
          </a:prstGeom>
          <a:noFill/>
          <a:ln w="9525" cap="flat" cmpd="sng">
            <a:solidFill>
              <a:srgbClr val="FDA739"/>
            </a:solidFill>
            <a:prstDash val="solid"/>
            <a:round/>
            <a:headEnd type="none" w="sm" len="sm"/>
            <a:tailEnd type="triangle" w="med" len="med"/>
          </a:ln>
        </p:spPr>
      </p:cxnSp>
      <p:sp>
        <p:nvSpPr>
          <p:cNvPr id="492" name="Google Shape;492;p45"/>
          <p:cNvSpPr txBox="1"/>
          <p:nvPr/>
        </p:nvSpPr>
        <p:spPr>
          <a:xfrm>
            <a:off x="3048000" y="3315323"/>
            <a:ext cx="2438400" cy="492388"/>
          </a:xfrm>
          <a:prstGeom prst="rect">
            <a:avLst/>
          </a:prstGeom>
          <a:noFill/>
          <a:ln>
            <a:noFill/>
          </a:ln>
        </p:spPr>
        <p:txBody>
          <a:bodyPr spcFirstLastPara="1" wrap="square" lIns="121900" tIns="60933" rIns="121900" bIns="60933" anchor="t" anchorCtr="0">
            <a:spAutoFit/>
          </a:bodyPr>
          <a:lstStyle/>
          <a:p>
            <a:pPr algn="ctr"/>
            <a:r>
              <a:rPr lang="en-US" sz="2400">
                <a:solidFill>
                  <a:schemeClr val="dk1"/>
                </a:solidFill>
                <a:latin typeface="Arial"/>
                <a:ea typeface="Arial"/>
                <a:cs typeface="Arial"/>
                <a:sym typeface="Arial"/>
              </a:rPr>
              <a:t>MPC</a:t>
            </a:r>
            <a:endParaRPr sz="2400"/>
          </a:p>
        </p:txBody>
      </p:sp>
      <p:cxnSp>
        <p:nvCxnSpPr>
          <p:cNvPr id="493" name="Google Shape;493;p45"/>
          <p:cNvCxnSpPr>
            <a:endCxn id="487" idx="1"/>
          </p:cNvCxnSpPr>
          <p:nvPr/>
        </p:nvCxnSpPr>
        <p:spPr>
          <a:xfrm>
            <a:off x="1219200" y="2961323"/>
            <a:ext cx="1320800" cy="0"/>
          </a:xfrm>
          <a:prstGeom prst="straightConnector1">
            <a:avLst/>
          </a:prstGeom>
          <a:noFill/>
          <a:ln w="28575" cap="flat" cmpd="sng">
            <a:solidFill>
              <a:schemeClr val="dk1"/>
            </a:solidFill>
            <a:prstDash val="solid"/>
            <a:round/>
            <a:headEnd type="none" w="sm" len="sm"/>
            <a:tailEnd type="triangle" w="med" len="med"/>
          </a:ln>
        </p:spPr>
      </p:cxnSp>
      <p:sp>
        <p:nvSpPr>
          <p:cNvPr id="494" name="Google Shape;494;p45"/>
          <p:cNvSpPr txBox="1"/>
          <p:nvPr/>
        </p:nvSpPr>
        <p:spPr>
          <a:xfrm>
            <a:off x="963248" y="2178628"/>
            <a:ext cx="1660769" cy="451287"/>
          </a:xfrm>
          <a:prstGeom prst="rect">
            <a:avLst/>
          </a:prstGeom>
          <a:noFill/>
          <a:ln>
            <a:noFill/>
          </a:ln>
        </p:spPr>
        <p:txBody>
          <a:bodyPr spcFirstLastPara="1" wrap="square" lIns="121900" tIns="60933" rIns="121900" bIns="60933" anchor="t" anchorCtr="0">
            <a:spAutoFit/>
          </a:bodyPr>
          <a:lstStyle/>
          <a:p>
            <a:r>
              <a:rPr lang="en-US" sz="2133">
                <a:solidFill>
                  <a:schemeClr val="dk1"/>
                </a:solidFill>
                <a:latin typeface="Arial"/>
                <a:ea typeface="Arial"/>
                <a:cs typeface="Arial"/>
                <a:sym typeface="Arial"/>
              </a:rPr>
              <a:t>reference</a:t>
            </a:r>
            <a:endParaRPr sz="2400"/>
          </a:p>
        </p:txBody>
      </p:sp>
      <p:sp>
        <p:nvSpPr>
          <p:cNvPr id="495" name="Google Shape;495;p45"/>
          <p:cNvSpPr/>
          <p:nvPr/>
        </p:nvSpPr>
        <p:spPr>
          <a:xfrm>
            <a:off x="8839201" y="2469484"/>
            <a:ext cx="1953847" cy="980477"/>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121900" tIns="60933" rIns="121900" bIns="60933" anchor="ctr" anchorCtr="0">
            <a:noAutofit/>
          </a:bodyPr>
          <a:lstStyle/>
          <a:p>
            <a:pPr algn="ctr"/>
            <a:r>
              <a:rPr lang="en-US" sz="2400">
                <a:solidFill>
                  <a:schemeClr val="dk1"/>
                </a:solidFill>
              </a:rPr>
              <a:t>P</a:t>
            </a:r>
            <a:r>
              <a:rPr lang="en-US" sz="2400">
                <a:solidFill>
                  <a:schemeClr val="dk1"/>
                </a:solidFill>
                <a:latin typeface="Arial"/>
                <a:ea typeface="Arial"/>
                <a:cs typeface="Arial"/>
                <a:sym typeface="Arial"/>
              </a:rPr>
              <a:t>lant</a:t>
            </a:r>
            <a:endParaRPr sz="2400"/>
          </a:p>
        </p:txBody>
      </p:sp>
      <p:cxnSp>
        <p:nvCxnSpPr>
          <p:cNvPr id="496" name="Google Shape;496;p45"/>
          <p:cNvCxnSpPr>
            <a:stCxn id="487" idx="3"/>
            <a:endCxn id="495" idx="1"/>
          </p:cNvCxnSpPr>
          <p:nvPr/>
        </p:nvCxnSpPr>
        <p:spPr>
          <a:xfrm rot="10800000" flipH="1">
            <a:off x="6197600" y="2959723"/>
            <a:ext cx="2641600" cy="1600"/>
          </a:xfrm>
          <a:prstGeom prst="straightConnector1">
            <a:avLst/>
          </a:prstGeom>
          <a:noFill/>
          <a:ln w="28575" cap="flat" cmpd="sng">
            <a:solidFill>
              <a:schemeClr val="dk1"/>
            </a:solidFill>
            <a:prstDash val="solid"/>
            <a:round/>
            <a:headEnd type="none" w="sm" len="sm"/>
            <a:tailEnd type="triangle" w="med" len="med"/>
          </a:ln>
        </p:spPr>
      </p:cxnSp>
      <p:sp>
        <p:nvSpPr>
          <p:cNvPr id="497" name="Google Shape;497;p45"/>
          <p:cNvSpPr txBox="1"/>
          <p:nvPr/>
        </p:nvSpPr>
        <p:spPr>
          <a:xfrm>
            <a:off x="6672386" y="1892923"/>
            <a:ext cx="1779953" cy="779518"/>
          </a:xfrm>
          <a:prstGeom prst="rect">
            <a:avLst/>
          </a:prstGeom>
          <a:noFill/>
          <a:ln>
            <a:noFill/>
          </a:ln>
        </p:spPr>
        <p:txBody>
          <a:bodyPr spcFirstLastPara="1" wrap="square" lIns="121900" tIns="60933" rIns="121900" bIns="60933" anchor="t" anchorCtr="0">
            <a:spAutoFit/>
          </a:bodyPr>
          <a:lstStyle/>
          <a:p>
            <a:r>
              <a:rPr lang="en-US" sz="2133">
                <a:solidFill>
                  <a:schemeClr val="dk1"/>
                </a:solidFill>
                <a:latin typeface="Arial"/>
                <a:ea typeface="Arial"/>
                <a:cs typeface="Arial"/>
                <a:sym typeface="Arial"/>
              </a:rPr>
              <a:t>Manipulated variables</a:t>
            </a:r>
            <a:endParaRPr sz="2400"/>
          </a:p>
        </p:txBody>
      </p:sp>
      <p:cxnSp>
        <p:nvCxnSpPr>
          <p:cNvPr id="498" name="Google Shape;498;p45"/>
          <p:cNvCxnSpPr/>
          <p:nvPr/>
        </p:nvCxnSpPr>
        <p:spPr>
          <a:xfrm>
            <a:off x="10769600" y="2959723"/>
            <a:ext cx="914400" cy="0"/>
          </a:xfrm>
          <a:prstGeom prst="straightConnector1">
            <a:avLst/>
          </a:prstGeom>
          <a:noFill/>
          <a:ln w="28575" cap="flat" cmpd="sng">
            <a:solidFill>
              <a:schemeClr val="dk1"/>
            </a:solidFill>
            <a:prstDash val="solid"/>
            <a:round/>
            <a:headEnd type="none" w="sm" len="sm"/>
            <a:tailEnd type="triangle" w="med" len="med"/>
          </a:ln>
        </p:spPr>
      </p:cxnSp>
      <p:cxnSp>
        <p:nvCxnSpPr>
          <p:cNvPr id="499" name="Google Shape;499;p45"/>
          <p:cNvCxnSpPr>
            <a:endCxn id="487" idx="2"/>
          </p:cNvCxnSpPr>
          <p:nvPr/>
        </p:nvCxnSpPr>
        <p:spPr>
          <a:xfrm flipH="1">
            <a:off x="4368800" y="2959723"/>
            <a:ext cx="6908800" cy="1220800"/>
          </a:xfrm>
          <a:prstGeom prst="bentConnector4">
            <a:avLst>
              <a:gd name="adj1" fmla="val 3733"/>
              <a:gd name="adj2" fmla="val 210752"/>
            </a:avLst>
          </a:prstGeom>
          <a:noFill/>
          <a:ln w="28575" cap="flat" cmpd="sng">
            <a:solidFill>
              <a:schemeClr val="dk1"/>
            </a:solidFill>
            <a:prstDash val="solid"/>
            <a:round/>
            <a:headEnd type="none" w="sm" len="sm"/>
            <a:tailEnd type="triangle" w="med" len="med"/>
          </a:ln>
        </p:spPr>
      </p:cxnSp>
      <p:sp>
        <p:nvSpPr>
          <p:cNvPr id="500" name="Google Shape;500;p45"/>
          <p:cNvSpPr txBox="1"/>
          <p:nvPr/>
        </p:nvSpPr>
        <p:spPr>
          <a:xfrm>
            <a:off x="10668001" y="1689784"/>
            <a:ext cx="1779953" cy="779518"/>
          </a:xfrm>
          <a:prstGeom prst="rect">
            <a:avLst/>
          </a:prstGeom>
          <a:noFill/>
          <a:ln>
            <a:noFill/>
          </a:ln>
        </p:spPr>
        <p:txBody>
          <a:bodyPr spcFirstLastPara="1" wrap="square" lIns="121900" tIns="60933" rIns="121900" bIns="60933" anchor="t" anchorCtr="0">
            <a:spAutoFit/>
          </a:bodyPr>
          <a:lstStyle/>
          <a:p>
            <a:r>
              <a:rPr lang="en-US" sz="2133">
                <a:solidFill>
                  <a:schemeClr val="dk1"/>
                </a:solidFill>
                <a:latin typeface="Arial"/>
                <a:ea typeface="Arial"/>
                <a:cs typeface="Arial"/>
                <a:sym typeface="Arial"/>
              </a:rPr>
              <a:t>Output variables</a:t>
            </a:r>
            <a:endParaRPr sz="2400"/>
          </a:p>
        </p:txBody>
      </p:sp>
      <p:sp>
        <p:nvSpPr>
          <p:cNvPr id="501" name="Google Shape;501;p45"/>
          <p:cNvSpPr txBox="1"/>
          <p:nvPr/>
        </p:nvSpPr>
        <p:spPr>
          <a:xfrm>
            <a:off x="5307624" y="4664829"/>
            <a:ext cx="1779953" cy="779518"/>
          </a:xfrm>
          <a:prstGeom prst="rect">
            <a:avLst/>
          </a:prstGeom>
          <a:noFill/>
          <a:ln>
            <a:noFill/>
          </a:ln>
        </p:spPr>
        <p:txBody>
          <a:bodyPr spcFirstLastPara="1" wrap="square" lIns="121900" tIns="60933" rIns="121900" bIns="60933" anchor="t" anchorCtr="0">
            <a:spAutoFit/>
          </a:bodyPr>
          <a:lstStyle/>
          <a:p>
            <a:r>
              <a:rPr lang="en-US" sz="2133">
                <a:solidFill>
                  <a:schemeClr val="dk1"/>
                </a:solidFill>
                <a:latin typeface="Arial"/>
                <a:ea typeface="Arial"/>
                <a:cs typeface="Arial"/>
                <a:sym typeface="Arial"/>
              </a:rPr>
              <a:t>Estimated states</a:t>
            </a:r>
            <a:endParaRPr sz="2400"/>
          </a:p>
        </p:txBody>
      </p:sp>
      <p:sp>
        <p:nvSpPr>
          <p:cNvPr id="502" name="Google Shape;502;p45"/>
          <p:cNvSpPr/>
          <p:nvPr/>
        </p:nvSpPr>
        <p:spPr>
          <a:xfrm>
            <a:off x="7315201" y="5102495"/>
            <a:ext cx="1953847" cy="980477"/>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121900" tIns="60933" rIns="121900" bIns="60933" anchor="ctr" anchorCtr="0">
            <a:noAutofit/>
          </a:bodyPr>
          <a:lstStyle/>
          <a:p>
            <a:pPr algn="ctr"/>
            <a:r>
              <a:rPr lang="en-US" sz="1600">
                <a:solidFill>
                  <a:schemeClr val="dk1"/>
                </a:solidFill>
                <a:latin typeface="Arial"/>
                <a:ea typeface="Arial"/>
                <a:cs typeface="Arial"/>
                <a:sym typeface="Arial"/>
              </a:rPr>
              <a:t>State estimator (ex: Kalman filters)</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6"/>
          <p:cNvSpPr txBox="1">
            <a:spLocks noGrp="1"/>
          </p:cNvSpPr>
          <p:nvPr>
            <p:ph type="title"/>
          </p:nvPr>
        </p:nvSpPr>
        <p:spPr>
          <a:xfrm>
            <a:off x="415600" y="2867800"/>
            <a:ext cx="11360800" cy="1122400"/>
          </a:xfrm>
          <a:prstGeom prst="rect">
            <a:avLst/>
          </a:prstGeom>
          <a:noFill/>
          <a:ln>
            <a:noFill/>
          </a:ln>
        </p:spPr>
        <p:txBody>
          <a:bodyPr spcFirstLastPara="1" vert="horz" wrap="square" lIns="121900" tIns="121900" rIns="121900" bIns="121900" rtlCol="0" anchor="ctr" anchorCtr="0">
            <a:noAutofit/>
          </a:bodyPr>
          <a:lstStyle/>
          <a:p>
            <a:r>
              <a:rPr lang="en-US"/>
              <a:t>Simulation set up</a:t>
            </a:r>
            <a:endParaRPr/>
          </a:p>
        </p:txBody>
      </p:sp>
      <p:sp>
        <p:nvSpPr>
          <p:cNvPr id="508" name="Google Shape;508;p46"/>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47"/>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pPr>
              <a:buClr>
                <a:schemeClr val="dk2"/>
              </a:buClr>
              <a:buSzPts val="1800"/>
            </a:pPr>
            <a:fld id="{00000000-1234-1234-1234-123412341234}" type="slidenum">
              <a:rPr lang="en-US"/>
              <a:pPr>
                <a:buClr>
                  <a:schemeClr val="dk2"/>
                </a:buClr>
                <a:buSzPts val="1800"/>
              </a:pPr>
              <a:t>48</a:t>
            </a:fld>
            <a:endParaRPr/>
          </a:p>
        </p:txBody>
      </p:sp>
      <p:pic>
        <p:nvPicPr>
          <p:cNvPr id="515" name="Google Shape;515;p47"/>
          <p:cNvPicPr preferRelativeResize="0"/>
          <p:nvPr/>
        </p:nvPicPr>
        <p:blipFill rotWithShape="1">
          <a:blip r:embed="rId3">
            <a:alphaModFix/>
          </a:blip>
          <a:srcRect/>
          <a:stretch/>
        </p:blipFill>
        <p:spPr>
          <a:xfrm>
            <a:off x="2133600" y="1803401"/>
            <a:ext cx="9245600" cy="374533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8"/>
          <p:cNvSpPr txBox="1">
            <a:spLocks noGrp="1"/>
          </p:cNvSpPr>
          <p:nvPr>
            <p:ph type="title"/>
          </p:nvPr>
        </p:nvSpPr>
        <p:spPr>
          <a:xfrm>
            <a:off x="415600" y="2867800"/>
            <a:ext cx="11360800" cy="1122400"/>
          </a:xfrm>
          <a:prstGeom prst="rect">
            <a:avLst/>
          </a:prstGeom>
          <a:noFill/>
          <a:ln>
            <a:noFill/>
          </a:ln>
        </p:spPr>
        <p:txBody>
          <a:bodyPr spcFirstLastPara="1" vert="horz" wrap="square" lIns="121900" tIns="121900" rIns="121900" bIns="121900" rtlCol="0" anchor="ctr" anchorCtr="0">
            <a:noAutofit/>
          </a:bodyPr>
          <a:lstStyle/>
          <a:p>
            <a:r>
              <a:rPr lang="en-US"/>
              <a:t>Simulation results</a:t>
            </a:r>
            <a:endParaRPr/>
          </a:p>
        </p:txBody>
      </p:sp>
      <p:sp>
        <p:nvSpPr>
          <p:cNvPr id="521" name="Google Shape;521;p48"/>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4"/>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Table of Contents:</a:t>
            </a:r>
            <a:endParaRPr/>
          </a:p>
        </p:txBody>
      </p:sp>
      <p:sp>
        <p:nvSpPr>
          <p:cNvPr id="71" name="Google Shape;71;p4"/>
          <p:cNvSpPr txBox="1">
            <a:spLocks noGrp="1"/>
          </p:cNvSpPr>
          <p:nvPr>
            <p:ph type="body" idx="1"/>
          </p:nvPr>
        </p:nvSpPr>
        <p:spPr>
          <a:xfrm>
            <a:off x="831200" y="1536633"/>
            <a:ext cx="10678400" cy="5030400"/>
          </a:xfrm>
          <a:prstGeom prst="rect">
            <a:avLst/>
          </a:prstGeom>
          <a:noFill/>
          <a:ln>
            <a:noFill/>
          </a:ln>
        </p:spPr>
        <p:txBody>
          <a:bodyPr spcFirstLastPara="1" vert="horz" wrap="square" lIns="121900" tIns="121900" rIns="121900" bIns="121900" rtlCol="0" anchor="t" anchorCtr="0">
            <a:noAutofit/>
          </a:bodyPr>
          <a:lstStyle/>
          <a:p>
            <a:pPr>
              <a:buAutoNum type="arabicPeriod"/>
            </a:pPr>
            <a:r>
              <a:rPr lang="en-US"/>
              <a:t>Dynamic for lateral control</a:t>
            </a:r>
            <a:endParaRPr/>
          </a:p>
          <a:p>
            <a:pPr>
              <a:buAutoNum type="arabicPeriod"/>
            </a:pPr>
            <a:r>
              <a:rPr lang="en-US"/>
              <a:t>Control strategy</a:t>
            </a:r>
            <a:endParaRPr/>
          </a:p>
          <a:p>
            <a:pPr lvl="1">
              <a:spcBef>
                <a:spcPts val="0"/>
              </a:spcBef>
              <a:buAutoNum type="alphaLcPeriod"/>
            </a:pPr>
            <a:r>
              <a:rPr lang="en-US"/>
              <a:t>Introduction to MPC</a:t>
            </a:r>
            <a:endParaRPr/>
          </a:p>
          <a:p>
            <a:pPr lvl="1">
              <a:spcBef>
                <a:spcPts val="0"/>
              </a:spcBef>
              <a:buAutoNum type="alphaLcPeriod"/>
            </a:pPr>
            <a:r>
              <a:rPr lang="en-US"/>
              <a:t>Introduction to discrete modeling</a:t>
            </a:r>
            <a:endParaRPr/>
          </a:p>
          <a:p>
            <a:pPr lvl="1">
              <a:spcBef>
                <a:spcPts val="0"/>
              </a:spcBef>
              <a:buAutoNum type="alphaLcPeriod"/>
            </a:pPr>
            <a:r>
              <a:rPr lang="en-US"/>
              <a:t>Applying MPC to lateral control</a:t>
            </a:r>
            <a:endParaRPr/>
          </a:p>
          <a:p>
            <a:pPr lvl="1">
              <a:spcBef>
                <a:spcPts val="0"/>
              </a:spcBef>
              <a:buAutoNum type="alphaLcPeriod"/>
            </a:pPr>
            <a:r>
              <a:rPr lang="en-US"/>
              <a:t>Adaptive MPC and application to lateral control</a:t>
            </a:r>
            <a:endParaRPr/>
          </a:p>
          <a:p>
            <a:pPr>
              <a:buAutoNum type="arabicPeriod"/>
            </a:pPr>
            <a:r>
              <a:rPr lang="en-US"/>
              <a:t>Simulation and results</a:t>
            </a:r>
            <a:endParaRPr/>
          </a:p>
          <a:p>
            <a:pPr marL="0" indent="0">
              <a:buNone/>
            </a:pPr>
            <a:endParaRPr/>
          </a:p>
        </p:txBody>
      </p:sp>
      <p:sp>
        <p:nvSpPr>
          <p:cNvPr id="72" name="Google Shape;72;p4"/>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49"/>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pPr>
              <a:buClr>
                <a:schemeClr val="dk2"/>
              </a:buClr>
              <a:buSzPts val="1800"/>
            </a:pPr>
            <a:fld id="{00000000-1234-1234-1234-123412341234}" type="slidenum">
              <a:rPr lang="en-US"/>
              <a:pPr>
                <a:buClr>
                  <a:schemeClr val="dk2"/>
                </a:buClr>
                <a:buSzPts val="1800"/>
              </a:pPr>
              <a:t>50</a:t>
            </a:fld>
            <a:endParaRPr/>
          </a:p>
        </p:txBody>
      </p:sp>
      <p:pic>
        <p:nvPicPr>
          <p:cNvPr id="528" name="Google Shape;528;p49"/>
          <p:cNvPicPr preferRelativeResize="0"/>
          <p:nvPr/>
        </p:nvPicPr>
        <p:blipFill rotWithShape="1">
          <a:blip r:embed="rId3">
            <a:alphaModFix/>
          </a:blip>
          <a:srcRect/>
          <a:stretch/>
        </p:blipFill>
        <p:spPr>
          <a:xfrm>
            <a:off x="812801" y="1498600"/>
            <a:ext cx="4000500" cy="2858539"/>
          </a:xfrm>
          <a:prstGeom prst="rect">
            <a:avLst/>
          </a:prstGeom>
          <a:noFill/>
          <a:ln>
            <a:noFill/>
          </a:ln>
        </p:spPr>
      </p:pic>
      <p:pic>
        <p:nvPicPr>
          <p:cNvPr id="529" name="Google Shape;529;p49"/>
          <p:cNvPicPr preferRelativeResize="0"/>
          <p:nvPr/>
        </p:nvPicPr>
        <p:blipFill rotWithShape="1">
          <a:blip r:embed="rId4">
            <a:alphaModFix/>
          </a:blip>
          <a:srcRect/>
          <a:stretch/>
        </p:blipFill>
        <p:spPr>
          <a:xfrm>
            <a:off x="6197601" y="1092200"/>
            <a:ext cx="4664855" cy="399371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51"/>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LQR refresher</a:t>
            </a:r>
            <a:endParaRPr/>
          </a:p>
        </p:txBody>
      </p:sp>
      <p:sp>
        <p:nvSpPr>
          <p:cNvPr id="535" name="Google Shape;535;p51"/>
          <p:cNvSpPr txBox="1">
            <a:spLocks noGrp="1"/>
          </p:cNvSpPr>
          <p:nvPr>
            <p:ph type="body" idx="1"/>
          </p:nvPr>
        </p:nvSpPr>
        <p:spPr>
          <a:xfrm>
            <a:off x="903567" y="1536633"/>
            <a:ext cx="5333200" cy="4555200"/>
          </a:xfrm>
          <a:prstGeom prst="rect">
            <a:avLst/>
          </a:prstGeom>
          <a:noFill/>
          <a:ln w="9525" cap="flat" cmpd="sng">
            <a:solidFill>
              <a:srgbClr val="000000"/>
            </a:solidFill>
            <a:prstDash val="solid"/>
            <a:round/>
            <a:headEnd type="none" w="sm" len="sm"/>
            <a:tailEnd type="none" w="sm" len="sm"/>
          </a:ln>
        </p:spPr>
        <p:txBody>
          <a:bodyPr spcFirstLastPara="1" vert="horz" wrap="square" lIns="121900" tIns="121900" rIns="121900" bIns="121900" rtlCol="0" anchor="t" anchorCtr="0">
            <a:noAutofit/>
          </a:bodyPr>
          <a:lstStyle/>
          <a:p>
            <a:pPr marL="380990" indent="-380990">
              <a:buFont typeface="Arial"/>
              <a:buChar char="•"/>
            </a:pPr>
            <a:r>
              <a:rPr lang="en-US"/>
              <a:t>In LQR we square the states so larger errors can be disproportionately punished than smaller ones. </a:t>
            </a:r>
            <a:endParaRPr/>
          </a:p>
          <a:p>
            <a:pPr marL="380990" indent="-380990">
              <a:buFont typeface="Arial"/>
              <a:buChar char="•"/>
            </a:pPr>
            <a:r>
              <a:rPr lang="en-US"/>
              <a:t>LQR turns cost function into a quadratic function. Quadratic functions have a global minima.</a:t>
            </a:r>
            <a:endParaRPr/>
          </a:p>
          <a:p>
            <a:pPr indent="-304792">
              <a:buNone/>
            </a:pPr>
            <a:endParaRPr/>
          </a:p>
        </p:txBody>
      </p:sp>
      <p:sp>
        <p:nvSpPr>
          <p:cNvPr id="536" name="Google Shape;536;p51"/>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51</a:t>
            </a:fld>
            <a:endParaRPr/>
          </a:p>
        </p:txBody>
      </p:sp>
      <p:pic>
        <p:nvPicPr>
          <p:cNvPr id="537" name="Google Shape;537;p51"/>
          <p:cNvPicPr preferRelativeResize="0"/>
          <p:nvPr/>
        </p:nvPicPr>
        <p:blipFill rotWithShape="1">
          <a:blip r:embed="rId3">
            <a:alphaModFix/>
          </a:blip>
          <a:srcRect/>
          <a:stretch/>
        </p:blipFill>
        <p:spPr>
          <a:xfrm>
            <a:off x="6400800" y="4593771"/>
            <a:ext cx="2156880" cy="1739419"/>
          </a:xfrm>
          <a:prstGeom prst="rect">
            <a:avLst/>
          </a:prstGeom>
          <a:noFill/>
          <a:ln>
            <a:noFill/>
          </a:ln>
        </p:spPr>
      </p:pic>
      <p:sp>
        <p:nvSpPr>
          <p:cNvPr id="538" name="Google Shape;538;p51"/>
          <p:cNvSpPr txBox="1"/>
          <p:nvPr/>
        </p:nvSpPr>
        <p:spPr>
          <a:xfrm>
            <a:off x="6400800" y="755547"/>
            <a:ext cx="6096000" cy="593411"/>
          </a:xfrm>
          <a:prstGeom prst="rect">
            <a:avLst/>
          </a:prstGeom>
          <a:blipFill rotWithShape="1">
            <a:blip r:embed="rId4">
              <a:alphaModFix/>
            </a:blip>
            <a:stretch>
              <a:fillRect l="-399" t="-115057" b="-179435"/>
            </a:stretch>
          </a:blipFill>
          <a:ln>
            <a:noFill/>
          </a:ln>
        </p:spPr>
        <p:txBody>
          <a:bodyPr spcFirstLastPara="1" wrap="square" lIns="121900" tIns="60933" rIns="121900" bIns="60933" anchor="t" anchorCtr="0">
            <a:noAutofit/>
          </a:bodyPr>
          <a:lstStyle/>
          <a:p>
            <a:r>
              <a:rPr lang="en-US" sz="2400">
                <a:latin typeface="Arial"/>
                <a:ea typeface="Arial"/>
                <a:cs typeface="Arial"/>
                <a:sym typeface="Arial"/>
              </a:rPr>
              <a:t> </a:t>
            </a:r>
            <a:endParaRPr sz="2400"/>
          </a:p>
        </p:txBody>
      </p:sp>
      <p:sp>
        <p:nvSpPr>
          <p:cNvPr id="539" name="Google Shape;539;p51"/>
          <p:cNvSpPr txBox="1"/>
          <p:nvPr/>
        </p:nvSpPr>
        <p:spPr>
          <a:xfrm>
            <a:off x="6312604" y="1940628"/>
            <a:ext cx="6314709" cy="2844368"/>
          </a:xfrm>
          <a:prstGeom prst="rect">
            <a:avLst/>
          </a:prstGeom>
          <a:blipFill rotWithShape="1">
            <a:blip r:embed="rId5">
              <a:alphaModFix/>
            </a:blip>
            <a:stretch>
              <a:fillRect/>
            </a:stretch>
          </a:blipFill>
          <a:ln>
            <a:noFill/>
          </a:ln>
        </p:spPr>
        <p:txBody>
          <a:bodyPr spcFirstLastPara="1" wrap="square" lIns="121900" tIns="60933" rIns="121900" bIns="60933" anchor="t" anchorCtr="0">
            <a:noAutofit/>
          </a:bodyPr>
          <a:lstStyle/>
          <a:p>
            <a:r>
              <a:rPr lang="en-US" sz="2400">
                <a:latin typeface="Arial"/>
                <a:ea typeface="Arial"/>
                <a:cs typeface="Arial"/>
                <a:sym typeface="Arial"/>
              </a:rPr>
              <a:t> </a:t>
            </a:r>
            <a:endParaRPr sz="2400"/>
          </a:p>
        </p:txBody>
      </p:sp>
      <p:sp>
        <p:nvSpPr>
          <p:cNvPr id="540" name="Google Shape;540;p51"/>
          <p:cNvSpPr/>
          <p:nvPr/>
        </p:nvSpPr>
        <p:spPr>
          <a:xfrm>
            <a:off x="7393067" y="1718432"/>
            <a:ext cx="1422400" cy="558800"/>
          </a:xfrm>
          <a:prstGeom prst="wedgeRectCallout">
            <a:avLst>
              <a:gd name="adj1" fmla="val 106948"/>
              <a:gd name="adj2" fmla="val -135049"/>
            </a:avLst>
          </a:prstGeom>
          <a:solidFill>
            <a:schemeClr val="accent6"/>
          </a:solidFill>
          <a:ln w="25400" cap="flat" cmpd="sng">
            <a:solidFill>
              <a:srgbClr val="ADBA2F"/>
            </a:solidFill>
            <a:prstDash val="solid"/>
            <a:round/>
            <a:headEnd type="none" w="sm" len="sm"/>
            <a:tailEnd type="none" w="sm" len="sm"/>
          </a:ln>
        </p:spPr>
        <p:txBody>
          <a:bodyPr spcFirstLastPara="1" wrap="square" lIns="121900" tIns="60933" rIns="121900" bIns="60933" anchor="ctr" anchorCtr="0">
            <a:noAutofit/>
          </a:bodyPr>
          <a:lstStyle/>
          <a:p>
            <a:pPr algn="ctr"/>
            <a:r>
              <a:rPr lang="en-US" sz="1467">
                <a:solidFill>
                  <a:schemeClr val="dk1"/>
                </a:solidFill>
                <a:latin typeface="Arial"/>
                <a:ea typeface="Arial"/>
                <a:cs typeface="Arial"/>
                <a:sym typeface="Arial"/>
              </a:rPr>
              <a:t>Penalize bad performance</a:t>
            </a:r>
            <a:endParaRPr sz="2400"/>
          </a:p>
        </p:txBody>
      </p:sp>
      <p:sp>
        <p:nvSpPr>
          <p:cNvPr id="541" name="Google Shape;541;p51"/>
          <p:cNvSpPr/>
          <p:nvPr/>
        </p:nvSpPr>
        <p:spPr>
          <a:xfrm>
            <a:off x="9971768" y="1404421"/>
            <a:ext cx="1712233" cy="593411"/>
          </a:xfrm>
          <a:prstGeom prst="wedgeRectCallout">
            <a:avLst>
              <a:gd name="adj1" fmla="val -6522"/>
              <a:gd name="adj2" fmla="val -88237"/>
            </a:avLst>
          </a:prstGeom>
          <a:solidFill>
            <a:schemeClr val="accent6"/>
          </a:solidFill>
          <a:ln w="25400" cap="flat" cmpd="sng">
            <a:solidFill>
              <a:srgbClr val="ADBA2F"/>
            </a:solidFill>
            <a:prstDash val="solid"/>
            <a:round/>
            <a:headEnd type="none" w="sm" len="sm"/>
            <a:tailEnd type="none" w="sm" len="sm"/>
          </a:ln>
        </p:spPr>
        <p:txBody>
          <a:bodyPr spcFirstLastPara="1" wrap="square" lIns="121900" tIns="60933" rIns="121900" bIns="60933" anchor="ctr" anchorCtr="0">
            <a:noAutofit/>
          </a:bodyPr>
          <a:lstStyle/>
          <a:p>
            <a:pPr algn="ctr"/>
            <a:r>
              <a:rPr lang="en-US" sz="1467">
                <a:solidFill>
                  <a:schemeClr val="dk1"/>
                </a:solidFill>
                <a:latin typeface="Arial"/>
                <a:ea typeface="Arial"/>
                <a:cs typeface="Arial"/>
                <a:sym typeface="Arial"/>
              </a:rPr>
              <a:t>Penalize actuator performance</a:t>
            </a:r>
            <a:endParaRPr sz="2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52"/>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Feedback control system design</a:t>
            </a:r>
            <a:endParaRPr/>
          </a:p>
        </p:txBody>
      </p:sp>
      <p:sp>
        <p:nvSpPr>
          <p:cNvPr id="547" name="Google Shape;547;p52"/>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52</a:t>
            </a:fld>
            <a:endParaRPr/>
          </a:p>
        </p:txBody>
      </p:sp>
      <p:pic>
        <p:nvPicPr>
          <p:cNvPr id="548" name="Google Shape;548;p52"/>
          <p:cNvPicPr preferRelativeResize="0"/>
          <p:nvPr/>
        </p:nvPicPr>
        <p:blipFill rotWithShape="1">
          <a:blip r:embed="rId3">
            <a:alphaModFix/>
          </a:blip>
          <a:srcRect/>
          <a:stretch/>
        </p:blipFill>
        <p:spPr>
          <a:xfrm>
            <a:off x="2032000" y="1783008"/>
            <a:ext cx="9055803" cy="377959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53"/>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Feedback control system</a:t>
            </a:r>
            <a:endParaRPr/>
          </a:p>
        </p:txBody>
      </p:sp>
      <p:sp>
        <p:nvSpPr>
          <p:cNvPr id="554" name="Google Shape;554;p53"/>
          <p:cNvSpPr txBox="1">
            <a:spLocks noGrp="1"/>
          </p:cNvSpPr>
          <p:nvPr>
            <p:ph type="body" idx="1"/>
          </p:nvPr>
        </p:nvSpPr>
        <p:spPr>
          <a:xfrm>
            <a:off x="876181" y="1457561"/>
            <a:ext cx="7759819" cy="5019439"/>
          </a:xfrm>
          <a:prstGeom prst="rect">
            <a:avLst/>
          </a:prstGeom>
          <a:blipFill rotWithShape="1">
            <a:blip r:embed="rId3">
              <a:alphaModFix/>
            </a:blip>
            <a:stretch>
              <a:fillRect/>
            </a:stretch>
          </a:blipFill>
          <a:ln w="38100"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r>
              <a:rPr lang="en-US"/>
              <a:t> </a:t>
            </a:r>
            <a:endParaRPr/>
          </a:p>
        </p:txBody>
      </p:sp>
      <p:sp>
        <p:nvSpPr>
          <p:cNvPr id="555" name="Google Shape;555;p53"/>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50"/>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Summary</a:t>
            </a:r>
            <a:endParaRPr/>
          </a:p>
        </p:txBody>
      </p:sp>
      <p:sp>
        <p:nvSpPr>
          <p:cNvPr id="561" name="Google Shape;561;p50"/>
          <p:cNvSpPr txBox="1">
            <a:spLocks noGrp="1"/>
          </p:cNvSpPr>
          <p:nvPr>
            <p:ph type="body" idx="1"/>
          </p:nvPr>
        </p:nvSpPr>
        <p:spPr>
          <a:xfrm>
            <a:off x="831200" y="1536633"/>
            <a:ext cx="11360800" cy="4555200"/>
          </a:xfrm>
          <a:prstGeom prst="rect">
            <a:avLst/>
          </a:prstGeom>
          <a:noFill/>
          <a:ln>
            <a:noFill/>
          </a:ln>
        </p:spPr>
        <p:txBody>
          <a:bodyPr spcFirstLastPara="1" vert="horz" wrap="square" lIns="121900" tIns="121900" rIns="121900" bIns="121900" rtlCol="0" anchor="t" anchorCtr="0">
            <a:noAutofit/>
          </a:bodyPr>
          <a:lstStyle/>
          <a:p>
            <a:r>
              <a:rPr lang="en-US"/>
              <a:t>This week, we learned about: </a:t>
            </a:r>
            <a:endParaRPr/>
          </a:p>
          <a:p>
            <a:pPr lvl="1">
              <a:spcBef>
                <a:spcPts val="0"/>
              </a:spcBef>
            </a:pPr>
            <a:r>
              <a:rPr lang="en-US"/>
              <a:t>Dynamic lateral control for a bicycle </a:t>
            </a:r>
            <a:endParaRPr/>
          </a:p>
          <a:p>
            <a:pPr lvl="1">
              <a:spcBef>
                <a:spcPts val="0"/>
              </a:spcBef>
            </a:pPr>
            <a:r>
              <a:rPr lang="en-US"/>
              <a:t>Control strategy</a:t>
            </a:r>
            <a:endParaRPr/>
          </a:p>
        </p:txBody>
      </p:sp>
      <p:sp>
        <p:nvSpPr>
          <p:cNvPr id="562" name="Google Shape;562;p50"/>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gbe1ca81b39_0_4"/>
          <p:cNvSpPr txBox="1">
            <a:spLocks noGrp="1"/>
          </p:cNvSpPr>
          <p:nvPr>
            <p:ph type="body" idx="1"/>
          </p:nvPr>
        </p:nvSpPr>
        <p:spPr>
          <a:xfrm>
            <a:off x="2367000" y="3025600"/>
            <a:ext cx="7998400" cy="806800"/>
          </a:xfrm>
          <a:prstGeom prst="rect">
            <a:avLst/>
          </a:prstGeom>
        </p:spPr>
        <p:txBody>
          <a:bodyPr spcFirstLastPara="1" vert="horz" wrap="square" lIns="121900" tIns="121900" rIns="121900" bIns="121900" rtlCol="0" anchor="ctr" anchorCtr="0">
            <a:noAutofit/>
          </a:bodyPr>
          <a:lstStyle/>
          <a:p>
            <a:pPr marL="0" indent="0" algn="ctr"/>
            <a:r>
              <a:rPr lang="en-US" sz="6400" b="1">
                <a:solidFill>
                  <a:srgbClr val="000000"/>
                </a:solidFill>
                <a:latin typeface="Garamond"/>
                <a:ea typeface="Garamond"/>
                <a:cs typeface="Garamond"/>
                <a:sym typeface="Garamond"/>
              </a:rPr>
              <a:t>THANK YOU</a:t>
            </a:r>
            <a:endParaRPr sz="6400" b="1">
              <a:solidFill>
                <a:srgbClr val="000000"/>
              </a:solidFill>
              <a:latin typeface="Garamond"/>
              <a:ea typeface="Garamond"/>
              <a:cs typeface="Garamond"/>
              <a:sym typeface="Garamond"/>
            </a:endParaRPr>
          </a:p>
        </p:txBody>
      </p:sp>
      <p:sp>
        <p:nvSpPr>
          <p:cNvPr id="569" name="Google Shape;569;gbe1ca81b39_0_4"/>
          <p:cNvSpPr txBox="1">
            <a:spLocks noGrp="1"/>
          </p:cNvSpPr>
          <p:nvPr>
            <p:ph type="sldNum" idx="12"/>
          </p:nvPr>
        </p:nvSpPr>
        <p:spPr>
          <a:xfrm>
            <a:off x="11" y="6333189"/>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US"/>
              <a:pPr/>
              <a:t>55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5"/>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Introduction to Dynamic bi-cycle model</a:t>
            </a:r>
            <a:endParaRPr/>
          </a:p>
        </p:txBody>
      </p:sp>
      <p:sp>
        <p:nvSpPr>
          <p:cNvPr id="78" name="Google Shape;78;p5"/>
          <p:cNvSpPr txBox="1">
            <a:spLocks noGrp="1"/>
          </p:cNvSpPr>
          <p:nvPr>
            <p:ph type="body" idx="1"/>
          </p:nvPr>
        </p:nvSpPr>
        <p:spPr>
          <a:xfrm>
            <a:off x="903565" y="1536633"/>
            <a:ext cx="7630836" cy="4796556"/>
          </a:xfrm>
          <a:prstGeom prst="rect">
            <a:avLst/>
          </a:prstGeom>
          <a:noFill/>
          <a:ln>
            <a:noFill/>
          </a:ln>
        </p:spPr>
        <p:txBody>
          <a:bodyPr spcFirstLastPara="1" vert="horz" wrap="square" lIns="121900" tIns="121900" rIns="121900" bIns="121900" rtlCol="0" anchor="t" anchorCtr="0">
            <a:noAutofit/>
          </a:bodyPr>
          <a:lstStyle/>
          <a:p>
            <a:r>
              <a:rPr lang="en-US" sz="2667"/>
              <a:t>In the previous section we observed that  neglecting vehicle dynamics has a negative impact on tracking performance.</a:t>
            </a:r>
            <a:endParaRPr/>
          </a:p>
          <a:p>
            <a:r>
              <a:rPr lang="en-US" sz="2667"/>
              <a:t>As the speeds increase or the path curvature varies the geometric model is no longer suitable.</a:t>
            </a:r>
            <a:endParaRPr/>
          </a:p>
          <a:p>
            <a:r>
              <a:rPr lang="en-US" sz="2667"/>
              <a:t>In this section we will see how to derive a simple lateral dynamics model that approximated the dynamic effects and helps us design a path tracking controller.</a:t>
            </a:r>
            <a:endParaRPr/>
          </a:p>
        </p:txBody>
      </p:sp>
      <p:sp>
        <p:nvSpPr>
          <p:cNvPr id="79" name="Google Shape;79;p5"/>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6</a:t>
            </a:fld>
            <a:endParaRPr/>
          </a:p>
        </p:txBody>
      </p:sp>
      <p:pic>
        <p:nvPicPr>
          <p:cNvPr id="80" name="Google Shape;80;p5" descr="Image for post"/>
          <p:cNvPicPr preferRelativeResize="0"/>
          <p:nvPr/>
        </p:nvPicPr>
        <p:blipFill rotWithShape="1">
          <a:blip r:embed="rId3">
            <a:alphaModFix/>
          </a:blip>
          <a:srcRect/>
          <a:stretch/>
        </p:blipFill>
        <p:spPr>
          <a:xfrm>
            <a:off x="8737601" y="3937000"/>
            <a:ext cx="3162300" cy="2108200"/>
          </a:xfrm>
          <a:prstGeom prst="rect">
            <a:avLst/>
          </a:prstGeom>
          <a:noFill/>
          <a:ln>
            <a:noFill/>
          </a:ln>
        </p:spPr>
      </p:pic>
      <p:sp>
        <p:nvSpPr>
          <p:cNvPr id="81" name="Google Shape;81;p5"/>
          <p:cNvSpPr txBox="1"/>
          <p:nvPr/>
        </p:nvSpPr>
        <p:spPr>
          <a:xfrm>
            <a:off x="8839200" y="6172200"/>
            <a:ext cx="3556000" cy="369277"/>
          </a:xfrm>
          <a:prstGeom prst="rect">
            <a:avLst/>
          </a:prstGeom>
          <a:noFill/>
          <a:ln>
            <a:noFill/>
          </a:ln>
        </p:spPr>
        <p:txBody>
          <a:bodyPr spcFirstLastPara="1" wrap="square" lIns="121900" tIns="60933" rIns="121900" bIns="60933" anchor="t" anchorCtr="0">
            <a:spAutoFit/>
          </a:bodyPr>
          <a:lstStyle/>
          <a:p>
            <a:r>
              <a:rPr lang="en-US" sz="1600"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Bi- cycle representation</a:t>
            </a:r>
            <a:endParaRPr sz="1600">
              <a:solidFill>
                <a:schemeClr val="dk1"/>
              </a:solidFill>
              <a:latin typeface="Arial"/>
              <a:ea typeface="Arial"/>
              <a:cs typeface="Arial"/>
              <a:sym typeface="Arial"/>
            </a:endParaRPr>
          </a:p>
        </p:txBody>
      </p:sp>
      <p:pic>
        <p:nvPicPr>
          <p:cNvPr id="83" name="Google Shape;83;p5"/>
          <p:cNvPicPr preferRelativeResize="0"/>
          <p:nvPr/>
        </p:nvPicPr>
        <p:blipFill>
          <a:blip r:embed="rId5">
            <a:alphaModFix/>
          </a:blip>
          <a:stretch>
            <a:fillRect/>
          </a:stretch>
        </p:blipFill>
        <p:spPr>
          <a:xfrm>
            <a:off x="8737600" y="1410834"/>
            <a:ext cx="3015384" cy="2524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Dynamic vehicle model</a:t>
            </a:r>
            <a:endParaRPr/>
          </a:p>
        </p:txBody>
      </p:sp>
      <p:sp>
        <p:nvSpPr>
          <p:cNvPr id="90" name="Google Shape;90;p6"/>
          <p:cNvSpPr txBox="1">
            <a:spLocks noGrp="1"/>
          </p:cNvSpPr>
          <p:nvPr>
            <p:ph type="body" idx="1"/>
          </p:nvPr>
        </p:nvSpPr>
        <p:spPr>
          <a:xfrm>
            <a:off x="903565" y="1536633"/>
            <a:ext cx="7427635" cy="4555200"/>
          </a:xfrm>
          <a:prstGeom prst="rect">
            <a:avLst/>
          </a:prstGeom>
          <a:noFill/>
          <a:ln>
            <a:noFill/>
          </a:ln>
        </p:spPr>
        <p:txBody>
          <a:bodyPr spcFirstLastPara="1" vert="horz" wrap="square" lIns="121900" tIns="121900" rIns="121900" bIns="121900" rtlCol="0" anchor="t" anchorCtr="0">
            <a:noAutofit/>
          </a:bodyPr>
          <a:lstStyle/>
          <a:p>
            <a:r>
              <a:rPr lang="en-US"/>
              <a:t>The bicycle model in the last section is  further included with lateral forces. </a:t>
            </a:r>
            <a:endParaRPr/>
          </a:p>
          <a:p>
            <a:r>
              <a:rPr lang="en-US"/>
              <a:t>We assume that longitudinal velocity is controlled separately.</a:t>
            </a:r>
            <a:endParaRPr/>
          </a:p>
          <a:p>
            <a:pPr>
              <a:lnSpc>
                <a:spcPct val="100000"/>
              </a:lnSpc>
            </a:pPr>
            <a:r>
              <a:rPr lang="en-US"/>
              <a:t>From the figure:</a:t>
            </a:r>
            <a:endParaRPr/>
          </a:p>
          <a:p>
            <a:pPr marL="812780" lvl="1" indent="0">
              <a:lnSpc>
                <a:spcPct val="100000"/>
              </a:lnSpc>
              <a:buNone/>
            </a:pPr>
            <a:endParaRPr sz="2133"/>
          </a:p>
          <a:p>
            <a:pPr lvl="1" indent="-304792">
              <a:buNone/>
            </a:pPr>
            <a:endParaRPr/>
          </a:p>
        </p:txBody>
      </p:sp>
      <p:sp>
        <p:nvSpPr>
          <p:cNvPr id="91" name="Google Shape;91;p6"/>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7</a:t>
            </a:fld>
            <a:endParaRPr/>
          </a:p>
        </p:txBody>
      </p:sp>
      <p:sp>
        <p:nvSpPr>
          <p:cNvPr id="92" name="Google Shape;92;p6"/>
          <p:cNvSpPr txBox="1"/>
          <p:nvPr/>
        </p:nvSpPr>
        <p:spPr>
          <a:xfrm>
            <a:off x="8850033" y="5193269"/>
            <a:ext cx="2438400" cy="369277"/>
          </a:xfrm>
          <a:prstGeom prst="rect">
            <a:avLst/>
          </a:prstGeom>
          <a:noFill/>
          <a:ln>
            <a:noFill/>
          </a:ln>
        </p:spPr>
        <p:txBody>
          <a:bodyPr spcFirstLastPara="1" wrap="square" lIns="121900" tIns="60933" rIns="121900" bIns="60933" anchor="t" anchorCtr="0">
            <a:spAutoFit/>
          </a:bodyPr>
          <a:lstStyle/>
          <a:p>
            <a:r>
              <a:rPr lang="en-US" sz="1600">
                <a:solidFill>
                  <a:schemeClr val="dk1"/>
                </a:solidFill>
                <a:latin typeface="Arial"/>
                <a:ea typeface="Arial"/>
                <a:cs typeface="Arial"/>
                <a:sym typeface="Arial"/>
              </a:rPr>
              <a:t>Dynamic Bicycle model</a:t>
            </a:r>
            <a:endParaRPr sz="2400"/>
          </a:p>
        </p:txBody>
      </p:sp>
      <p:pic>
        <p:nvPicPr>
          <p:cNvPr id="93" name="Google Shape;93;p6"/>
          <p:cNvPicPr preferRelativeResize="0"/>
          <p:nvPr/>
        </p:nvPicPr>
        <p:blipFill rotWithShape="1">
          <a:blip r:embed="rId3">
            <a:alphaModFix/>
          </a:blip>
          <a:srcRect/>
          <a:stretch/>
        </p:blipFill>
        <p:spPr>
          <a:xfrm>
            <a:off x="941597" y="3877438"/>
            <a:ext cx="3755072" cy="1724967"/>
          </a:xfrm>
          <a:prstGeom prst="rect">
            <a:avLst/>
          </a:prstGeom>
          <a:noFill/>
          <a:ln>
            <a:noFill/>
          </a:ln>
        </p:spPr>
      </p:pic>
      <p:pic>
        <p:nvPicPr>
          <p:cNvPr id="94" name="Google Shape;94;p6"/>
          <p:cNvPicPr preferRelativeResize="0"/>
          <p:nvPr/>
        </p:nvPicPr>
        <p:blipFill rotWithShape="1">
          <a:blip r:embed="rId4">
            <a:alphaModFix/>
          </a:blip>
          <a:srcRect/>
          <a:stretch/>
        </p:blipFill>
        <p:spPr>
          <a:xfrm>
            <a:off x="4765251" y="3877440"/>
            <a:ext cx="3317035" cy="1685161"/>
          </a:xfrm>
          <a:prstGeom prst="rect">
            <a:avLst/>
          </a:prstGeom>
          <a:noFill/>
          <a:ln>
            <a:noFill/>
          </a:ln>
        </p:spPr>
      </p:pic>
      <p:pic>
        <p:nvPicPr>
          <p:cNvPr id="95" name="Google Shape;95;p6"/>
          <p:cNvPicPr preferRelativeResize="0"/>
          <p:nvPr/>
        </p:nvPicPr>
        <p:blipFill>
          <a:blip r:embed="rId5">
            <a:alphaModFix/>
          </a:blip>
          <a:stretch>
            <a:fillRect/>
          </a:stretch>
        </p:blipFill>
        <p:spPr>
          <a:xfrm>
            <a:off x="-5711064" y="3877433"/>
            <a:ext cx="5891565" cy="4360235"/>
          </a:xfrm>
          <a:prstGeom prst="rect">
            <a:avLst/>
          </a:prstGeom>
          <a:noFill/>
          <a:ln>
            <a:noFill/>
          </a:ln>
        </p:spPr>
      </p:pic>
      <p:pic>
        <p:nvPicPr>
          <p:cNvPr id="96" name="Google Shape;96;p6"/>
          <p:cNvPicPr preferRelativeResize="0"/>
          <p:nvPr/>
        </p:nvPicPr>
        <p:blipFill>
          <a:blip r:embed="rId6">
            <a:alphaModFix/>
          </a:blip>
          <a:stretch>
            <a:fillRect/>
          </a:stretch>
        </p:blipFill>
        <p:spPr>
          <a:xfrm>
            <a:off x="8172277" y="1536634"/>
            <a:ext cx="4043252" cy="33929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7"/>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Dynamic vehicle model contd</a:t>
            </a:r>
            <a:endParaRPr/>
          </a:p>
        </p:txBody>
      </p:sp>
      <p:sp>
        <p:nvSpPr>
          <p:cNvPr id="102" name="Google Shape;102;p7"/>
          <p:cNvSpPr txBox="1">
            <a:spLocks noGrp="1"/>
          </p:cNvSpPr>
          <p:nvPr>
            <p:ph type="body" idx="1"/>
          </p:nvPr>
        </p:nvSpPr>
        <p:spPr>
          <a:xfrm>
            <a:off x="903565" y="1536633"/>
            <a:ext cx="7118867" cy="4940367"/>
          </a:xfrm>
          <a:prstGeom prst="rect">
            <a:avLst/>
          </a:prstGeom>
          <a:blipFill rotWithShape="1">
            <a:blip r:embed="rId3">
              <a:alphaModFix/>
            </a:blip>
            <a:stretch>
              <a:fillRect/>
            </a:stretch>
          </a:blipFill>
          <a:ln w="38100"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0" indent="0">
              <a:buNone/>
            </a:pPr>
            <a:r>
              <a:rPr lang="en-US"/>
              <a:t>    </a:t>
            </a:r>
            <a:endParaRPr/>
          </a:p>
        </p:txBody>
      </p:sp>
      <p:sp>
        <p:nvSpPr>
          <p:cNvPr id="103" name="Google Shape;103;p7"/>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8</a:t>
            </a:fld>
            <a:endParaRPr/>
          </a:p>
        </p:txBody>
      </p:sp>
      <p:sp>
        <p:nvSpPr>
          <p:cNvPr id="104" name="Google Shape;104;p7"/>
          <p:cNvSpPr txBox="1"/>
          <p:nvPr/>
        </p:nvSpPr>
        <p:spPr>
          <a:xfrm>
            <a:off x="8850033" y="5193269"/>
            <a:ext cx="2438400" cy="369277"/>
          </a:xfrm>
          <a:prstGeom prst="rect">
            <a:avLst/>
          </a:prstGeom>
          <a:noFill/>
          <a:ln>
            <a:noFill/>
          </a:ln>
        </p:spPr>
        <p:txBody>
          <a:bodyPr spcFirstLastPara="1" wrap="square" lIns="121900" tIns="60933" rIns="121900" bIns="60933" anchor="t" anchorCtr="0">
            <a:spAutoFit/>
          </a:bodyPr>
          <a:lstStyle/>
          <a:p>
            <a:r>
              <a:rPr lang="en-US" sz="1600">
                <a:solidFill>
                  <a:schemeClr val="dk1"/>
                </a:solidFill>
                <a:latin typeface="Arial"/>
                <a:ea typeface="Arial"/>
                <a:cs typeface="Arial"/>
                <a:sym typeface="Arial"/>
              </a:rPr>
              <a:t>Dynamic Bicycle model</a:t>
            </a:r>
            <a:endParaRPr sz="2400"/>
          </a:p>
        </p:txBody>
      </p:sp>
      <p:pic>
        <p:nvPicPr>
          <p:cNvPr id="105" name="Google Shape;105;p7"/>
          <p:cNvPicPr preferRelativeResize="0"/>
          <p:nvPr/>
        </p:nvPicPr>
        <p:blipFill>
          <a:blip r:embed="rId4">
            <a:alphaModFix/>
          </a:blip>
          <a:stretch>
            <a:fillRect/>
          </a:stretch>
        </p:blipFill>
        <p:spPr>
          <a:xfrm>
            <a:off x="8085783" y="1764560"/>
            <a:ext cx="3966900" cy="33288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8"/>
          <p:cNvSpPr txBox="1">
            <a:spLocks noGrp="1"/>
          </p:cNvSpPr>
          <p:nvPr>
            <p:ph type="title"/>
          </p:nvPr>
        </p:nvSpPr>
        <p:spPr>
          <a:xfrm>
            <a:off x="831200" y="647233"/>
            <a:ext cx="11360800" cy="763600"/>
          </a:xfrm>
          <a:prstGeom prst="rect">
            <a:avLst/>
          </a:prstGeom>
          <a:noFill/>
          <a:ln>
            <a:noFill/>
          </a:ln>
        </p:spPr>
        <p:txBody>
          <a:bodyPr spcFirstLastPara="1" vert="horz" wrap="square" lIns="121900" tIns="121900" rIns="121900" bIns="121900" rtlCol="0" anchor="t" anchorCtr="0">
            <a:noAutofit/>
          </a:bodyPr>
          <a:lstStyle/>
          <a:p>
            <a:r>
              <a:rPr lang="en-US"/>
              <a:t>Dynamic vehicle model contd</a:t>
            </a:r>
            <a:endParaRPr/>
          </a:p>
        </p:txBody>
      </p:sp>
      <p:sp>
        <p:nvSpPr>
          <p:cNvPr id="111" name="Google Shape;111;p8"/>
          <p:cNvSpPr txBox="1">
            <a:spLocks noGrp="1"/>
          </p:cNvSpPr>
          <p:nvPr>
            <p:ph type="body" idx="1"/>
          </p:nvPr>
        </p:nvSpPr>
        <p:spPr>
          <a:xfrm>
            <a:off x="903565" y="1536632"/>
            <a:ext cx="7118800" cy="4940400"/>
          </a:xfrm>
          <a:prstGeom prst="rect">
            <a:avLst/>
          </a:prstGeom>
          <a:blipFill rotWithShape="1">
            <a:blip r:embed="rId3">
              <a:alphaModFix/>
            </a:blip>
            <a:stretch>
              <a:fillRect r="-796"/>
            </a:stretch>
          </a:blipFill>
          <a:ln w="38100"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0" indent="0">
              <a:buNone/>
            </a:pPr>
            <a:r>
              <a:rPr lang="en-US"/>
              <a:t>    </a:t>
            </a:r>
            <a:endParaRPr/>
          </a:p>
        </p:txBody>
      </p:sp>
      <p:sp>
        <p:nvSpPr>
          <p:cNvPr id="112" name="Google Shape;112;p8"/>
          <p:cNvSpPr txBox="1">
            <a:spLocks noGrp="1"/>
          </p:cNvSpPr>
          <p:nvPr>
            <p:ph type="sldNum" idx="12"/>
          </p:nvPr>
        </p:nvSpPr>
        <p:spPr>
          <a:xfrm>
            <a:off x="11" y="6333189"/>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US"/>
              <a:pPr/>
              <a:t>9</a:t>
            </a:fld>
            <a:endParaRPr/>
          </a:p>
        </p:txBody>
      </p:sp>
      <p:sp>
        <p:nvSpPr>
          <p:cNvPr id="113" name="Google Shape;113;p8"/>
          <p:cNvSpPr txBox="1"/>
          <p:nvPr/>
        </p:nvSpPr>
        <p:spPr>
          <a:xfrm>
            <a:off x="8850033" y="5193269"/>
            <a:ext cx="2438400" cy="369277"/>
          </a:xfrm>
          <a:prstGeom prst="rect">
            <a:avLst/>
          </a:prstGeom>
          <a:noFill/>
          <a:ln>
            <a:noFill/>
          </a:ln>
        </p:spPr>
        <p:txBody>
          <a:bodyPr spcFirstLastPara="1" wrap="square" lIns="121900" tIns="60933" rIns="121900" bIns="60933" anchor="t" anchorCtr="0">
            <a:spAutoFit/>
          </a:bodyPr>
          <a:lstStyle/>
          <a:p>
            <a:r>
              <a:rPr lang="en-US" sz="1600">
                <a:solidFill>
                  <a:schemeClr val="dk1"/>
                </a:solidFill>
                <a:latin typeface="Arial"/>
                <a:ea typeface="Arial"/>
                <a:cs typeface="Arial"/>
                <a:sym typeface="Arial"/>
              </a:rPr>
              <a:t>Dynamic Bicycle model</a:t>
            </a:r>
            <a:endParaRPr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1469</Words>
  <Application>Microsoft Office PowerPoint</Application>
  <PresentationFormat>Widescreen</PresentationFormat>
  <Paragraphs>310</Paragraphs>
  <Slides>55</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Calibri Light</vt:lpstr>
      <vt:lpstr>Garamond</vt:lpstr>
      <vt:lpstr>Gill Sans</vt:lpstr>
      <vt:lpstr>Helvetica Neue</vt:lpstr>
      <vt:lpstr>Office Theme</vt:lpstr>
      <vt:lpstr>PowerPoint Presentation</vt:lpstr>
      <vt:lpstr>Autonomous Vehicle Controls</vt:lpstr>
      <vt:lpstr>Recap :</vt:lpstr>
      <vt:lpstr>Learning objectives for this week</vt:lpstr>
      <vt:lpstr>Table of Contents:</vt:lpstr>
      <vt:lpstr>Introduction to Dynamic bi-cycle model</vt:lpstr>
      <vt:lpstr>Dynamic vehicle model</vt:lpstr>
      <vt:lpstr>Dynamic vehicle model contd</vt:lpstr>
      <vt:lpstr>Dynamic vehicle model contd</vt:lpstr>
      <vt:lpstr>Longitudinal and lateral Slip</vt:lpstr>
      <vt:lpstr>Side Slip angle  </vt:lpstr>
      <vt:lpstr>Dynamic vehicle model contd</vt:lpstr>
      <vt:lpstr>Dynamic vehicle model contd</vt:lpstr>
      <vt:lpstr>Cornering stiffness parameters</vt:lpstr>
      <vt:lpstr>Dynamic vehicle model contd</vt:lpstr>
      <vt:lpstr>Linearizing the Dynamic bicycle model</vt:lpstr>
      <vt:lpstr>Linearizing the Dynamic bicycle model</vt:lpstr>
      <vt:lpstr>Linearized model in state space form</vt:lpstr>
      <vt:lpstr>Linearized model in state space form</vt:lpstr>
      <vt:lpstr>Extracting state matrices</vt:lpstr>
      <vt:lpstr>Extracting state matrices</vt:lpstr>
      <vt:lpstr>Dynamics in path coordinate format</vt:lpstr>
      <vt:lpstr>Path coordinate format contd</vt:lpstr>
      <vt:lpstr>Path coordinate format contd</vt:lpstr>
      <vt:lpstr>Path coordinate format contd</vt:lpstr>
      <vt:lpstr>State space model in tracking error</vt:lpstr>
      <vt:lpstr>Model dynamic model</vt:lpstr>
      <vt:lpstr>Lateral control methods with dynamic modeling</vt:lpstr>
      <vt:lpstr>Introduction to model predictive control</vt:lpstr>
      <vt:lpstr>Introduction to model predictive control</vt:lpstr>
      <vt:lpstr>Why do we like MPC</vt:lpstr>
      <vt:lpstr>MPC can work with MIMO systems</vt:lpstr>
      <vt:lpstr>MPC can handle constraints</vt:lpstr>
      <vt:lpstr>MPC has preview capability</vt:lpstr>
      <vt:lpstr>MPC High- level summary</vt:lpstr>
      <vt:lpstr>MPC formulation</vt:lpstr>
      <vt:lpstr>Example </vt:lpstr>
      <vt:lpstr>MPC formulation</vt:lpstr>
      <vt:lpstr>PowerPoint Presentation</vt:lpstr>
      <vt:lpstr>Designing a MPC controller</vt:lpstr>
      <vt:lpstr>Types of MPC</vt:lpstr>
      <vt:lpstr>Types of MPC</vt:lpstr>
      <vt:lpstr>Types of MPC</vt:lpstr>
      <vt:lpstr>Controller implementation</vt:lpstr>
      <vt:lpstr>Path following control</vt:lpstr>
      <vt:lpstr>Designing a MPC controller</vt:lpstr>
      <vt:lpstr>Simulation set up</vt:lpstr>
      <vt:lpstr>PowerPoint Presentation</vt:lpstr>
      <vt:lpstr>Simulation results</vt:lpstr>
      <vt:lpstr>PowerPoint Presentation</vt:lpstr>
      <vt:lpstr>LQR refresher</vt:lpstr>
      <vt:lpstr>Feedback control system design</vt:lpstr>
      <vt:lpstr>Feedback control system</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Animesh Sarkar</dc:creator>
  <cp:lastModifiedBy>Animesh Sarkar</cp:lastModifiedBy>
  <cp:revision>1</cp:revision>
  <dcterms:created xsi:type="dcterms:W3CDTF">2022-03-11T10:17:55Z</dcterms:created>
  <dcterms:modified xsi:type="dcterms:W3CDTF">2022-03-11T10:18:27Z</dcterms:modified>
</cp:coreProperties>
</file>