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56" r:id="rId2"/>
    <p:sldId id="257" r:id="rId3"/>
    <p:sldId id="258" r:id="rId4"/>
    <p:sldId id="260" r:id="rId5"/>
    <p:sldId id="259" r:id="rId6"/>
    <p:sldId id="263" r:id="rId7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81D606-0335-90DC-7A4C-44F152B499BB}" v="146" dt="2024-03-11T22:47:59.4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4" d="100"/>
          <a:sy n="84" d="100"/>
        </p:scale>
        <p:origin x="-322" y="-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50666DC1-CD27-4874-9484-9D06C59FE4D0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777579F-F417-47C2-AC03-911CCED02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447675"/>
            <a:ext cx="8397511" cy="2714625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643E600-28DA-4780-9E00-2E12F74FF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52" y="3602037"/>
            <a:ext cx="8397511" cy="2460625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0E6F1DC-ADFB-42C9-AB34-FCB38C81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8219-6E45-4D12-B767-46F92D5844D4}" type="datetime1">
              <a:rPr lang="en-US" smtClean="0"/>
              <a:pPr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E799E6D-BBA8-4A15-94DA-DBE8A4FD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C803C82-8719-4FAC-94BF-2A91335F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90978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AC68A33-CB96-4CB1-9941-753BD082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C43EB269-70DF-4510-A313-336226558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01EA3CC-B2DC-4E87-826C-B885A7E6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30B8-6059-41E5-A5DC-C07A76F5859A}" type="datetime1">
              <a:rPr lang="en-US" smtClean="0"/>
              <a:pPr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AF37F52-A7C4-4E21-A12A-02546D47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C66031F-5A79-48A7-8EDC-DDD9A9E4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12454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9188483-96C4-4E9C-AA6A-E70005461AEE}"/>
              </a:ext>
            </a:extLst>
          </p:cNvPr>
          <p:cNvSpPr/>
          <p:nvPr/>
        </p:nvSpPr>
        <p:spPr>
          <a:xfrm>
            <a:off x="9144000" y="0"/>
            <a:ext cx="3048000" cy="6854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0E4FCD54-7F0B-446E-9998-93E7BD7CE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34222" y="365125"/>
            <a:ext cx="223867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0766238-BBF1-4672-BC09-746C6967E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552" y="365125"/>
            <a:ext cx="837406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F8F32A5-B67B-45C1-B454-12E9FBE0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0CB7-D16E-4358-B7F4-EA4A24554592}" type="datetime1">
              <a:rPr lang="en-US" smtClean="0"/>
              <a:pPr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8E91896-9441-4636-89D5-84E5932A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811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8937DFE-7F48-4EB0-83BC-A93F342D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66176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B59CF16-986E-4D90-AA40-CDB46E233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A6F14DA-A783-43BC-8F15-95408B89D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58C48B6-C394-452A-94D9-D4802755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96A2-D8F0-4E17-BFD0-A6C902250D59}" type="datetime1">
              <a:rPr lang="en-US" smtClean="0"/>
              <a:pPr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3858A8A-3DD0-41C8-9F48-F4309FA1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3706C92-7C02-4D34-B3E5-D549A7A3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95531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3266F9FA-E6B8-4CFC-B3F1-0C075546EE3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16F270-B2AA-4935-885F-5924B1F6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10862898" cy="272415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522658E-3D87-4D5A-A602-847153CC4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3695701"/>
            <a:ext cx="10862898" cy="23939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FAB1D84-A229-45B1-BD42-0DC0CE9F8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8C9C-1ACB-4C84-A002-C7E0E45B937A}" type="datetime1">
              <a:rPr lang="en-US" smtClean="0"/>
              <a:pPr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664EEF4-D461-49D7-8F24-8BFE2444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644055A-7488-4646-9E88-692036EA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86130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0F1F74-ED26-4F8B-BF51-3533D840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60"/>
            <a:ext cx="11264536" cy="16875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201D2D7-7F18-43E0-9B2E-3FCD83CC8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455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FCBBB66-EB7D-4F8C-9C78-1D1C88846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016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7A684E6-393D-4587-AA45-E6734FB4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F2A5-B297-4977-9E5B-4D3050E23689}" type="datetime1">
              <a:rPr lang="en-US" smtClean="0"/>
              <a:pPr/>
              <a:t>3/15/2024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A1D8EE0-0333-4ABC-AE18-10DD507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F452369-A8F0-4709-8372-B420A67D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29859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0291592-4621-4D72-BC2D-F2C439F81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59"/>
            <a:ext cx="10870836" cy="16916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4B823F5-0A90-4666-BE88-2BE0D0A61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436473"/>
            <a:ext cx="5332026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2EC6A7C-6260-463D-B3FD-71A07ACD0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552" y="3409051"/>
            <a:ext cx="5332026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7BF2AF8D-90ED-4512-9423-C91BF73A9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0162" y="2436473"/>
            <a:ext cx="5358285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ED838EA-E20D-4CC3-83C2-AFE0DE9F7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0162" y="3409051"/>
            <a:ext cx="5358285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33603F8A-08E1-4160-9B7E-E0CA4BF8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7434-4794-409A-9547-04789BA47588}" type="datetime1">
              <a:rPr lang="en-US" smtClean="0"/>
              <a:pPr/>
              <a:t>3/15/2024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118291AB-3C5C-4BE1-9E50-02F48933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EA596E64-CD6C-4CF7-8624-FA4AE976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52683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3562B3-06A0-4F2F-96EC-A062DAE2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68FC0095-49F0-4A83-AE8C-9D13E15C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8635-357A-4E3D-B824-A5CEFDB8449C}" type="datetime1">
              <a:rPr lang="en-US" smtClean="0"/>
              <a:pPr/>
              <a:t>3/15/2024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1824898-D4EA-497A-8FC8-43E0D021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44821F6-2C08-450C-A18C-702D7384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77880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A3FFE119-5FCA-4D9C-9C07-1B81A0BF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FF77-2719-4AD0-8740-0B90FF5D1EFB}" type="datetime1">
              <a:rPr lang="en-US" smtClean="0"/>
              <a:pPr/>
              <a:t>3/15/2024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A2C5995-6284-4D7F-AB1C-CA8FE63A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11E4B0D-9C21-48D0-9438-C4737068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05476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90AF76DA-8F95-47D9-9EB6-B1EC93437387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28" name="Rectangle 27">
              <a:extLst>
                <a:ext uri="{FF2B5EF4-FFF2-40B4-BE49-F238E27FC236}">
                  <a16:creationId xmlns="" xmlns:a16="http://schemas.microsoft.com/office/drawing/2014/main" id="{31355B14-077B-4BA1-962D-6E97D93FFCCC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="" xmlns:a16="http://schemas.microsoft.com/office/drawing/2014/main" id="{7230B99F-AC6F-4973-A35E-16C87C38711D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58E41614-9483-47F8-A429-FB0D1C5AA89A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B5E91C-3C4F-40A2-BCC6-918D3BEDD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87234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330F113-1C61-4F74-BD5B-727668BBE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10EB228-A180-4DF6-9D5B-2CF86B6B9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87234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A913719-D65D-4BAE-97B7-FAE8F399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1C83-1089-48B9-8B65-293D4C236D35}" type="datetime1">
              <a:rPr lang="en-US" smtClean="0"/>
              <a:pPr/>
              <a:t>3/15/2024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747F5BB-DC3C-45D1-A0D2-05168FEC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C344BA3-19DB-4072-9A2C-08C92361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22924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B0A6909D-DC0B-4221-8140-21E981D896AF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53D581C2-F39E-4958-A3F3-BB65AB1C5E66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7FD77040-27EF-4D2C-8D34-32337B0C8544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1A26D20-69F8-4BBC-98C0-BEB470AB8284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47B6BC-4B2A-4001-9634-47473F82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11519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0497D074-2CCB-4AB8-A7A0-7847D3C1E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1FB94BD-D906-4213-9F31-1BE17A86F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11519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C1B8431-70CB-4E9F-8A49-CDFF1855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FE45-CC1E-47DB-8B82-6CF0636FBDB8}" type="datetime1">
              <a:rPr lang="en-US" smtClean="0"/>
              <a:pPr/>
              <a:t>3/15/2024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DD2F293-170E-410E-88BF-187A63C5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BED93A2-588D-43B5-B6FA-0B7892E6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45435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EA26A151-13BF-4305-A6DC-9DC7C9877195}"/>
              </a:ext>
            </a:extLst>
          </p:cNvPr>
          <p:cNvSpPr/>
          <p:nvPr/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3DEE6AE3-3BCC-4B3B-AC4E-60F91014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6875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4CB514A-E7EA-41A8-ADBA-85CA1DF6D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576513"/>
            <a:ext cx="10869248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19CB0BD-D6E3-4B3D-BCBB-6FECA5D63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221" y="63572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C8E16-3C03-4238-9C6F-B34F3D10F77E}" type="datetime1">
              <a:rPr lang="en-US" smtClean="0"/>
              <a:pPr/>
              <a:t>3/15/2024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84147F7-B466-4892-BE27-876F94751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70162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64B4FE0-65CC-4435-A6AF-150E52F35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4983" y="6356350"/>
            <a:ext cx="12807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56573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1" r:id="rId6"/>
    <p:sldLayoutId id="2147483737" r:id="rId7"/>
    <p:sldLayoutId id="2147483738" r:id="rId8"/>
    <p:sldLayoutId id="2147483739" r:id="rId9"/>
    <p:sldLayoutId id="2147483740" r:id="rId10"/>
    <p:sldLayoutId id="214748374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="" xmlns:a16="http://schemas.microsoft.com/office/drawing/2014/main" id="{4D90D76C-184F-4A96-8FE8-1114F8EE1F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2F9DE355-E8A7-498B-A6A0-54D03B953F8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6083644" cy="68613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4552" y="1122363"/>
            <a:ext cx="4910841" cy="2387600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GB" sz="4200" b="1" dirty="0"/>
              <a:t>COVID19 Detection from Chest X-Ray Images </a:t>
            </a:r>
            <a:r>
              <a:rPr lang="en-GB" sz="4200" b="1" dirty="0" smtClean="0"/>
              <a:t>using </a:t>
            </a:r>
            <a:r>
              <a:rPr lang="en-GB" sz="4200" b="1" dirty="0" smtClean="0"/>
              <a:t>O</a:t>
            </a:r>
            <a:r>
              <a:rPr lang="en-GB" sz="4200" b="1" dirty="0" smtClean="0"/>
              <a:t>penCV and CNN</a:t>
            </a:r>
            <a:endParaRPr lang="en-US" sz="4200" dirty="0"/>
          </a:p>
          <a:p>
            <a:pPr>
              <a:lnSpc>
                <a:spcPct val="90000"/>
              </a:lnSpc>
            </a:pPr>
            <a:endParaRPr lang="en-GB" sz="4200" dirty="0"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4552" y="3602038"/>
            <a:ext cx="4910841" cy="1655762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algn="ctr">
              <a:lnSpc>
                <a:spcPct val="110000"/>
              </a:lnSpc>
            </a:pPr>
            <a:r>
              <a:rPr lang="en-GB" sz="4000" dirty="0">
                <a:solidFill>
                  <a:schemeClr val="bg1"/>
                </a:solidFill>
                <a:latin typeface="Segoe UI"/>
                <a:cs typeface="Segoe UI"/>
              </a:rPr>
              <a:t>CS385-Mini Project</a:t>
            </a:r>
            <a:endParaRPr lang="en-US" sz="4000" dirty="0">
              <a:solidFill>
                <a:schemeClr val="bg1"/>
              </a:solidFill>
              <a:latin typeface="Segoe UI"/>
              <a:cs typeface="Segoe UI"/>
            </a:endParaRPr>
          </a:p>
          <a:p>
            <a:pPr algn="ctr">
              <a:lnSpc>
                <a:spcPct val="110000"/>
              </a:lnSpc>
            </a:pPr>
            <a:r>
              <a:rPr lang="en-GB" sz="4000" dirty="0">
                <a:solidFill>
                  <a:schemeClr val="bg1"/>
                </a:solidFill>
                <a:latin typeface="Segoe UI"/>
                <a:cs typeface="Segoe UI"/>
              </a:rPr>
              <a:t>Biswajit Sarkar-2101AI11</a:t>
            </a:r>
            <a:endParaRPr lang="en-US" sz="4000" dirty="0">
              <a:solidFill>
                <a:schemeClr val="bg1"/>
              </a:solidFill>
              <a:latin typeface="Segoe UI"/>
              <a:cs typeface="Segoe UI"/>
            </a:endParaRPr>
          </a:p>
          <a:p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2DE02C22-E1BB-05AF-D87F-9F0A10F6CE7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25895" r="2849" b="-1"/>
          <a:stretch/>
        </p:blipFill>
        <p:spPr>
          <a:xfrm>
            <a:off x="6083645" y="10"/>
            <a:ext cx="6108356" cy="685799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D5E100-D65C-8B37-182F-8B4141C66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Problem Statement and Objective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729A1F8-DE11-B992-9DC2-22B00B92A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GB" dirty="0">
                <a:ea typeface="+mn-lt"/>
                <a:cs typeface="+mn-lt"/>
              </a:rPr>
              <a:t>The COVID-19 pandemic has strained healthcare systems worldwide. Efficient identification of COVID-19 patients is crucial for timely treatment and containment.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GB" dirty="0">
                <a:ea typeface="+mn-lt"/>
                <a:cs typeface="+mn-lt"/>
              </a:rPr>
              <a:t>Develop a deep learning model to differentiate COVID-19 patients from others using chest X-ray images.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GB" dirty="0">
                <a:ea typeface="+mn-lt"/>
                <a:cs typeface="+mn-lt"/>
              </a:rPr>
              <a:t>Explore the COVID-19 Radiography Database to train and evaluate the model.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GB" dirty="0">
                <a:ea typeface="+mn-lt"/>
                <a:cs typeface="+mn-lt"/>
              </a:rPr>
              <a:t>Achieve high accuracy and reliability in COVID-19 detection to aid medical professionals.</a:t>
            </a:r>
          </a:p>
        </p:txBody>
      </p:sp>
    </p:spTree>
    <p:extLst>
      <p:ext uri="{BB962C8B-B14F-4D97-AF65-F5344CB8AC3E}">
        <p14:creationId xmlns="" xmlns:p14="http://schemas.microsoft.com/office/powerpoint/2010/main" val="1603434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DA6785-467D-1504-1E90-564C225F2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ea typeface="+mj-lt"/>
                <a:cs typeface="+mj-lt"/>
              </a:rPr>
              <a:t>Methodology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0A9D166-7395-6A4B-6E5D-BF74DF061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GB" b="1" dirty="0">
                <a:ea typeface="+mn-lt"/>
                <a:cs typeface="+mn-lt"/>
              </a:rPr>
              <a:t>Data Collection:</a:t>
            </a:r>
            <a:r>
              <a:rPr lang="en-GB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en-GB" dirty="0">
                <a:ea typeface="+mn-lt"/>
                <a:cs typeface="+mn-lt"/>
              </a:rPr>
              <a:t>Utilized the COVID-19 Radiography Database, containing chest X-ray images labeled with four categories:  Normal, COVID, Lung Opacity, and Viral Pneumonia.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GB" b="1" dirty="0">
                <a:ea typeface="+mn-lt"/>
                <a:cs typeface="+mn-lt"/>
              </a:rPr>
              <a:t>Preprocessing</a:t>
            </a:r>
            <a:r>
              <a:rPr lang="en-GB" dirty="0">
                <a:ea typeface="+mn-lt"/>
                <a:cs typeface="+mn-lt"/>
              </a:rPr>
              <a:t>: </a:t>
            </a:r>
            <a:r>
              <a:rPr lang="en-GB" dirty="0" smtClean="0">
                <a:ea typeface="+mn-lt"/>
                <a:cs typeface="+mn-lt"/>
              </a:rPr>
              <a:t>Using OpenCV to Grayscale </a:t>
            </a:r>
            <a:r>
              <a:rPr lang="en-GB" dirty="0">
                <a:ea typeface="+mn-lt"/>
                <a:cs typeface="+mn-lt"/>
              </a:rPr>
              <a:t>conversion, resizing, and normalization of images to prepare them for model training.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GB" b="1" dirty="0">
                <a:ea typeface="+mn-lt"/>
                <a:cs typeface="+mn-lt"/>
              </a:rPr>
              <a:t>Model Architecture</a:t>
            </a:r>
            <a:r>
              <a:rPr lang="en-GB" dirty="0">
                <a:ea typeface="+mn-lt"/>
                <a:cs typeface="+mn-lt"/>
              </a:rPr>
              <a:t>: Implemented a Convolutional Neural Network (CNN) comprising multiple layers: Convolutional layers with ReLU activation , Max pooling layers for </a:t>
            </a:r>
            <a:r>
              <a:rPr lang="en-GB" dirty="0" smtClean="0">
                <a:ea typeface="+mn-lt"/>
                <a:cs typeface="+mn-lt"/>
              </a:rPr>
              <a:t>down sampling </a:t>
            </a:r>
            <a:r>
              <a:rPr lang="en-GB" dirty="0">
                <a:ea typeface="+mn-lt"/>
                <a:cs typeface="+mn-lt"/>
              </a:rPr>
              <a:t>,</a:t>
            </a:r>
            <a:r>
              <a:rPr lang="en-GB" dirty="0">
                <a:solidFill>
                  <a:srgbClr val="000000"/>
                </a:solidFill>
                <a:ea typeface="+mn-lt"/>
                <a:cs typeface="+mn-lt"/>
              </a:rPr>
              <a:t> Dropout layers for regularization , and Dense layers for classification.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GB" b="1" dirty="0">
                <a:ea typeface="+mn-lt"/>
                <a:cs typeface="+mn-lt"/>
              </a:rPr>
              <a:t>Training and Evaluation</a:t>
            </a:r>
            <a:r>
              <a:rPr lang="en-GB" dirty="0">
                <a:ea typeface="+mn-lt"/>
                <a:cs typeface="+mn-lt"/>
              </a:rPr>
              <a:t>: Compiled the model using categorical cross-entropy loss and the Adam optimizer and trained the model and measured accuracy and generated a confusion matrix for performance analysis.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endParaRPr lang="en-GB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47324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50666DC1-CD27-4874-9484-9D06C59FE4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="" xmlns:a16="http://schemas.microsoft.com/office/drawing/2014/main" id="{5C8041AD-0A28-47FA-8BFF-56BAAA24647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72EF3F9A-9717-4ACB-A30D-96694842C4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1"/>
            <a:ext cx="6095998" cy="45739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D2BF47B-D592-F05B-267B-3C2725CA7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3" y="397275"/>
            <a:ext cx="5216531" cy="37612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Model Architecture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3409BBD1-8A75-44DA-88E2-3A704703220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4573946"/>
            <a:ext cx="6095998" cy="2284054"/>
            <a:chOff x="6096002" y="-9073"/>
            <a:chExt cx="6095998" cy="6867073"/>
          </a:xfrm>
        </p:grpSpPr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957EEA50-86F1-415A-8F6B-829E2272B5F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096002" y="-9073"/>
              <a:ext cx="6095998" cy="68670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1707547F-6B3D-4540-808D-410C9EE3442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096002" y="-6987"/>
              <a:ext cx="6095998" cy="6864987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Content Placeholder 3" descr="A screenshot of a computer program&#10;&#10;Description automatically generated">
            <a:extLst>
              <a:ext uri="{FF2B5EF4-FFF2-40B4-BE49-F238E27FC236}">
                <a16:creationId xmlns="" xmlns:a16="http://schemas.microsoft.com/office/drawing/2014/main" id="{AA66F502-2FC0-7BF1-3E7F-D82F218806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038529" y="397275"/>
            <a:ext cx="4131645" cy="581921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96505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0666DC1-CD27-4874-9484-9D06C59FE4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="" xmlns:a16="http://schemas.microsoft.com/office/drawing/2014/main" id="{8A2FCF07-6918-45A6-B28F-1025FEBA7AE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72EF3F9A-9717-4ACB-A30D-96694842C4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6095998" cy="68613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EFB478-12EF-1FE9-8B3B-F1AC98B8B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188" y="1122363"/>
            <a:ext cx="4908694" cy="2387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Preliminary Results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="" xmlns:a16="http://schemas.microsoft.com/office/drawing/2014/main" id="{176FBBF0-ACF9-D590-8345-35162F0EA8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449859" y="221861"/>
            <a:ext cx="5399708" cy="2876480"/>
          </a:xfrm>
          <a:prstGeom prst="rect">
            <a:avLst/>
          </a:prstGeom>
        </p:spPr>
      </p:pic>
      <p:pic>
        <p:nvPicPr>
          <p:cNvPr id="5" name="Picture 4" descr="A screenshot of a report&#10;&#10;Description automatically generated">
            <a:extLst>
              <a:ext uri="{FF2B5EF4-FFF2-40B4-BE49-F238E27FC236}">
                <a16:creationId xmlns="" xmlns:a16="http://schemas.microsoft.com/office/drawing/2014/main" id="{61883A26-71BA-DF0F-2685-985F4D592DD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93512" y="3648380"/>
            <a:ext cx="5512403" cy="241167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30680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Prediction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99168" y="2422054"/>
            <a:ext cx="5920967" cy="386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trixVTI">
  <a:themeElements>
    <a:clrScheme name="Custom 29">
      <a:dk1>
        <a:srgbClr val="000000"/>
      </a:dk1>
      <a:lt1>
        <a:sysClr val="window" lastClr="FFFFFF"/>
      </a:lt1>
      <a:dk2>
        <a:srgbClr val="465959"/>
      </a:dk2>
      <a:lt2>
        <a:srgbClr val="ECF0F0"/>
      </a:lt2>
      <a:accent1>
        <a:srgbClr val="1EBE9B"/>
      </a:accent1>
      <a:accent2>
        <a:srgbClr val="FD7C7C"/>
      </a:accent2>
      <a:accent3>
        <a:srgbClr val="7DA8B5"/>
      </a:accent3>
      <a:accent4>
        <a:srgbClr val="17967B"/>
      </a:accent4>
      <a:accent5>
        <a:srgbClr val="FB7365"/>
      </a:accent5>
      <a:accent6>
        <a:srgbClr val="D39B17"/>
      </a:accent6>
      <a:hlink>
        <a:srgbClr val="EF08F7"/>
      </a:hlink>
      <a:folHlink>
        <a:srgbClr val="8477FE"/>
      </a:folHlink>
    </a:clrScheme>
    <a:fontScheme name="Custom 4">
      <a:majorFont>
        <a:latin typeface="Bahnschrif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MatrixVTI" id="{A2576CCC-A559-4FD4-A542-772649F65A84}" vid="{5CBC41A9-80A0-44C6-90CD-6D863034352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90</Words>
  <Application>Microsoft Office PowerPoint</Application>
  <PresentationFormat>Custom</PresentationFormat>
  <Paragraphs>16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MatrixVTI</vt:lpstr>
      <vt:lpstr>COVID19 Detection from Chest X-Ray Images using OpenCV and CNN </vt:lpstr>
      <vt:lpstr>Problem Statement and Objective</vt:lpstr>
      <vt:lpstr>Methodology</vt:lpstr>
      <vt:lpstr>Model Architecture</vt:lpstr>
      <vt:lpstr>Preliminary Results</vt:lpstr>
      <vt:lpstr>Prediction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Biswajit</cp:lastModifiedBy>
  <cp:revision>89</cp:revision>
  <dcterms:created xsi:type="dcterms:W3CDTF">2024-03-11T22:26:32Z</dcterms:created>
  <dcterms:modified xsi:type="dcterms:W3CDTF">2024-03-15T05:57:23Z</dcterms:modified>
</cp:coreProperties>
</file>