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4" r:id="rId13"/>
    <p:sldId id="276" r:id="rId14"/>
    <p:sldId id="275" r:id="rId15"/>
    <p:sldId id="269" r:id="rId16"/>
    <p:sldId id="277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1107A-8862-9BA5-14C3-113533E33E48}" v="1050" dt="2023-10-05T21:30:07.262"/>
    <p1510:client id="{2C66C856-8137-4503-BBB2-AA6156348A13}" v="1072" dt="2023-10-04T18:31:54.301"/>
    <p1510:client id="{2D90667F-1DB5-925E-92C7-C9A21AE78DEC}" v="22" dt="2023-10-05T20:22:36.030"/>
    <p1510:client id="{34ABC994-521F-433D-A48B-999E2A9FDAA1}" v="43" dt="2023-10-04T20:31:11.063"/>
    <p1510:client id="{F4973FED-6E11-4A54-3DDD-E474D842B92C}" v="517" dt="2023-10-04T19:48:3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4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7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70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9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99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1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56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82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34" name="Picture 33" descr="Network Technology Background">
            <a:extLst>
              <a:ext uri="{FF2B5EF4-FFF2-40B4-BE49-F238E27FC236}">
                <a16:creationId xmlns:a16="http://schemas.microsoft.com/office/drawing/2014/main" id="{E649320F-E715-38F1-B1CD-6F123A7D6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3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 rtlCol="0">
            <a:normAutofit/>
          </a:bodyPr>
          <a:lstStyle/>
          <a:p>
            <a:r>
              <a:rPr lang="en-GB" b="0">
                <a:solidFill>
                  <a:srgbClr val="FFFFFF"/>
                </a:solidFill>
                <a:ea typeface="+mj-lt"/>
                <a:cs typeface="+mj-lt"/>
              </a:rPr>
              <a:t>Stock Market Analysis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 and Predictions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--Biswajit Sarkar(2101AI11)</a:t>
            </a:r>
            <a:endParaRPr lang="en-US"/>
          </a:p>
          <a:p>
            <a:r>
              <a:rPr lang="en-GB">
                <a:solidFill>
                  <a:srgbClr val="FFFFFF"/>
                </a:solidFill>
              </a:rPr>
              <a:t>--Yashveer(2101AI35)</a:t>
            </a:r>
          </a:p>
        </p:txBody>
      </p:sp>
      <p:grpSp>
        <p:nvGrpSpPr>
          <p:cNvPr id="8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8781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0E072-9C7F-414C-525F-F50BAD64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/>
              <a:t>LTSM(Long Term-Short Memory) Model</a:t>
            </a:r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4476-726D-4799-484F-E3C81A51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Long Short-Term Memory (LSTM) is a type of recurrent neural network (RNN) well-suited for </a:t>
            </a:r>
            <a:r>
              <a:rPr lang="en-GB" err="1">
                <a:ea typeface="+mn-lt"/>
                <a:cs typeface="+mn-lt"/>
              </a:rPr>
              <a:t>modeling</a:t>
            </a:r>
            <a:r>
              <a:rPr lang="en-GB">
                <a:ea typeface="+mn-lt"/>
                <a:cs typeface="+mn-lt"/>
              </a:rPr>
              <a:t> sequential 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Hidden layer consists of feedback loop with memory.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  <p:pic>
        <p:nvPicPr>
          <p:cNvPr id="4" name="Picture 3" descr="LSTM Recurrent Neural Networks — How to Teach a Network to Remember the  Past | by Saul Dobilas | Towards Data Science">
            <a:extLst>
              <a:ext uri="{FF2B5EF4-FFF2-40B4-BE49-F238E27FC236}">
                <a16:creationId xmlns:a16="http://schemas.microsoft.com/office/drawing/2014/main" id="{E7FAFC28-7457-E4AC-65EA-E131C008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970856"/>
            <a:ext cx="5660211" cy="4825329"/>
          </a:xfrm>
          <a:prstGeom prst="rect">
            <a:avLst/>
          </a:prstGeom>
        </p:spPr>
      </p:pic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26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1B5E-2DCE-72CD-2729-22D18B0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Why LTSM?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D7F9-F2CD-C667-7C9C-4A8EC473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Non-Linear Relationships:</a:t>
            </a:r>
            <a:r>
              <a:rPr lang="en-GB">
                <a:ea typeface="+mn-lt"/>
                <a:cs typeface="+mn-lt"/>
              </a:rPr>
              <a:t> Stock market data often exhibits non-linear patterns and dependencies. LSTMs, being a form of deep learning, are well-equipped to capture complex, non-linear relationships in the 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Remembering Past Information:</a:t>
            </a:r>
            <a:r>
              <a:rPr lang="en-GB">
                <a:ea typeface="+mn-lt"/>
                <a:cs typeface="+mn-lt"/>
              </a:rPr>
              <a:t> LSTMs have a memory cell that can store information over long sequences.</a:t>
            </a:r>
          </a:p>
        </p:txBody>
      </p:sp>
    </p:spTree>
    <p:extLst>
      <p:ext uri="{BB962C8B-B14F-4D97-AF65-F5344CB8AC3E}">
        <p14:creationId xmlns:p14="http://schemas.microsoft.com/office/powerpoint/2010/main" val="408914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3B3E-0CB2-CE22-338D-9A756C41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5C82-A26B-469B-D19B-33AD4D48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sz="4000"/>
              <a:t>We have trained a basic LSTM model based on the training data, and then it makes predictions on the test data using mean square error only.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15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9AC5-FAE9-C50F-C6A6-90DF099C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91BC-1F7E-6AAD-BC2B-685D7B6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Created a new data frame with only the 'Close' column.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Divided the dataset into training (95%) and test (5%) 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Scaling the data using min-max scaler from </a:t>
            </a:r>
            <a:r>
              <a:rPr lang="en-GB" err="1">
                <a:ea typeface="+mn-lt"/>
                <a:cs typeface="+mn-lt"/>
              </a:rPr>
              <a:t>sklearn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 marL="800100" lvl="2">
              <a:buFont typeface="Wingdings" panose="020B0604020202020204" pitchFamily="34" charset="0"/>
              <a:buChar char="Ø"/>
            </a:pPr>
            <a:r>
              <a:rPr lang="en-GB" sz="2000" err="1">
                <a:ea typeface="+mn-lt"/>
                <a:cs typeface="+mn-lt"/>
              </a:rPr>
              <a:t>scaled_value</a:t>
            </a:r>
            <a:r>
              <a:rPr lang="en-GB" sz="2000">
                <a:ea typeface="+mn-lt"/>
                <a:cs typeface="+mn-lt"/>
              </a:rPr>
              <a:t> = (value - </a:t>
            </a:r>
            <a:r>
              <a:rPr lang="en-GB" sz="2000" err="1">
                <a:ea typeface="+mn-lt"/>
                <a:cs typeface="+mn-lt"/>
              </a:rPr>
              <a:t>min_value</a:t>
            </a:r>
            <a:r>
              <a:rPr lang="en-GB" sz="2000">
                <a:ea typeface="+mn-lt"/>
                <a:cs typeface="+mn-lt"/>
              </a:rPr>
              <a:t>) / (</a:t>
            </a:r>
            <a:r>
              <a:rPr lang="en-GB" sz="2000" err="1">
                <a:ea typeface="+mn-lt"/>
                <a:cs typeface="+mn-lt"/>
              </a:rPr>
              <a:t>max_value</a:t>
            </a:r>
            <a:r>
              <a:rPr lang="en-GB" sz="2000">
                <a:ea typeface="+mn-lt"/>
                <a:cs typeface="+mn-lt"/>
              </a:rPr>
              <a:t> - </a:t>
            </a:r>
            <a:r>
              <a:rPr lang="en-GB" sz="2000" err="1">
                <a:ea typeface="+mn-lt"/>
                <a:cs typeface="+mn-lt"/>
              </a:rPr>
              <a:t>min_value</a:t>
            </a:r>
            <a:r>
              <a:rPr lang="en-GB" sz="2000">
                <a:ea typeface="+mn-lt"/>
                <a:cs typeface="+mn-lt"/>
              </a:rPr>
              <a:t>)</a:t>
            </a:r>
            <a:endParaRPr lang="en-GB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Training the model by taking </a:t>
            </a:r>
            <a:r>
              <a:rPr lang="en-GB" err="1">
                <a:ea typeface="+mn-lt"/>
                <a:cs typeface="+mn-lt"/>
              </a:rPr>
              <a:t>taking</a:t>
            </a:r>
            <a:r>
              <a:rPr lang="en-GB">
                <a:ea typeface="+mn-lt"/>
                <a:cs typeface="+mn-lt"/>
              </a:rPr>
              <a:t> 100 days closing price into </a:t>
            </a:r>
            <a:r>
              <a:rPr lang="en-GB" err="1">
                <a:ea typeface="+mn-lt"/>
                <a:cs typeface="+mn-lt"/>
              </a:rPr>
              <a:t>x_train</a:t>
            </a:r>
            <a:r>
              <a:rPr lang="en-GB">
                <a:ea typeface="+mn-lt"/>
                <a:cs typeface="+mn-lt"/>
              </a:rPr>
              <a:t> and predicting the 101 </a:t>
            </a:r>
            <a:r>
              <a:rPr lang="en-GB" err="1">
                <a:ea typeface="+mn-lt"/>
                <a:cs typeface="+mn-lt"/>
              </a:rPr>
              <a:t>th</a:t>
            </a:r>
            <a:r>
              <a:rPr lang="en-GB">
                <a:ea typeface="+mn-lt"/>
                <a:cs typeface="+mn-lt"/>
              </a:rPr>
              <a:t> day price and then comparing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Build the LSTM model using </a:t>
            </a:r>
            <a:r>
              <a:rPr lang="en-GB" err="1">
                <a:ea typeface="+mn-lt"/>
                <a:cs typeface="+mn-lt"/>
              </a:rPr>
              <a:t>keras</a:t>
            </a:r>
            <a:r>
              <a:rPr lang="en-GB">
                <a:ea typeface="+mn-lt"/>
                <a:cs typeface="+mn-lt"/>
              </a:rPr>
              <a:t> - 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Input -&gt; LSTM(100, </a:t>
            </a:r>
            <a:r>
              <a:rPr lang="en-GB" err="1">
                <a:ea typeface="+mn-lt"/>
                <a:cs typeface="+mn-lt"/>
              </a:rPr>
              <a:t>return_sequences</a:t>
            </a:r>
            <a:r>
              <a:rPr lang="en-GB">
                <a:ea typeface="+mn-lt"/>
                <a:cs typeface="+mn-lt"/>
              </a:rPr>
              <a:t>=True) -&gt; LSTM(50, </a:t>
            </a:r>
            <a:r>
              <a:rPr lang="en-GB" err="1">
                <a:ea typeface="+mn-lt"/>
                <a:cs typeface="+mn-lt"/>
              </a:rPr>
              <a:t>return_sequences</a:t>
            </a:r>
            <a:r>
              <a:rPr lang="en-GB">
                <a:ea typeface="+mn-lt"/>
                <a:cs typeface="+mn-lt"/>
              </a:rPr>
              <a:t>=False) -&gt; Dense(25) -&gt; Dense(1) -&gt; Output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8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2524-23F8-846E-017F-4561ED3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model's predictions</a:t>
            </a:r>
          </a:p>
        </p:txBody>
      </p:sp>
      <p:pic>
        <p:nvPicPr>
          <p:cNvPr id="4" name="Content Placeholder 3" descr="A graph showing a line&#10;&#10;Description automatically generated">
            <a:extLst>
              <a:ext uri="{FF2B5EF4-FFF2-40B4-BE49-F238E27FC236}">
                <a16:creationId xmlns:a16="http://schemas.microsoft.com/office/drawing/2014/main" id="{ABF9CCA4-D60A-1AD2-B470-C626953C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30" y="2521885"/>
            <a:ext cx="9976922" cy="3871016"/>
          </a:xfrm>
        </p:spPr>
      </p:pic>
    </p:spTree>
    <p:extLst>
      <p:ext uri="{BB962C8B-B14F-4D97-AF65-F5344CB8AC3E}">
        <p14:creationId xmlns:p14="http://schemas.microsoft.com/office/powerpoint/2010/main" val="20839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5EA6-865F-47EF-FF2A-13E3AB06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CD74-F263-ED51-8D7B-56C5E927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We have taken number of nodes randomly(100,50,25) so we are finding optimal number of nodes.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Addition of regularization to avoid overfitting and optimization to avoid local minima and fast learning.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Update our model to predict stock prices for upcoming 30 days.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A website where any user can access this stock prediction model.</a:t>
            </a:r>
            <a:endParaRPr lang="en-US"/>
          </a:p>
          <a:p>
            <a:pPr marL="800100" lvl="2" indent="-342900">
              <a:buFont typeface="Wingdings" panose="020B0604020202020204" pitchFamily="34" charset="0"/>
              <a:buChar char="Ø"/>
            </a:pPr>
            <a:r>
              <a:rPr lang="en-GB"/>
              <a:t>User can access the history of various stocks.</a:t>
            </a:r>
          </a:p>
          <a:p>
            <a:pPr marL="800100" lvl="2" indent="-342900">
              <a:buFont typeface="Wingdings" panose="020B0604020202020204" pitchFamily="34" charset="0"/>
              <a:buChar char="Ø"/>
            </a:pPr>
            <a:r>
              <a:rPr lang="en-GB"/>
              <a:t>Predicting Stock prices for various company for upcoming 30 days.</a:t>
            </a:r>
          </a:p>
          <a:p>
            <a:pPr marL="800100" lvl="2" indent="-342900">
              <a:buFont typeface="Wingdings" panose="020B0604020202020204" pitchFamily="34" charset="0"/>
              <a:buChar char="Ø"/>
            </a:pPr>
            <a:r>
              <a:rPr lang="en-GB"/>
              <a:t>Predicting the best stock to purchase and rating all stocks.</a:t>
            </a:r>
          </a:p>
          <a:p>
            <a:pPr marL="800100" lvl="2" indent="-342900">
              <a:buFont typeface="Wingdings" panose="020B0604020202020204" pitchFamily="34" charset="0"/>
              <a:buChar char="Ø"/>
            </a:pP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12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9A7E-2A3E-187C-D770-013FB1A5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00" y="2098156"/>
            <a:ext cx="10077556" cy="1325563"/>
          </a:xfrm>
        </p:spPr>
        <p:txBody>
          <a:bodyPr>
            <a:normAutofit/>
          </a:bodyPr>
          <a:lstStyle/>
          <a:p>
            <a:pPr algn="ctr"/>
            <a:r>
              <a:rPr lang="en-GB" sz="4800"/>
              <a:t>Thank You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7753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53AA-C57B-3B84-7A34-61927CA1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2F51-0157-9B0C-5D97-4D791DD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600" i="1">
                <a:ea typeface="+mn-lt"/>
                <a:cs typeface="+mn-lt"/>
              </a:rPr>
              <a:t>Building Robust Predictive Models for Stock Market Analysis</a:t>
            </a:r>
            <a:endParaRPr lang="en-GB" sz="3600">
              <a:ea typeface="+mn-lt"/>
              <a:cs typeface="+mn-lt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951-10CB-AC65-540B-D01BB887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Purpose/Motivation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1D8E-815B-64A0-B9E5-EB963C67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Investment Strategy Development:</a:t>
            </a:r>
            <a:r>
              <a:rPr lang="en-GB">
                <a:ea typeface="+mn-lt"/>
                <a:cs typeface="+mn-lt"/>
              </a:rPr>
              <a:t> A model can help in determining the optimal allocation of funds across different stocks or assets to maximize returns while minimizing risk.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Automated Trading Systems:</a:t>
            </a:r>
            <a:r>
              <a:rPr lang="en-GB">
                <a:ea typeface="+mn-lt"/>
                <a:cs typeface="+mn-lt"/>
              </a:rPr>
              <a:t> Models can be integrated into trading algorithms to execute buy/sell orders based on predefined criteria, allowing for faster and more precise trading.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Hedging Strategies:</a:t>
            </a:r>
            <a:r>
              <a:rPr lang="en-GB">
                <a:ea typeface="+mn-lt"/>
                <a:cs typeface="+mn-lt"/>
              </a:rPr>
              <a:t> Companies may use stock prediction models to identify potential risks associated with their investments and implement hedging strategies to mitigate them.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1530-8132-C6AD-37EF-FFF5A6D1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Factors affecting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9CFE-924A-3F39-F98B-53EDAD5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Opening prices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Closing prices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High prices on a particular day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Low prices on a particular day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Adjusted close prices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Volume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B626B0-335F-B5AD-54B2-2A927148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7" y="512410"/>
            <a:ext cx="10522973" cy="54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F790-0A7A-574C-2D26-81A4E80A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Moving average of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F0CF-556D-171C-F18B-552211A2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>
                <a:latin typeface="Times New Roman"/>
                <a:cs typeface="Times New Roman"/>
              </a:rPr>
              <a:t>A moving average in stock is a technical analysis tool that helps smooth out price trends by filtering out the noise from random short-term price fluctuations.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GB">
              <a:latin typeface="Times New Roman"/>
              <a:cs typeface="Times New Roman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sz="2300" b="1">
                <a:latin typeface="Times New Roman"/>
                <a:cs typeface="Times New Roman"/>
              </a:rPr>
              <a:t> Moving average = Σ closing price over a specific period / number of periods</a:t>
            </a:r>
            <a:endParaRPr lang="en-GB">
              <a:latin typeface="Times New Roman"/>
              <a:cs typeface="Times New Roman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GB" sz="2300" b="1">
              <a:latin typeface="Times New Roman"/>
              <a:cs typeface="Times New Roman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>
                <a:latin typeface="Times New Roman"/>
                <a:cs typeface="Times New Roman"/>
              </a:rPr>
              <a:t>It is used by the investor to identify the trend direction. If stock crosses above its moving average, it can be a signal to buy the stock and if it crosses below then it can be a signal to sell the stock.</a:t>
            </a:r>
          </a:p>
          <a:p>
            <a:br>
              <a:rPr lang="en-US"/>
            </a:b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4D021-8427-37AB-768E-1AB2112B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2" y="397320"/>
            <a:ext cx="11007141" cy="61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3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5B3-00BF-96E9-CC31-EF226A56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the closing stock price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F690-FD60-9899-FC72-00C613D7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In our model we are considering a dataset of apple that contains all the stock price data from 2012 to 2023(today).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/>
              <a:t>For predicting closing price in our model, we are using -</a:t>
            </a:r>
          </a:p>
          <a:p>
            <a:pPr marL="457200" lvl="1">
              <a:buFont typeface="Wingdings" panose="020B0604020202020204" pitchFamily="34" charset="0"/>
              <a:buChar char="Ø"/>
            </a:pPr>
            <a:r>
              <a:rPr lang="en-GB"/>
              <a:t>LSTM Model (Long Short-Term Memory model) </a:t>
            </a:r>
          </a:p>
          <a:p>
            <a:pPr marL="457200" lvl="1">
              <a:buFont typeface="Wingdings" panose="020B0604020202020204" pitchFamily="34" charset="0"/>
              <a:buChar char="Ø"/>
            </a:pPr>
            <a:r>
              <a:rPr lang="en-GB"/>
              <a:t>Root Mean Squared Error for Loss calculation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1E1D0E3-C4D9-3101-017F-63D709C7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8" y="313277"/>
            <a:ext cx="10942748" cy="6231447"/>
          </a:xfrm>
          <a:prstGeom prst="rect">
            <a:avLst/>
          </a:prstGeom>
        </p:spPr>
      </p:pic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E22648D-A986-C8D7-1F2C-2D11DB10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9" y="317918"/>
            <a:ext cx="10942748" cy="62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4985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RocaVTI</vt:lpstr>
      <vt:lpstr>Stock Market Analysis and Predictions</vt:lpstr>
      <vt:lpstr>Problem Statement</vt:lpstr>
      <vt:lpstr>Purpose/Motivation</vt:lpstr>
      <vt:lpstr>Factors affecting stock market</vt:lpstr>
      <vt:lpstr>PowerPoint Presentation</vt:lpstr>
      <vt:lpstr>Moving average of stocks</vt:lpstr>
      <vt:lpstr>PowerPoint Presentation</vt:lpstr>
      <vt:lpstr>Predicting the closing stock price of Apple</vt:lpstr>
      <vt:lpstr>PowerPoint Presentation</vt:lpstr>
      <vt:lpstr>LTSM(Long Term-Short Memory) Model</vt:lpstr>
      <vt:lpstr>Why LTSM?</vt:lpstr>
      <vt:lpstr>Progress</vt:lpstr>
      <vt:lpstr>Our Model</vt:lpstr>
      <vt:lpstr>Our model's predictions</vt:lpstr>
      <vt:lpstr>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2023-10-03T23:18:53Z</dcterms:created>
  <dcterms:modified xsi:type="dcterms:W3CDTF">2023-10-05T21:54:43Z</dcterms:modified>
</cp:coreProperties>
</file>