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3" r:id="rId4"/>
    <p:sldId id="258" r:id="rId5"/>
    <p:sldId id="265" r:id="rId6"/>
    <p:sldId id="266" r:id="rId7"/>
    <p:sldId id="267" r:id="rId8"/>
    <p:sldId id="268" r:id="rId9"/>
    <p:sldId id="276" r:id="rId10"/>
    <p:sldId id="278" r:id="rId11"/>
    <p:sldId id="275" r:id="rId12"/>
    <p:sldId id="27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1107A-8862-9BA5-14C3-113533E33E48}" v="1050" dt="2023-10-05T21:30:07.262"/>
    <p1510:client id="{2C66C856-8137-4503-BBB2-AA6156348A13}" v="1072" dt="2023-10-04T18:31:54.301"/>
    <p1510:client id="{2D90667F-1DB5-925E-92C7-C9A21AE78DEC}" v="22" dt="2023-10-05T20:22:36.030"/>
    <p1510:client id="{34ABC994-521F-433D-A48B-999E2A9FDAA1}" v="43" dt="2023-10-04T20:31:11.063"/>
    <p1510:client id="{F4973FED-6E11-4A54-3DDD-E474D842B92C}" v="517" dt="2023-10-04T19:48:31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744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pPr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06/12/2023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882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51B01909-73B8-4486-A749-C643B1D7E3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3644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12EF7969-DB38-4989-A65C-9D190A2455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4372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588F505F-2957-41FC-9AAA-962853A67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670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AC552FEA-472E-4E74-B31D-531852C19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8095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37B4CDD2-E09A-418A-9131-FBDEE440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8699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xmlns="" id="{0CB61A83-9419-49FC-8074-2AB3D34FA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xmlns="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xmlns="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xmlns="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3019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855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xmlns="" id="{AC45ECC6-E29C-40EF-A7C9-5A17DAFD42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xmlns="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xmlns="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xmlns="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723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02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xmlns="" id="{839DB371-B90D-44CB-A4AF-C7BDBFD0A8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xmlns="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xmlns="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xmlns="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02456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xmlns="" id="{7627CBC2-9DC2-4EE8-A2D5-849E30F22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xmlns="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xmlns="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xmlns="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68582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xmlns="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xmlns="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xmlns="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A5D0B0D3-D735-4619-AA45-B57B791E17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34" name="Picture 33" descr="Network Technology Background">
            <a:extLst>
              <a:ext uri="{FF2B5EF4-FFF2-40B4-BE49-F238E27FC236}">
                <a16:creationId xmlns:a16="http://schemas.microsoft.com/office/drawing/2014/main" xmlns="" id="{E649320F-E715-38F1-B1CD-6F123A7D6D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3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 rtlCol="0">
            <a:normAutofit/>
          </a:bodyPr>
          <a:lstStyle/>
          <a:p>
            <a:r>
              <a:rPr lang="en-GB" b="0">
                <a:solidFill>
                  <a:srgbClr val="FFFFFF"/>
                </a:solidFill>
                <a:ea typeface="+mj-lt"/>
                <a:cs typeface="+mj-lt"/>
              </a:rPr>
              <a:t>Stock Market Analysis</a:t>
            </a:r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 and Predictions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--Biswajit Sarkar(2101AI11)</a:t>
            </a:r>
            <a:endParaRPr lang="en-US"/>
          </a:p>
          <a:p>
            <a:r>
              <a:rPr lang="en-GB">
                <a:solidFill>
                  <a:srgbClr val="FFFFFF"/>
                </a:solidFill>
              </a:rPr>
              <a:t>--Yashveer(2101AI35)</a:t>
            </a:r>
          </a:p>
        </p:txBody>
      </p:sp>
      <p:grpSp>
        <p:nvGrpSpPr>
          <p:cNvPr id="82" name="Graphic 78">
            <a:extLst>
              <a:ext uri="{FF2B5EF4-FFF2-40B4-BE49-F238E27FC236}">
                <a16:creationId xmlns:a16="http://schemas.microsoft.com/office/drawing/2014/main" xmlns="" id="{DBBA0A0D-8F6A-400A-9E49-8C008E2C7D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30225" y="3268781"/>
            <a:ext cx="972165" cy="41353"/>
            <a:chOff x="4886325" y="3374517"/>
            <a:chExt cx="2418302" cy="102869"/>
          </a:xfrm>
          <a:solidFill>
            <a:schemeClr val="accent1"/>
          </a:solidFill>
        </p:grpSpPr>
        <p:sp>
          <p:nvSpPr>
            <p:cNvPr id="43" name="Graphic 78">
              <a:extLst>
                <a:ext uri="{FF2B5EF4-FFF2-40B4-BE49-F238E27FC236}">
                  <a16:creationId xmlns:a16="http://schemas.microsoft.com/office/drawing/2014/main" xmlns="" id="{A5DD701E-4BC9-48E3-AF4F-013B52D63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aphic 78">
              <a:extLst>
                <a:ext uri="{FF2B5EF4-FFF2-40B4-BE49-F238E27FC236}">
                  <a16:creationId xmlns:a16="http://schemas.microsoft.com/office/drawing/2014/main" xmlns="" id="{FB658B62-664D-4B3B-BBDA-235666290B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4895088" y="3374517"/>
              <a:ext cx="2400490" cy="102869"/>
              <a:chOff x="4895088" y="3374517"/>
              <a:chExt cx="2400490" cy="102869"/>
            </a:xfrm>
            <a:grpFill/>
          </p:grpSpPr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xmlns="" id="{B11F9D25-67B1-4BDB-A290-97B93A19D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xmlns="" id="{B9D5C40A-1B1B-4C25-9707-E8F1CF6EE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xmlns="" id="{2DD0C1D6-FF64-45AB-8775-83AB3C470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3D505D40-32E9-4C48-81F8-AD80433BE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C507BF36-B92B-4CAC-BCA7-8364B51E1F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2276237E-3A6D-452F-879C-FB8C77A18D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38BC9243-F4BF-48A7-89AE-DFA5B37DE6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5DE414EC-F3DF-412E-9B22-5328DAA99C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xmlns="" id="{039C06B1-FDEA-47B1-8222-7D622CD72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xmlns="" id="{B834C8C1-9BD1-4635-8E5B-65815F9017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xmlns="" id="{2963D456-B3F4-4EDC-827E-645741F64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73A58845-EFFB-4806-BC6D-47418C155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Model Architecture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4987" y="2130357"/>
            <a:ext cx="7791855" cy="414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92524-23F8-846E-017F-4561ED3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model's predictions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14" y="2042808"/>
            <a:ext cx="11504782" cy="447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39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A9A7E-2A3E-187C-D770-013FB1A5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00" y="2098156"/>
            <a:ext cx="10077556" cy="1325563"/>
          </a:xfrm>
        </p:spPr>
        <p:txBody>
          <a:bodyPr>
            <a:normAutofit/>
          </a:bodyPr>
          <a:lstStyle/>
          <a:p>
            <a:pPr algn="ctr"/>
            <a:r>
              <a:rPr lang="en-GB" sz="4800"/>
              <a:t>Thank You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xmlns="" val="377532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A53AA-C57B-3B84-7A34-61927CA1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ED2F51-0157-9B0C-5D97-4D791DD9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3600" i="1">
                <a:ea typeface="+mn-lt"/>
                <a:cs typeface="+mn-lt"/>
              </a:rPr>
              <a:t>Building Robust Predictive Models for Stock Market Analysis</a:t>
            </a:r>
            <a:endParaRPr lang="en-GB" sz="3600">
              <a:ea typeface="+mn-lt"/>
              <a:cs typeface="+mn-lt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102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8C951-10CB-AC65-540B-D01BB887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Purpose/Motivation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C1D8E-815B-64A0-B9E5-EB963C67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>
                <a:ea typeface="+mn-lt"/>
                <a:cs typeface="+mn-lt"/>
              </a:rPr>
              <a:t>Investment Strategy Development:</a:t>
            </a:r>
            <a:r>
              <a:rPr lang="en-GB">
                <a:ea typeface="+mn-lt"/>
                <a:cs typeface="+mn-lt"/>
              </a:rPr>
              <a:t> A model can help in determining the optimal allocation of funds across different stocks or assets to maximize returns while minimizing risk.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>
                <a:ea typeface="+mn-lt"/>
                <a:cs typeface="+mn-lt"/>
              </a:rPr>
              <a:t>Automated Trading Systems:</a:t>
            </a:r>
            <a:r>
              <a:rPr lang="en-GB">
                <a:ea typeface="+mn-lt"/>
                <a:cs typeface="+mn-lt"/>
              </a:rPr>
              <a:t> Models can be integrated into trading algorithms to execute buy/sell orders based on predefined criteria, allowing for faster and more precise trading.</a:t>
            </a:r>
            <a:endParaRPr lang="en-GB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>
                <a:ea typeface="+mn-lt"/>
                <a:cs typeface="+mn-lt"/>
              </a:rPr>
              <a:t>Hedging Strategies:</a:t>
            </a:r>
            <a:r>
              <a:rPr lang="en-GB">
                <a:ea typeface="+mn-lt"/>
                <a:cs typeface="+mn-lt"/>
              </a:rPr>
              <a:t> Companies may use stock prediction models to identify potential risks associated with their investments and implement hedging strategies to mitigate them.</a:t>
            </a:r>
            <a:endParaRPr lang="en-GB"/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13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31530-8132-C6AD-37EF-FFF5A6D1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Factors affecting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8C9CFE-924A-3F39-F98B-53EDAD5A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GB" dirty="0" smtClean="0"/>
              <a:t>Closing prices</a:t>
            </a:r>
            <a:r>
              <a:rPr lang="en-GB" dirty="0"/>
              <a:t> 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dirty="0"/>
              <a:t>Volume </a:t>
            </a:r>
            <a:endParaRPr lang="en-GB" dirty="0" smtClean="0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 smtClean="0"/>
              <a:t>Cash flow</a:t>
            </a:r>
            <a:endParaRPr lang="en-US" dirty="0" smtClean="0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 smtClean="0"/>
              <a:t> Net income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 smtClean="0"/>
              <a:t>News Headlines Labels</a:t>
            </a:r>
            <a:endParaRPr lang="en-US" dirty="0" smtClean="0"/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GB" dirty="0"/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GB" dirty="0"/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0028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BC5B3-00BF-96E9-CC31-EF226A56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Predicting the closing stock price of Apple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08F690-FD60-9899-FC72-00C613D7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dirty="0"/>
              <a:t>In our model we are considering a dataset of apple that contains all the stock price data from 2012 to </a:t>
            </a:r>
            <a:r>
              <a:rPr lang="en-GB" dirty="0" smtClean="0"/>
              <a:t>2023.</a:t>
            </a:r>
            <a:endParaRPr lang="en-GB" dirty="0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dirty="0"/>
              <a:t>For predicting closing price in our model, we are using -</a:t>
            </a:r>
          </a:p>
          <a:p>
            <a:pPr marL="457200" lvl="1">
              <a:buFont typeface="Wingdings" panose="020B0604020202020204" pitchFamily="34" charset="0"/>
              <a:buChar char="Ø"/>
            </a:pPr>
            <a:r>
              <a:rPr lang="en-GB" dirty="0"/>
              <a:t>LSTM Model (Long Short-Term Memory model) </a:t>
            </a:r>
          </a:p>
          <a:p>
            <a:pPr marL="457200" lvl="1">
              <a:buFont typeface="Wingdings" panose="020B0604020202020204" pitchFamily="34" charset="0"/>
              <a:buChar char="Ø"/>
            </a:pPr>
            <a:r>
              <a:rPr lang="en-GB" dirty="0"/>
              <a:t>Root Mean Squared Error for Loss calculation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342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856033"/>
            <a:ext cx="12192001" cy="505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1014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xmlns="" id="{2F9C493A-9F03-49B4-B3FB-19CE5AC11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0E072-9C7F-414C-525F-F50BAD64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/>
              <a:t>LTSM(Long Term-Short Memory) Model</a:t>
            </a:r>
          </a:p>
        </p:txBody>
      </p:sp>
      <p:sp>
        <p:nvSpPr>
          <p:cNvPr id="39" name="Freeform: Shape 10">
            <a:extLst>
              <a:ext uri="{FF2B5EF4-FFF2-40B4-BE49-F238E27FC236}">
                <a16:creationId xmlns:a16="http://schemas.microsoft.com/office/drawing/2014/main" xmlns="" id="{90A46C7D-C1BB-49B8-8D37-39742820E9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xmlns="" id="{61BBAB6F-65E6-4E2B-B363-6AB27C84E0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xmlns="" id="{6DA3BBB2-E620-4C13-98C9-FE1EF7D2ED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xmlns="" id="{ADC9AB5D-88A1-4FA9-B467-E8EF8FFE5B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xmlns="" id="{0867B8E5-4535-4743-8235-6612FEA410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xmlns="" id="{BE48FEA7-5915-4751-8090-63F3094324A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xmlns="" id="{32B378CE-44FD-4120-B9ED-7828D4EE9AE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xmlns="" id="{40FA43D3-D34B-4BC7-80D0-F3E75A222AC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A54476-726D-4799-484F-E3C81A51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+mn-lt"/>
              </a:rPr>
              <a:t>Long Short-Term Memory (LSTM) is a type of recurrent neural network (RNN) well-suited for </a:t>
            </a:r>
            <a:r>
              <a:rPr lang="en-GB" err="1">
                <a:ea typeface="+mn-lt"/>
                <a:cs typeface="+mn-lt"/>
              </a:rPr>
              <a:t>modeling</a:t>
            </a:r>
            <a:r>
              <a:rPr lang="en-GB">
                <a:ea typeface="+mn-lt"/>
                <a:cs typeface="+mn-lt"/>
              </a:rPr>
              <a:t> sequential data.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/>
              <a:t>Hidden layer consists of feedback loop with memory.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/>
          </a:p>
        </p:txBody>
      </p:sp>
      <p:pic>
        <p:nvPicPr>
          <p:cNvPr id="4" name="Picture 3" descr="LSTM Recurrent Neural Networks — How to Teach a Network to Remember the  Past | by Saul Dobilas | Towards Data Science">
            <a:extLst>
              <a:ext uri="{FF2B5EF4-FFF2-40B4-BE49-F238E27FC236}">
                <a16:creationId xmlns:a16="http://schemas.microsoft.com/office/drawing/2014/main" xmlns="" id="{E7FAFC28-7457-E4AC-65EA-E131C008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970856"/>
            <a:ext cx="5660211" cy="4825329"/>
          </a:xfrm>
          <a:prstGeom prst="rect">
            <a:avLst/>
          </a:prstGeom>
        </p:spPr>
      </p:pic>
      <p:sp>
        <p:nvSpPr>
          <p:cNvPr id="41" name="Freeform: Shape 20">
            <a:extLst>
              <a:ext uri="{FF2B5EF4-FFF2-40B4-BE49-F238E27FC236}">
                <a16:creationId xmlns:a16="http://schemas.microsoft.com/office/drawing/2014/main" xmlns="" id="{55820E42-2F9D-41EF-B67F-522A133B3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13D9BC31-B57D-4933-AD83-94F462D4C2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84AFEA3-A055-41AE-96F3-34BA58142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028771F-62FA-4349-B7A8-CE1682D2CE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319CDEE6-CB2F-49F0-B237-2A26A3D1DC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xmlns="" id="{3DD82286-02D2-4210-A797-5D502D44A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xmlns="" id="{735449F4-80DA-4E06-B3B6-B9F519F4A6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xmlns="" id="{61FABA3B-05B6-433C-90F9-8D9691A840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E1FEBA45-D0A3-4091-9956-161EDA21A0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5926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91B5E-2DCE-72CD-2729-22D18B00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Why LTSM?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4DD7F9-F2CD-C667-7C9C-4A8EC473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>
                <a:ea typeface="+mn-lt"/>
                <a:cs typeface="+mn-lt"/>
              </a:rPr>
              <a:t>Non-Linear Relationships:</a:t>
            </a:r>
            <a:r>
              <a:rPr lang="en-GB">
                <a:ea typeface="+mn-lt"/>
                <a:cs typeface="+mn-lt"/>
              </a:rPr>
              <a:t> Stock market data often exhibits non-linear patterns and dependencies. LSTMs, being a form of deep learning, are well-equipped to capture complex, non-linear relationships in the data.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>
                <a:ea typeface="+mn-lt"/>
                <a:cs typeface="+mn-lt"/>
              </a:rPr>
              <a:t>Remembering Past Information:</a:t>
            </a:r>
            <a:r>
              <a:rPr lang="en-GB">
                <a:ea typeface="+mn-lt"/>
                <a:cs typeface="+mn-lt"/>
              </a:rPr>
              <a:t> LSTMs have a memory cell that can store information over long sequences.</a:t>
            </a:r>
          </a:p>
        </p:txBody>
      </p:sp>
    </p:spTree>
    <p:extLst>
      <p:ext uri="{BB962C8B-B14F-4D97-AF65-F5344CB8AC3E}">
        <p14:creationId xmlns:p14="http://schemas.microsoft.com/office/powerpoint/2010/main" xmlns="" val="408914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59AC5-FAE9-C50F-C6A6-90DF099C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691BC-1F7E-6AAD-BC2B-685D7B64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Created a new data frame with only the </a:t>
            </a:r>
            <a:r>
              <a:rPr lang="en-US" dirty="0" smtClean="0"/>
              <a:t>'</a:t>
            </a:r>
            <a:r>
              <a:rPr lang="en-US" dirty="0" err="1" smtClean="0"/>
              <a:t>Close','Cashflow','Volume','Net</a:t>
            </a:r>
            <a:r>
              <a:rPr lang="en-US" dirty="0" smtClean="0"/>
              <a:t> </a:t>
            </a:r>
            <a:r>
              <a:rPr lang="en-US" dirty="0" err="1" smtClean="0"/>
              <a:t>income','Labels</a:t>
            </a:r>
            <a:r>
              <a:rPr lang="en-US" dirty="0" smtClean="0"/>
              <a:t>'</a:t>
            </a:r>
          </a:p>
          <a:p>
            <a:pPr marL="342900" indent="-342900"/>
            <a:r>
              <a:rPr lang="en-GB" dirty="0" smtClean="0">
                <a:ea typeface="+mn-lt"/>
                <a:cs typeface="+mn-lt"/>
              </a:rPr>
              <a:t>column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/>
              <a:t>Divided the dataset into training </a:t>
            </a:r>
            <a:r>
              <a:rPr lang="en-GB" dirty="0" smtClean="0"/>
              <a:t>(</a:t>
            </a:r>
            <a:r>
              <a:rPr lang="en-GB" dirty="0" smtClean="0"/>
              <a:t>85</a:t>
            </a:r>
            <a:r>
              <a:rPr lang="en-GB" dirty="0" smtClean="0"/>
              <a:t>%) </a:t>
            </a:r>
            <a:r>
              <a:rPr lang="en-GB" dirty="0"/>
              <a:t>and test </a:t>
            </a:r>
            <a:r>
              <a:rPr lang="en-GB" dirty="0" smtClean="0"/>
              <a:t>(15%) </a:t>
            </a:r>
            <a:r>
              <a:rPr lang="en-GB" dirty="0"/>
              <a:t>data.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Scaling the data using min-max </a:t>
            </a:r>
            <a:r>
              <a:rPr lang="en-GB" dirty="0" err="1">
                <a:ea typeface="+mn-lt"/>
                <a:cs typeface="+mn-lt"/>
              </a:rPr>
              <a:t>scaler</a:t>
            </a:r>
            <a:r>
              <a:rPr lang="en-GB" dirty="0">
                <a:ea typeface="+mn-lt"/>
                <a:cs typeface="+mn-lt"/>
              </a:rPr>
              <a:t> from </a:t>
            </a:r>
            <a:r>
              <a:rPr lang="en-GB" dirty="0" err="1">
                <a:ea typeface="+mn-lt"/>
                <a:cs typeface="+mn-lt"/>
              </a:rPr>
              <a:t>sklearn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800100" lvl="2">
              <a:buFont typeface="Wingdings" panose="020B0604020202020204" pitchFamily="34" charset="0"/>
              <a:buChar char="Ø"/>
            </a:pPr>
            <a:r>
              <a:rPr lang="en-GB" sz="2000" dirty="0" err="1">
                <a:ea typeface="+mn-lt"/>
                <a:cs typeface="+mn-lt"/>
              </a:rPr>
              <a:t>scaled_value</a:t>
            </a:r>
            <a:r>
              <a:rPr lang="en-GB" sz="2000" dirty="0">
                <a:ea typeface="+mn-lt"/>
                <a:cs typeface="+mn-lt"/>
              </a:rPr>
              <a:t> = (value - </a:t>
            </a:r>
            <a:r>
              <a:rPr lang="en-GB" sz="2000" dirty="0" err="1">
                <a:ea typeface="+mn-lt"/>
                <a:cs typeface="+mn-lt"/>
              </a:rPr>
              <a:t>min_value</a:t>
            </a:r>
            <a:r>
              <a:rPr lang="en-GB" sz="2000" dirty="0">
                <a:ea typeface="+mn-lt"/>
                <a:cs typeface="+mn-lt"/>
              </a:rPr>
              <a:t>) / (</a:t>
            </a:r>
            <a:r>
              <a:rPr lang="en-GB" sz="2000" dirty="0" err="1">
                <a:ea typeface="+mn-lt"/>
                <a:cs typeface="+mn-lt"/>
              </a:rPr>
              <a:t>max_value</a:t>
            </a:r>
            <a:r>
              <a:rPr lang="en-GB" sz="2000" dirty="0">
                <a:ea typeface="+mn-lt"/>
                <a:cs typeface="+mn-lt"/>
              </a:rPr>
              <a:t> - </a:t>
            </a:r>
            <a:r>
              <a:rPr lang="en-GB" sz="2000" dirty="0" err="1">
                <a:ea typeface="+mn-lt"/>
                <a:cs typeface="+mn-lt"/>
              </a:rPr>
              <a:t>min_value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Training the model by taking </a:t>
            </a:r>
            <a:r>
              <a:rPr lang="en-GB" dirty="0" err="1">
                <a:ea typeface="+mn-lt"/>
                <a:cs typeface="+mn-lt"/>
              </a:rPr>
              <a:t>taking</a:t>
            </a:r>
            <a:r>
              <a:rPr lang="en-GB" dirty="0">
                <a:ea typeface="+mn-lt"/>
                <a:cs typeface="+mn-lt"/>
              </a:rPr>
              <a:t> 100 days closing price into </a:t>
            </a:r>
            <a:r>
              <a:rPr lang="en-GB" dirty="0" err="1">
                <a:ea typeface="+mn-lt"/>
                <a:cs typeface="+mn-lt"/>
              </a:rPr>
              <a:t>x_train</a:t>
            </a:r>
            <a:r>
              <a:rPr lang="en-GB" dirty="0">
                <a:ea typeface="+mn-lt"/>
                <a:cs typeface="+mn-lt"/>
              </a:rPr>
              <a:t> and predicting the 101 </a:t>
            </a:r>
            <a:r>
              <a:rPr lang="en-GB" dirty="0" err="1">
                <a:ea typeface="+mn-lt"/>
                <a:cs typeface="+mn-lt"/>
              </a:rPr>
              <a:t>th</a:t>
            </a:r>
            <a:r>
              <a:rPr lang="en-GB" dirty="0">
                <a:ea typeface="+mn-lt"/>
                <a:cs typeface="+mn-lt"/>
              </a:rPr>
              <a:t> day price and then comparing 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Build the LSTM model using </a:t>
            </a:r>
            <a:r>
              <a:rPr lang="en-GB" dirty="0" err="1">
                <a:ea typeface="+mn-lt"/>
                <a:cs typeface="+mn-lt"/>
              </a:rPr>
              <a:t>keras</a:t>
            </a:r>
            <a:r>
              <a:rPr lang="en-GB" dirty="0">
                <a:ea typeface="+mn-lt"/>
                <a:cs typeface="+mn-lt"/>
              </a:rPr>
              <a:t> - </a:t>
            </a:r>
            <a:endParaRPr lang="en-GB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Input -&gt; LSTM(100, </a:t>
            </a:r>
            <a:r>
              <a:rPr lang="en-GB" dirty="0" err="1">
                <a:ea typeface="+mn-lt"/>
                <a:cs typeface="+mn-lt"/>
              </a:rPr>
              <a:t>return_sequences</a:t>
            </a:r>
            <a:r>
              <a:rPr lang="en-GB" dirty="0">
                <a:ea typeface="+mn-lt"/>
                <a:cs typeface="+mn-lt"/>
              </a:rPr>
              <a:t>=True) -&gt; LSTM(50, </a:t>
            </a:r>
            <a:r>
              <a:rPr lang="en-GB" dirty="0" err="1">
                <a:ea typeface="+mn-lt"/>
                <a:cs typeface="+mn-lt"/>
              </a:rPr>
              <a:t>return_sequences</a:t>
            </a:r>
            <a:r>
              <a:rPr lang="en-GB" dirty="0">
                <a:ea typeface="+mn-lt"/>
                <a:cs typeface="+mn-lt"/>
              </a:rPr>
              <a:t>=False) -&gt; Dense(25) -&gt; Dense(1) -&gt; Output</a:t>
            </a:r>
            <a:endParaRPr lang="en-GB" dirty="0"/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 dirty="0"/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4608006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</TotalTime>
  <Words>177</Words>
  <Application>Microsoft Office PowerPoint</Application>
  <PresentationFormat>Custom</PresentationFormat>
  <Paragraphs>40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RocaVTI</vt:lpstr>
      <vt:lpstr>Stock Market Analysis and Predictions</vt:lpstr>
      <vt:lpstr>Problem Statement</vt:lpstr>
      <vt:lpstr>Purpose/Motivation</vt:lpstr>
      <vt:lpstr>Factors affecting stock market</vt:lpstr>
      <vt:lpstr>Predicting the closing stock price of Apple</vt:lpstr>
      <vt:lpstr>Slide 6</vt:lpstr>
      <vt:lpstr>LTSM(Long Term-Short Memory) Model</vt:lpstr>
      <vt:lpstr>Why LTSM?</vt:lpstr>
      <vt:lpstr>Our Model</vt:lpstr>
      <vt:lpstr>Model Architecture</vt:lpstr>
      <vt:lpstr>Our model's predictions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Biswajit</cp:lastModifiedBy>
  <cp:revision>8</cp:revision>
  <dcterms:created xsi:type="dcterms:W3CDTF">2023-10-03T23:18:53Z</dcterms:created>
  <dcterms:modified xsi:type="dcterms:W3CDTF">2023-12-06T18:40:55Z</dcterms:modified>
</cp:coreProperties>
</file>