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6"/>
  </p:notesMasterIdLst>
  <p:sldIdLst>
    <p:sldId id="256" r:id="rId2"/>
    <p:sldId id="257" r:id="rId3"/>
    <p:sldId id="259" r:id="rId4"/>
    <p:sldId id="260" r:id="rId5"/>
    <p:sldId id="279" r:id="rId6"/>
    <p:sldId id="28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80"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707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71257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15338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3946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78637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74160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73643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1263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567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23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086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5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655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462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4972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586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47499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2087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pyautogui.readthedocs.io/en/latest/" TargetMode="Externa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pyautogui.readthedocs.io/en/latest/index.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p:nvPr/>
        </p:nvSpPr>
        <p:spPr>
          <a:xfrm>
            <a:off x="0" y="1"/>
            <a:ext cx="12192000" cy="3328241"/>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5" name="Google Shape;85;p13"/>
          <p:cNvSpPr txBox="1"/>
          <p:nvPr/>
        </p:nvSpPr>
        <p:spPr>
          <a:xfrm>
            <a:off x="313386" y="193800"/>
            <a:ext cx="11303400" cy="124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rgbClr val="00B050"/>
                </a:solidFill>
                <a:latin typeface="Times New Roman" panose="02020603050405020304" pitchFamily="18" charset="0"/>
                <a:ea typeface="Consolas"/>
                <a:cs typeface="Times New Roman" panose="02020603050405020304" pitchFamily="18" charset="0"/>
                <a:sym typeface="Consolas"/>
              </a:rPr>
              <a:t>                                 </a:t>
            </a:r>
            <a:r>
              <a:rPr lang="en-US" sz="2800" b="1" i="0" u="none" strike="noStrike" cap="none" dirty="0">
                <a:solidFill>
                  <a:srgbClr val="00B050"/>
                </a:solidFill>
                <a:latin typeface="Times New Roman" panose="02020603050405020304" pitchFamily="18" charset="0"/>
                <a:ea typeface="Consolas"/>
                <a:cs typeface="Times New Roman" panose="02020603050405020304" pitchFamily="18" charset="0"/>
                <a:sym typeface="Consolas"/>
              </a:rPr>
              <a:t>International  Islamic University  Chittagong</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900"/>
              <a:buFont typeface="Arial"/>
              <a:buNone/>
            </a:pPr>
            <a:br>
              <a:rPr lang="en-US" sz="1900" b="1" i="0" u="none"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br>
            <a:r>
              <a:rPr lang="en-US" sz="1900" b="1" i="0"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                            </a:t>
            </a:r>
            <a:r>
              <a:rPr lang="en-US" sz="2800" b="1" i="0" u="sng" strike="noStrike" cap="none" dirty="0">
                <a:solidFill>
                  <a:schemeClr val="lt1"/>
                </a:solidFill>
                <a:latin typeface="Times New Roman" panose="02020603050405020304" pitchFamily="18" charset="0"/>
                <a:ea typeface="Arial"/>
                <a:cs typeface="Times New Roman" panose="02020603050405020304" pitchFamily="18" charset="0"/>
                <a:sym typeface="Arial"/>
              </a:rPr>
              <a:t>Department  of  Computer  Science &amp; Engineering</a:t>
            </a:r>
            <a:r>
              <a:rPr lang="en-US" sz="2800" b="1" i="1" u="sng" strike="noStrike" cap="none" dirty="0">
                <a:solidFill>
                  <a:schemeClr val="lt1"/>
                </a:solidFill>
                <a:latin typeface="Times New Roman" panose="02020603050405020304" pitchFamily="18" charset="0"/>
                <a:ea typeface="Arial"/>
                <a:cs typeface="Times New Roman" panose="02020603050405020304" pitchFamily="18" charset="0"/>
                <a:sym typeface="Arial"/>
              </a:rPr>
              <a:t> </a:t>
            </a:r>
            <a:endParaRPr sz="2800" b="0" i="0" u="sng" strike="noStrike" cap="none" dirty="0">
              <a:solidFill>
                <a:schemeClr val="lt1"/>
              </a:solidFill>
              <a:latin typeface="Times New Roman" panose="02020603050405020304" pitchFamily="18" charset="0"/>
              <a:ea typeface="Arial"/>
              <a:cs typeface="Times New Roman" panose="02020603050405020304" pitchFamily="18" charset="0"/>
              <a:sym typeface="Arial"/>
            </a:endParaRPr>
          </a:p>
        </p:txBody>
      </p:sp>
      <p:sp>
        <p:nvSpPr>
          <p:cNvPr id="86" name="Google Shape;86;p13"/>
          <p:cNvSpPr txBox="1"/>
          <p:nvPr/>
        </p:nvSpPr>
        <p:spPr>
          <a:xfrm>
            <a:off x="1424571" y="1628603"/>
            <a:ext cx="8005666" cy="2215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8D08C"/>
              </a:buClr>
              <a:buSzPts val="1800"/>
              <a:buFont typeface="Times New Roman"/>
              <a:buNone/>
            </a:pPr>
            <a:r>
              <a:rPr lang="en-US" sz="1800" b="1" i="1" u="none" strike="noStrike" cap="none" dirty="0">
                <a:solidFill>
                  <a:srgbClr val="A8D08C"/>
                </a:solidFill>
                <a:latin typeface="Times New Roman" panose="02020603050405020304" pitchFamily="18" charset="0"/>
                <a:ea typeface="Times New Roman"/>
                <a:cs typeface="Times New Roman" panose="02020603050405020304" pitchFamily="18" charset="0"/>
                <a:sym typeface="Times New Roman"/>
              </a:rPr>
              <a:t> </a:t>
            </a:r>
            <a:r>
              <a:rPr lang="en-US" sz="2000" b="1" i="1" u="sng"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Course Title</a:t>
            </a:r>
            <a:r>
              <a:rPr lang="en-US" sz="2000" b="0" i="1" u="none"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  </a:t>
            </a:r>
            <a:r>
              <a:rPr lang="en-US" sz="2000" b="1" i="0" u="none"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  </a:t>
            </a:r>
            <a:r>
              <a:rPr lang="en-US" sz="2000" b="0" i="0" u="none"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 </a:t>
            </a:r>
            <a:r>
              <a:rPr lang="en-US" sz="2000" dirty="0">
                <a:solidFill>
                  <a:srgbClr val="BBD6EE"/>
                </a:solidFill>
                <a:latin typeface="Times New Roman" panose="02020603050405020304" pitchFamily="18" charset="0"/>
                <a:ea typeface="Rockwell"/>
                <a:cs typeface="Times New Roman" panose="02020603050405020304" pitchFamily="18" charset="0"/>
                <a:sym typeface="Rockwell"/>
              </a:rPr>
              <a:t>Artificial Intelligence Lab</a:t>
            </a:r>
            <a:endParaRPr sz="2000" b="0" i="0" u="none" strike="noStrike" cap="none" dirty="0">
              <a:solidFill>
                <a:srgbClr val="BBD6EE"/>
              </a:solidFill>
              <a:latin typeface="Times New Roman" panose="02020603050405020304" pitchFamily="18" charset="0"/>
              <a:ea typeface="Rockwell"/>
              <a:cs typeface="Times New Roman" panose="02020603050405020304" pitchFamily="18" charset="0"/>
              <a:sym typeface="Rockwell"/>
            </a:endParaRPr>
          </a:p>
          <a:p>
            <a:pPr marL="0" marR="0" lvl="0" indent="0" algn="l" rtl="0">
              <a:lnSpc>
                <a:spcPct val="100000"/>
              </a:lnSpc>
              <a:spcBef>
                <a:spcPts val="0"/>
              </a:spcBef>
              <a:spcAft>
                <a:spcPts val="0"/>
              </a:spcAft>
              <a:buClr>
                <a:srgbClr val="A8D08C"/>
              </a:buClr>
              <a:buSzPts val="2000"/>
              <a:buFont typeface="Rockwell"/>
              <a:buNone/>
            </a:pPr>
            <a:r>
              <a:rPr lang="en-US" sz="2000" b="1" i="0" u="none"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 </a:t>
            </a:r>
            <a:r>
              <a:rPr lang="en-US" sz="2000" b="1" i="1" u="sng"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Course Code</a:t>
            </a:r>
            <a:r>
              <a:rPr lang="en-US" sz="2000" b="1" i="0" u="none"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 :</a:t>
            </a:r>
            <a:r>
              <a:rPr lang="en-US" sz="2000" b="1" i="0" u="none" strike="noStrike" cap="none" dirty="0">
                <a:solidFill>
                  <a:srgbClr val="BBD6EE"/>
                </a:solidFill>
                <a:latin typeface="Times New Roman" panose="02020603050405020304" pitchFamily="18" charset="0"/>
                <a:ea typeface="Rockwell"/>
                <a:cs typeface="Times New Roman" panose="02020603050405020304" pitchFamily="18" charset="0"/>
                <a:sym typeface="Rockwell"/>
              </a:rPr>
              <a:t> </a:t>
            </a:r>
            <a:r>
              <a:rPr lang="en-US" sz="2000" b="0" i="0" u="none" strike="noStrike" cap="none" dirty="0">
                <a:solidFill>
                  <a:srgbClr val="BBD6EE"/>
                </a:solidFill>
                <a:latin typeface="Times New Roman" panose="02020603050405020304" pitchFamily="18" charset="0"/>
                <a:ea typeface="Rockwell"/>
                <a:cs typeface="Times New Roman" panose="02020603050405020304" pitchFamily="18" charset="0"/>
                <a:sym typeface="Rockwell"/>
              </a:rPr>
              <a:t>  CSE-3636</a:t>
            </a:r>
            <a:r>
              <a:rPr lang="en-US" sz="2000" b="1" i="0" u="none" strike="noStrike" cap="none" dirty="0">
                <a:solidFill>
                  <a:srgbClr val="BBD6EE"/>
                </a:solidFill>
                <a:latin typeface="Times New Roman" panose="02020603050405020304" pitchFamily="18" charset="0"/>
                <a:ea typeface="Rockwell"/>
                <a:cs typeface="Times New Roman" panose="02020603050405020304" pitchFamily="18" charset="0"/>
                <a:sym typeface="Rockwell"/>
              </a:rPr>
              <a:t>   </a:t>
            </a:r>
            <a:r>
              <a:rPr lang="en-US" sz="2000" b="0" i="0" u="none" strike="noStrike" cap="none" dirty="0">
                <a:solidFill>
                  <a:srgbClr val="BBD6EE"/>
                </a:solidFill>
                <a:latin typeface="Times New Roman" panose="02020603050405020304" pitchFamily="18" charset="0"/>
                <a:ea typeface="Rockwell"/>
                <a:cs typeface="Times New Roman" panose="02020603050405020304" pitchFamily="18" charset="0"/>
                <a:sym typeface="Rockwell"/>
              </a:rPr>
              <a:t>  </a:t>
            </a:r>
            <a:r>
              <a:rPr lang="en-US" sz="2000" b="0" i="0" u="none" strike="noStrike" cap="none" dirty="0">
                <a:solidFill>
                  <a:schemeClr val="lt1"/>
                </a:solidFill>
                <a:latin typeface="Times New Roman" panose="02020603050405020304" pitchFamily="18" charset="0"/>
                <a:ea typeface="Rockwell"/>
                <a:cs typeface="Times New Roman" panose="02020603050405020304" pitchFamily="18" charset="0"/>
                <a:sym typeface="Rockwell"/>
              </a:rPr>
              <a:t>                                                                                               </a:t>
            </a:r>
            <a:endParaRPr sz="2000" b="1" i="0" u="none" strike="noStrike" cap="none" dirty="0">
              <a:solidFill>
                <a:schemeClr val="lt1"/>
              </a:solidFill>
              <a:latin typeface="Times New Roman" panose="02020603050405020304" pitchFamily="18" charset="0"/>
              <a:ea typeface="Rockwell"/>
              <a:cs typeface="Times New Roman" panose="02020603050405020304" pitchFamily="18" charset="0"/>
              <a:sym typeface="Rockwell"/>
            </a:endParaRPr>
          </a:p>
          <a:p>
            <a:pPr marL="0" marR="0" lvl="0" indent="0" algn="l" rtl="0">
              <a:lnSpc>
                <a:spcPct val="100000"/>
              </a:lnSpc>
              <a:spcBef>
                <a:spcPts val="0"/>
              </a:spcBef>
              <a:spcAft>
                <a:spcPts val="0"/>
              </a:spcAft>
              <a:buClr>
                <a:schemeClr val="lt1"/>
              </a:buClr>
              <a:buSzPts val="2000"/>
              <a:buFont typeface="Rockwell"/>
              <a:buNone/>
            </a:pPr>
            <a:r>
              <a:rPr lang="en-US" sz="2000" b="0" i="0" u="none" strike="noStrike" cap="none" dirty="0">
                <a:solidFill>
                  <a:schemeClr val="lt1"/>
                </a:solidFill>
                <a:latin typeface="Times New Roman" panose="02020603050405020304" pitchFamily="18" charset="0"/>
                <a:ea typeface="Rockwell"/>
                <a:cs typeface="Times New Roman" panose="02020603050405020304" pitchFamily="18" charset="0"/>
                <a:sym typeface="Rockwell"/>
              </a:rPr>
              <a:t>                                                            </a:t>
            </a:r>
            <a:r>
              <a:rPr lang="en-US" sz="2000" b="0" i="0" u="none" strike="noStrike" cap="none" dirty="0">
                <a:solidFill>
                  <a:srgbClr val="C00000"/>
                </a:solidFill>
                <a:latin typeface="Times New Roman" panose="02020603050405020304" pitchFamily="18" charset="0"/>
                <a:ea typeface="Rockwell"/>
                <a:cs typeface="Times New Roman" panose="02020603050405020304" pitchFamily="18" charset="0"/>
                <a:sym typeface="Rockwell"/>
              </a:rPr>
              <a:t>                                                                              </a:t>
            </a:r>
            <a:endParaRPr sz="2000" b="1" i="0" u="none" strike="noStrike" cap="none" dirty="0">
              <a:solidFill>
                <a:srgbClr val="C00000"/>
              </a:solidFill>
              <a:latin typeface="Times New Roman" panose="02020603050405020304" pitchFamily="18" charset="0"/>
              <a:ea typeface="Rockwell"/>
              <a:cs typeface="Times New Roman" panose="02020603050405020304" pitchFamily="18" charset="0"/>
              <a:sym typeface="Rockwell"/>
            </a:endParaRPr>
          </a:p>
          <a:p>
            <a:pPr marL="0" marR="0" lvl="0" indent="0" algn="l" rtl="0">
              <a:lnSpc>
                <a:spcPct val="100000"/>
              </a:lnSpc>
              <a:spcBef>
                <a:spcPts val="0"/>
              </a:spcBef>
              <a:spcAft>
                <a:spcPts val="0"/>
              </a:spcAft>
              <a:buClr>
                <a:srgbClr val="FFC000"/>
              </a:buClr>
              <a:buSzPts val="2000"/>
              <a:buFont typeface="Rockwell"/>
              <a:buNone/>
            </a:pPr>
            <a:r>
              <a:rPr lang="en-US" sz="2000" b="1" i="1" u="none" strike="noStrike" cap="none" dirty="0">
                <a:solidFill>
                  <a:srgbClr val="FFC000"/>
                </a:solidFill>
                <a:latin typeface="Times New Roman" panose="02020603050405020304" pitchFamily="18" charset="0"/>
                <a:ea typeface="Rockwell"/>
                <a:cs typeface="Times New Roman" panose="02020603050405020304" pitchFamily="18" charset="0"/>
                <a:sym typeface="Rockwell"/>
              </a:rPr>
              <a:t> </a:t>
            </a:r>
            <a:r>
              <a:rPr lang="en-US" sz="2000" b="1" i="1" u="sng"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Submitted To</a:t>
            </a:r>
            <a:r>
              <a:rPr lang="en-US" sz="2000" b="1" i="1" u="none"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 </a:t>
            </a:r>
            <a:r>
              <a:rPr lang="en-US" sz="2000" b="1" i="0" u="none"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a:t>
            </a:r>
            <a:r>
              <a:rPr lang="en-US" sz="2000" b="1" i="1" u="none" strike="noStrike" cap="none" dirty="0">
                <a:solidFill>
                  <a:srgbClr val="A8D08C"/>
                </a:solidFill>
                <a:latin typeface="Times New Roman" panose="02020603050405020304" pitchFamily="18" charset="0"/>
                <a:ea typeface="Rockwell"/>
                <a:cs typeface="Times New Roman" panose="02020603050405020304" pitchFamily="18" charset="0"/>
                <a:sym typeface="Rockwell"/>
              </a:rPr>
              <a:t>  </a:t>
            </a:r>
            <a:r>
              <a:rPr lang="en-US" sz="2000" b="0" i="0" dirty="0">
                <a:solidFill>
                  <a:schemeClr val="tx2">
                    <a:lumMod val="90000"/>
                  </a:schemeClr>
                </a:solidFill>
                <a:effectLst/>
                <a:latin typeface="Times New Roman" panose="02020603050405020304" pitchFamily="18" charset="0"/>
                <a:cs typeface="Times New Roman" panose="02020603050405020304" pitchFamily="18" charset="0"/>
              </a:rPr>
              <a:t>Md Safayat Hossen</a:t>
            </a:r>
            <a:endParaRPr sz="2000" b="0" i="0" u="none" strike="noStrike" cap="none" dirty="0">
              <a:solidFill>
                <a:schemeClr val="tx2">
                  <a:lumMod val="90000"/>
                </a:schemeClr>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BBD6EE"/>
              </a:buClr>
              <a:buSzPts val="2000"/>
              <a:buFont typeface="Rockwell"/>
              <a:buNone/>
            </a:pPr>
            <a:r>
              <a:rPr lang="en-US" sz="2000" b="0" i="0" u="none" strike="noStrike" cap="none" dirty="0">
                <a:solidFill>
                  <a:srgbClr val="BBD6EE"/>
                </a:solidFill>
                <a:latin typeface="Times New Roman" panose="02020603050405020304" pitchFamily="18" charset="0"/>
                <a:ea typeface="Rockwell"/>
                <a:cs typeface="Times New Roman" panose="02020603050405020304" pitchFamily="18" charset="0"/>
                <a:sym typeface="Rockwell"/>
              </a:rPr>
              <a:t>                               Assistant Lecturer, IIUC.</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BBD6EE"/>
              </a:buClr>
              <a:buSzPts val="1900"/>
              <a:buFont typeface="Rockwell"/>
              <a:buNone/>
            </a:pPr>
            <a:r>
              <a:rPr lang="en-US" sz="1900" b="0" i="0" u="none" strike="noStrike" cap="none" dirty="0">
                <a:solidFill>
                  <a:srgbClr val="BBD6EE"/>
                </a:solidFill>
                <a:latin typeface="Times New Roman" panose="02020603050405020304" pitchFamily="18" charset="0"/>
                <a:ea typeface="Rockwell"/>
                <a:cs typeface="Times New Roman" panose="02020603050405020304" pitchFamily="18" charset="0"/>
                <a:sym typeface="Rockwell"/>
              </a:rPr>
              <a:t>                                </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BBD6EE"/>
              </a:buClr>
              <a:buSzPts val="1900"/>
              <a:buFont typeface="Rockwell"/>
              <a:buNone/>
            </a:pPr>
            <a:r>
              <a:rPr lang="en-US" sz="1900" b="0" i="0" u="none" strike="noStrike" cap="none" dirty="0">
                <a:solidFill>
                  <a:srgbClr val="BBD6EE"/>
                </a:solidFill>
                <a:latin typeface="Times New Roman" panose="02020603050405020304" pitchFamily="18" charset="0"/>
                <a:ea typeface="Rockwell"/>
                <a:cs typeface="Times New Roman" panose="02020603050405020304" pitchFamily="18" charset="0"/>
                <a:sym typeface="Rockwell"/>
              </a:rPr>
              <a:t>  </a:t>
            </a:r>
            <a:endParaRPr sz="1900" b="0" i="0" u="none" strike="noStrike" cap="none" dirty="0">
              <a:solidFill>
                <a:srgbClr val="BBD6EE"/>
              </a:solidFill>
              <a:latin typeface="Times New Roman" panose="02020603050405020304" pitchFamily="18" charset="0"/>
              <a:ea typeface="Rockwell"/>
              <a:cs typeface="Times New Roman" panose="02020603050405020304" pitchFamily="18" charset="0"/>
              <a:sym typeface="Rockwell"/>
            </a:endParaRPr>
          </a:p>
        </p:txBody>
      </p:sp>
      <p:sp>
        <p:nvSpPr>
          <p:cNvPr id="87" name="Google Shape;87;p13"/>
          <p:cNvSpPr/>
          <p:nvPr/>
        </p:nvSpPr>
        <p:spPr>
          <a:xfrm>
            <a:off x="0" y="3328242"/>
            <a:ext cx="12192000" cy="3529758"/>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8" name="Google Shape;88;p13"/>
          <p:cNvSpPr txBox="1"/>
          <p:nvPr/>
        </p:nvSpPr>
        <p:spPr>
          <a:xfrm>
            <a:off x="2724008" y="4144512"/>
            <a:ext cx="6154926" cy="2713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900"/>
              <a:buFont typeface="Arial"/>
              <a:buNone/>
            </a:pPr>
            <a:endParaRPr sz="1900" b="0" i="0" u="none" strike="noStrike" cap="none" dirty="0">
              <a:solidFill>
                <a:srgbClr val="C9C9C9"/>
              </a:solidFill>
              <a:latin typeface="Times New Roman" panose="02020603050405020304" pitchFamily="18" charset="0"/>
              <a:ea typeface="Rockwell"/>
              <a:cs typeface="Times New Roman" panose="02020603050405020304" pitchFamily="18" charset="0"/>
              <a:sym typeface="Rockwell"/>
            </a:endParaRPr>
          </a:p>
          <a:p>
            <a:pPr marL="0" marR="0" lvl="0" indent="0" algn="l" rtl="0">
              <a:lnSpc>
                <a:spcPct val="100000"/>
              </a:lnSpc>
              <a:spcBef>
                <a:spcPts val="1000"/>
              </a:spcBef>
              <a:spcAft>
                <a:spcPts val="0"/>
              </a:spcAft>
              <a:buClr>
                <a:schemeClr val="dk1"/>
              </a:buClr>
              <a:buSzPts val="1900"/>
              <a:buFont typeface="Arial"/>
              <a:buNone/>
            </a:pPr>
            <a:r>
              <a:rPr lang="en-US" sz="1900" b="0" i="0" u="none" strike="noStrike" cap="none" dirty="0">
                <a:solidFill>
                  <a:srgbClr val="C9C9C9"/>
                </a:solidFill>
                <a:latin typeface="Times New Roman" panose="02020603050405020304" pitchFamily="18" charset="0"/>
                <a:ea typeface="Rockwell"/>
                <a:cs typeface="Times New Roman" panose="02020603050405020304" pitchFamily="18" charset="0"/>
                <a:sym typeface="Rockwell"/>
              </a:rPr>
              <a:t> </a:t>
            </a:r>
            <a:r>
              <a:rPr lang="en-US" sz="2800" b="1" i="0" u="none" strike="noStrike" cap="none" dirty="0">
                <a:solidFill>
                  <a:schemeClr val="dk1"/>
                </a:solidFill>
                <a:latin typeface="Times New Roman" panose="02020603050405020304" pitchFamily="18" charset="0"/>
                <a:ea typeface="Comic Sans MS"/>
                <a:cs typeface="Times New Roman" panose="02020603050405020304" pitchFamily="18" charset="0"/>
                <a:sym typeface="Comic Sans MS"/>
              </a:rPr>
              <a:t>Presented By:</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1000"/>
              </a:spcBef>
              <a:spcAft>
                <a:spcPts val="0"/>
              </a:spcAft>
              <a:buClr>
                <a:schemeClr val="dk1"/>
              </a:buClr>
              <a:buSzPts val="2000"/>
              <a:buFont typeface="Arial"/>
              <a:buNone/>
            </a:pPr>
            <a:r>
              <a:rPr lang="en-US" sz="2000" b="0" i="0" u="none" strike="noStrike" cap="none" dirty="0">
                <a:solidFill>
                  <a:schemeClr val="dk1"/>
                </a:solidFill>
                <a:latin typeface="Times New Roman" panose="02020603050405020304" pitchFamily="18" charset="0"/>
                <a:ea typeface="Rockwell"/>
                <a:cs typeface="Times New Roman" panose="02020603050405020304" pitchFamily="18" charset="0"/>
                <a:sym typeface="Rockwell"/>
              </a:rPr>
              <a:t>Section &amp; Semester: 6AM </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1000"/>
              </a:spcBef>
              <a:spcAft>
                <a:spcPts val="0"/>
              </a:spcAft>
              <a:buClr>
                <a:schemeClr val="dk1"/>
              </a:buClr>
              <a:buSzPts val="2000"/>
              <a:buFont typeface="Arial"/>
              <a:buNone/>
            </a:pPr>
            <a:r>
              <a:rPr lang="en-US" sz="2000" b="0" i="0" u="none" strike="noStrike" cap="none" dirty="0">
                <a:solidFill>
                  <a:schemeClr val="dk1"/>
                </a:solidFill>
                <a:latin typeface="Times New Roman" panose="02020603050405020304" pitchFamily="18" charset="0"/>
                <a:ea typeface="Rockwell"/>
                <a:cs typeface="Times New Roman" panose="02020603050405020304" pitchFamily="18" charset="0"/>
                <a:sym typeface="Rockwell"/>
              </a:rPr>
              <a:t> 1.C193018: Adnan Araf</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1000"/>
              </a:spcBef>
              <a:spcAft>
                <a:spcPts val="0"/>
              </a:spcAft>
              <a:buClr>
                <a:schemeClr val="dk1"/>
              </a:buClr>
              <a:buSzPts val="2000"/>
              <a:buFont typeface="Arial"/>
              <a:buNone/>
            </a:pPr>
            <a:r>
              <a:rPr lang="en-US" sz="2000" b="0" i="0" u="none" strike="noStrike" cap="none" dirty="0">
                <a:solidFill>
                  <a:schemeClr val="dk1"/>
                </a:solidFill>
                <a:latin typeface="Times New Roman" panose="02020603050405020304" pitchFamily="18" charset="0"/>
                <a:ea typeface="Rockwell"/>
                <a:cs typeface="Times New Roman" panose="02020603050405020304" pitchFamily="18" charset="0"/>
                <a:sym typeface="Rockwell"/>
              </a:rPr>
              <a:t> 2</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2000" b="0" i="0" u="none" strike="noStrike" cap="none" dirty="0">
                <a:solidFill>
                  <a:schemeClr val="dk1"/>
                </a:solidFill>
                <a:latin typeface="Times New Roman" panose="02020603050405020304" pitchFamily="18" charset="0"/>
                <a:ea typeface="Rockwell"/>
                <a:cs typeface="Times New Roman" panose="02020603050405020304" pitchFamily="18" charset="0"/>
                <a:sym typeface="Rockwell"/>
              </a:rPr>
              <a:t>C193035: Niloy Sarkar Babu</a:t>
            </a:r>
          </a:p>
          <a:p>
            <a:pPr marL="0" marR="0" lvl="0" indent="0" algn="l" rtl="0">
              <a:lnSpc>
                <a:spcPct val="100000"/>
              </a:lnSpc>
              <a:spcBef>
                <a:spcPts val="1000"/>
              </a:spcBef>
              <a:spcAft>
                <a:spcPts val="0"/>
              </a:spcAft>
              <a:buClr>
                <a:schemeClr val="dk1"/>
              </a:buClr>
              <a:buSzPts val="2000"/>
              <a:buFont typeface="Arial"/>
              <a:buNone/>
            </a:pPr>
            <a:r>
              <a:rPr lang="en-US" sz="2000" dirty="0">
                <a:solidFill>
                  <a:schemeClr val="dk1"/>
                </a:solidFill>
                <a:latin typeface="Times New Roman" panose="02020603050405020304" pitchFamily="18" charset="0"/>
                <a:ea typeface="Rockwell"/>
                <a:cs typeface="Times New Roman" panose="02020603050405020304" pitchFamily="18" charset="0"/>
                <a:sym typeface="Rockwell"/>
              </a:rPr>
              <a:t> 3.C181102: Mainuddin Hasan Manik</a:t>
            </a:r>
            <a:endParaRPr lang="en-US" sz="2000" b="0" i="0" u="none" strike="noStrike" cap="none" dirty="0">
              <a:solidFill>
                <a:schemeClr val="dk1"/>
              </a:solidFill>
              <a:latin typeface="Times New Roman" panose="02020603050405020304" pitchFamily="18" charset="0"/>
              <a:ea typeface="Rockwell"/>
              <a:cs typeface="Times New Roman" panose="02020603050405020304" pitchFamily="18" charset="0"/>
              <a:sym typeface="Rockwell"/>
            </a:endParaRPr>
          </a:p>
          <a:p>
            <a:pPr marL="0" marR="0" lvl="0" indent="0" algn="l" rtl="0">
              <a:lnSpc>
                <a:spcPct val="100000"/>
              </a:lnSpc>
              <a:spcBef>
                <a:spcPts val="1000"/>
              </a:spcBef>
              <a:spcAft>
                <a:spcPts val="0"/>
              </a:spcAft>
              <a:buClr>
                <a:schemeClr val="dk1"/>
              </a:buClr>
              <a:buSzPts val="2000"/>
              <a:buFont typeface="Arial"/>
              <a:buNone/>
            </a:pPr>
            <a:endParaRPr lang="en-US" sz="2000" b="0" i="0" u="none" strike="noStrike" cap="none" dirty="0">
              <a:solidFill>
                <a:schemeClr val="dk1"/>
              </a:solidFill>
              <a:latin typeface="Times New Roman" panose="02020603050405020304" pitchFamily="18" charset="0"/>
              <a:ea typeface="Rockwell"/>
              <a:cs typeface="Times New Roman" panose="02020603050405020304" pitchFamily="18" charset="0"/>
              <a:sym typeface="Rockwell"/>
            </a:endParaRPr>
          </a:p>
          <a:p>
            <a:pPr marL="0" marR="0" lvl="0" indent="0" algn="l" rtl="0">
              <a:lnSpc>
                <a:spcPct val="100000"/>
              </a:lnSpc>
              <a:spcBef>
                <a:spcPts val="1000"/>
              </a:spcBef>
              <a:spcAft>
                <a:spcPts val="0"/>
              </a:spcAft>
              <a:buClr>
                <a:schemeClr val="dk1"/>
              </a:buClr>
              <a:buSzPts val="2000"/>
              <a:buFont typeface="Arial"/>
              <a:buNone/>
            </a:pPr>
            <a:endParaRPr sz="2000" b="0" i="0" u="none" strike="noStrike" cap="none" dirty="0">
              <a:solidFill>
                <a:schemeClr val="dk1"/>
              </a:solidFill>
              <a:latin typeface="Times New Roman" panose="02020603050405020304" pitchFamily="18" charset="0"/>
              <a:ea typeface="Rockwell"/>
              <a:cs typeface="Times New Roman" panose="02020603050405020304" pitchFamily="18" charset="0"/>
              <a:sym typeface="Rockwell"/>
            </a:endParaRPr>
          </a:p>
        </p:txBody>
      </p:sp>
      <p:sp>
        <p:nvSpPr>
          <p:cNvPr id="89" name="Google Shape;89;p13"/>
          <p:cNvSpPr txBox="1"/>
          <p:nvPr/>
        </p:nvSpPr>
        <p:spPr>
          <a:xfrm>
            <a:off x="120186" y="3429000"/>
            <a:ext cx="116898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Times New Roman" panose="02020603050405020304" pitchFamily="18" charset="0"/>
                <a:ea typeface="Consolas"/>
                <a:cs typeface="Times New Roman" panose="02020603050405020304" pitchFamily="18" charset="0"/>
                <a:sym typeface="Consolas"/>
              </a:rPr>
              <a:t>  PROJECT</a:t>
            </a:r>
            <a:r>
              <a:rPr lang="en-US" sz="3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3200" b="1" dirty="0">
                <a:solidFill>
                  <a:schemeClr val="bg1"/>
                </a:solidFill>
                <a:latin typeface="Times New Roman" panose="02020603050405020304" pitchFamily="18" charset="0"/>
                <a:cs typeface="Times New Roman" panose="02020603050405020304" pitchFamily="18" charset="0"/>
              </a:rPr>
              <a:t>A virtual assistant like Jarvis in Python </a:t>
            </a:r>
            <a:endParaRPr sz="3200" b="1" i="0" u="sng"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A33F89-823F-7AD3-E060-66C1EEA567B4}"/>
              </a:ext>
            </a:extLst>
          </p:cNvPr>
          <p:cNvSpPr txBox="1"/>
          <p:nvPr/>
        </p:nvSpPr>
        <p:spPr>
          <a:xfrm>
            <a:off x="0" y="83127"/>
            <a:ext cx="12192000" cy="5909310"/>
          </a:xfrm>
          <a:prstGeom prst="rect">
            <a:avLst/>
          </a:prstGeom>
          <a:noFill/>
        </p:spPr>
        <p:txBody>
          <a:bodyPr wrap="square" rtlCol="0">
            <a:spAutoFit/>
          </a:bodyPr>
          <a:lstStyle/>
          <a:p>
            <a:r>
              <a:rPr lang="en-US" sz="2400" b="1" i="0" u="sng" dirty="0">
                <a:solidFill>
                  <a:schemeClr val="bg1"/>
                </a:solidFill>
                <a:effectLst/>
                <a:highlight>
                  <a:srgbClr val="FFFF00"/>
                </a:highlight>
                <a:latin typeface="Times New Roman" panose="02020603050405020304" pitchFamily="18" charset="0"/>
                <a:cs typeface="Times New Roman" panose="02020603050405020304" pitchFamily="18" charset="0"/>
              </a:rPr>
              <a:t>Writing </a:t>
            </a:r>
            <a:r>
              <a:rPr lang="en-US" sz="2400" b="1" u="sng" dirty="0">
                <a:solidFill>
                  <a:schemeClr val="bg1"/>
                </a:solidFill>
                <a:highlight>
                  <a:srgbClr val="FFFF00"/>
                </a:highlight>
                <a:latin typeface="Times New Roman" panose="02020603050405020304" pitchFamily="18" charset="0"/>
                <a:cs typeface="Times New Roman" panose="02020603050405020304" pitchFamily="18" charset="0"/>
              </a:rPr>
              <a:t>O</a:t>
            </a:r>
            <a:r>
              <a:rPr lang="en-US" sz="2400" b="1" i="0" u="sng" dirty="0">
                <a:solidFill>
                  <a:schemeClr val="bg1"/>
                </a:solidFill>
                <a:effectLst/>
                <a:highlight>
                  <a:srgbClr val="FFFF00"/>
                </a:highlight>
                <a:latin typeface="Times New Roman" panose="02020603050405020304" pitchFamily="18" charset="0"/>
                <a:cs typeface="Times New Roman" panose="02020603050405020304" pitchFamily="18" charset="0"/>
              </a:rPr>
              <a:t>ur speak() Function</a:t>
            </a:r>
            <a:r>
              <a:rPr lang="en-US" sz="2400" b="1" u="sng" dirty="0">
                <a:solidFill>
                  <a:schemeClr val="bg1"/>
                </a:solidFill>
                <a:highlight>
                  <a:srgbClr val="FFFF00"/>
                </a:highlight>
                <a:latin typeface="Times New Roman" panose="02020603050405020304" pitchFamily="18" charset="0"/>
                <a:cs typeface="Times New Roman" panose="02020603050405020304" pitchFamily="18" charset="0"/>
              </a:rPr>
              <a:t>:</a:t>
            </a:r>
            <a:r>
              <a:rPr lang="en-US" sz="2400" b="1" dirty="0">
                <a:solidFill>
                  <a:schemeClr val="bg1"/>
                </a:solidFill>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We made a function called speak() at the starting of this tutorial. Now, we will write our speak() function to convert our text to speech</a:t>
            </a:r>
            <a:r>
              <a:rPr lang="en-US" sz="2400" b="0" i="0" dirty="0">
                <a:effectLst/>
                <a:latin typeface="Times New Roman" panose="02020603050405020304" pitchFamily="18" charset="0"/>
                <a:cs typeface="Times New Roman" panose="02020603050405020304" pitchFamily="18" charset="0"/>
              </a:rPr>
              <a:t>. </a:t>
            </a:r>
            <a:r>
              <a:rPr lang="en-US" sz="2400" b="1" i="0" dirty="0">
                <a:effectLst/>
                <a:highlight>
                  <a:srgbClr val="FFFF00"/>
                </a:highlight>
                <a:latin typeface="Times New Roman" panose="02020603050405020304" pitchFamily="18" charset="0"/>
                <a:cs typeface="Times New Roman" panose="02020603050405020304" pitchFamily="18" charset="0"/>
              </a:rPr>
              <a:t> </a:t>
            </a:r>
          </a:p>
          <a:p>
            <a:endParaRPr lang="en-US" sz="2400" b="1" dirty="0">
              <a:highlight>
                <a:srgbClr val="FFFF00"/>
              </a:highlight>
              <a:latin typeface="Times New Roman" panose="02020603050405020304" pitchFamily="18" charset="0"/>
              <a:cs typeface="Times New Roman" panose="02020603050405020304" pitchFamily="18" charset="0"/>
            </a:endParaRPr>
          </a:p>
          <a:p>
            <a:endParaRPr lang="en-US" sz="2400" b="1" i="0" dirty="0">
              <a:effectLst/>
              <a:highlight>
                <a:srgbClr val="FFFF00"/>
              </a:highlight>
              <a:latin typeface="Times New Roman" panose="02020603050405020304" pitchFamily="18" charset="0"/>
              <a:cs typeface="Times New Roman" panose="02020603050405020304" pitchFamily="18" charset="0"/>
            </a:endParaRPr>
          </a:p>
          <a:p>
            <a:endParaRPr lang="en-US" sz="2400" b="1" dirty="0">
              <a:highlight>
                <a:srgbClr val="FFFF00"/>
              </a:highlight>
              <a:latin typeface="Times New Roman" panose="02020603050405020304" pitchFamily="18" charset="0"/>
              <a:cs typeface="Times New Roman" panose="02020603050405020304" pitchFamily="18" charset="0"/>
            </a:endParaRPr>
          </a:p>
          <a:p>
            <a:endParaRPr lang="en-US" sz="2400" b="1" i="0" dirty="0">
              <a:effectLst/>
              <a:highlight>
                <a:srgbClr val="FFFF00"/>
              </a:highlight>
              <a:latin typeface="Times New Roman" panose="02020603050405020304" pitchFamily="18" charset="0"/>
              <a:cs typeface="Times New Roman" panose="02020603050405020304" pitchFamily="18" charset="0"/>
            </a:endParaRPr>
          </a:p>
          <a:p>
            <a:endParaRPr lang="en-US" sz="2400" b="1" dirty="0">
              <a:highlight>
                <a:srgbClr val="FFFF00"/>
              </a:highlight>
              <a:latin typeface="Times New Roman" panose="02020603050405020304" pitchFamily="18" charset="0"/>
              <a:cs typeface="Times New Roman" panose="02020603050405020304" pitchFamily="18" charset="0"/>
            </a:endParaRPr>
          </a:p>
          <a:p>
            <a:endParaRPr lang="en-US" sz="2400" b="1" i="0" dirty="0">
              <a:effectLst/>
              <a:highlight>
                <a:srgbClr val="FFFF00"/>
              </a:highlight>
              <a:latin typeface="Times New Roman" panose="02020603050405020304" pitchFamily="18" charset="0"/>
              <a:cs typeface="Times New Roman" panose="02020603050405020304" pitchFamily="18" charset="0"/>
            </a:endParaRPr>
          </a:p>
          <a:p>
            <a:endParaRPr lang="en-US" sz="2400" b="1" dirty="0">
              <a:highlight>
                <a:srgbClr val="FFFF00"/>
              </a:highlight>
              <a:latin typeface="Times New Roman" panose="02020603050405020304" pitchFamily="18" charset="0"/>
              <a:cs typeface="Times New Roman" panose="02020603050405020304" pitchFamily="18" charset="0"/>
            </a:endParaRPr>
          </a:p>
          <a:p>
            <a:endParaRPr lang="en-US" sz="2400" b="1" i="0" dirty="0">
              <a:effectLst/>
              <a:highlight>
                <a:srgbClr val="FFFF00"/>
              </a:highlight>
              <a:latin typeface="Times New Roman" panose="02020603050405020304" pitchFamily="18" charset="0"/>
              <a:cs typeface="Times New Roman" panose="02020603050405020304" pitchFamily="18" charset="0"/>
            </a:endParaRPr>
          </a:p>
          <a:p>
            <a:pPr algn="l"/>
            <a:r>
              <a:rPr lang="en-US" sz="2400" b="1" i="0" dirty="0">
                <a:solidFill>
                  <a:srgbClr val="000000"/>
                </a:solidFill>
                <a:effectLst/>
                <a:highlight>
                  <a:srgbClr val="FFFF00"/>
                </a:highlight>
                <a:latin typeface="Times New Roman" panose="02020603050405020304" pitchFamily="18" charset="0"/>
                <a:cs typeface="Times New Roman" panose="02020603050405020304" pitchFamily="18" charset="0"/>
              </a:rPr>
              <a:t>Creating Our main() function: </a:t>
            </a:r>
          </a:p>
          <a:p>
            <a:pPr algn="l"/>
            <a:r>
              <a:rPr lang="en-US" sz="2400" b="0" i="0" dirty="0">
                <a:effectLst/>
                <a:latin typeface="Times New Roman" panose="02020603050405020304" pitchFamily="18" charset="0"/>
                <a:cs typeface="Times New Roman" panose="02020603050405020304" pitchFamily="18" charset="0"/>
              </a:rPr>
              <a:t>We will create a main() function, and inside this main() Function, we will call our speak function</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l"/>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dirty="0">
                <a:solidFill>
                  <a:srgbClr val="000000"/>
                </a:solidFill>
                <a:latin typeface="Times New Roman" panose="02020603050405020304" pitchFamily="18" charset="0"/>
                <a:cs typeface="Times New Roman" panose="02020603050405020304" pitchFamily="18" charset="0"/>
              </a:rPr>
              <a:t> </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US" sz="2400" b="1" i="0" dirty="0">
              <a:effectLst/>
              <a:highlight>
                <a:srgbClr val="FFFF00"/>
              </a:highligh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035CB0-32BF-9E21-BE15-7EF263037BA1}"/>
              </a:ext>
            </a:extLst>
          </p:cNvPr>
          <p:cNvPicPr>
            <a:picLocks noChangeAspect="1"/>
          </p:cNvPicPr>
          <p:nvPr/>
        </p:nvPicPr>
        <p:blipFill>
          <a:blip r:embed="rId2"/>
          <a:stretch>
            <a:fillRect/>
          </a:stretch>
        </p:blipFill>
        <p:spPr>
          <a:xfrm>
            <a:off x="4016086" y="1076180"/>
            <a:ext cx="2781877" cy="1971675"/>
          </a:xfrm>
          <a:prstGeom prst="rect">
            <a:avLst/>
          </a:prstGeom>
        </p:spPr>
      </p:pic>
      <p:pic>
        <p:nvPicPr>
          <p:cNvPr id="9" name="Picture 8">
            <a:extLst>
              <a:ext uri="{FF2B5EF4-FFF2-40B4-BE49-F238E27FC236}">
                <a16:creationId xmlns:a16="http://schemas.microsoft.com/office/drawing/2014/main" id="{42BDEAC9-01A7-BB0D-BBB4-3FB228D4A84A}"/>
              </a:ext>
            </a:extLst>
          </p:cNvPr>
          <p:cNvPicPr>
            <a:picLocks noChangeAspect="1"/>
          </p:cNvPicPr>
          <p:nvPr/>
        </p:nvPicPr>
        <p:blipFill>
          <a:blip r:embed="rId3"/>
          <a:stretch>
            <a:fillRect/>
          </a:stretch>
        </p:blipFill>
        <p:spPr>
          <a:xfrm>
            <a:off x="3657599" y="4882140"/>
            <a:ext cx="3140364" cy="1799359"/>
          </a:xfrm>
          <a:prstGeom prst="rect">
            <a:avLst/>
          </a:prstGeom>
        </p:spPr>
      </p:pic>
    </p:spTree>
    <p:extLst>
      <p:ext uri="{BB962C8B-B14F-4D97-AF65-F5344CB8AC3E}">
        <p14:creationId xmlns:p14="http://schemas.microsoft.com/office/powerpoint/2010/main" val="314474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5689E6-2087-7352-8C57-9AD1038B01F9}"/>
              </a:ext>
            </a:extLst>
          </p:cNvPr>
          <p:cNvSpPr txBox="1"/>
          <p:nvPr/>
        </p:nvSpPr>
        <p:spPr>
          <a:xfrm>
            <a:off x="0" y="83127"/>
            <a:ext cx="12192000" cy="5447645"/>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Whatever you will write inside this speak() function will be converted into speech. Congratulations! With this, our J.A.R.V.I.S. has its own voice, and it is ready to speak.</a:t>
            </a:r>
          </a:p>
          <a:p>
            <a:endParaRPr lang="en-US" sz="2000" dirty="0">
              <a:latin typeface="Times New Roman" panose="02020603050405020304" pitchFamily="18" charset="0"/>
              <a:cs typeface="Times New Roman" panose="02020603050405020304" pitchFamily="18" charset="0"/>
            </a:endParaRPr>
          </a:p>
          <a:p>
            <a:pPr algn="l"/>
            <a:r>
              <a:rPr lang="en-US" sz="2400" b="1" i="0" dirty="0">
                <a:solidFill>
                  <a:srgbClr val="000000"/>
                </a:solidFill>
                <a:effectLst/>
                <a:highlight>
                  <a:srgbClr val="FFFF00"/>
                </a:highlight>
                <a:latin typeface="Times New Roman" panose="02020603050405020304" pitchFamily="18" charset="0"/>
                <a:cs typeface="Times New Roman" panose="02020603050405020304" pitchFamily="18" charset="0"/>
              </a:rPr>
              <a:t>Defining Wish me Function :</a:t>
            </a:r>
          </a:p>
          <a:p>
            <a:pPr algn="l"/>
            <a:endParaRPr lang="en-US" sz="24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Now, we will make a </a:t>
            </a:r>
            <a:r>
              <a:rPr lang="en-US" sz="2000" b="1" i="0" dirty="0" err="1">
                <a:effectLst/>
                <a:latin typeface="Times New Roman" panose="02020603050405020304" pitchFamily="18" charset="0"/>
                <a:cs typeface="Times New Roman" panose="02020603050405020304" pitchFamily="18" charset="0"/>
              </a:rPr>
              <a:t>wishme</a:t>
            </a:r>
            <a:r>
              <a:rPr lang="en-US" sz="2000" b="1"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function that will make our J.A.R.V.I.S. wish or greet the user according to the time of computer or pc. To provide current or live time to A.I., we need to import a module called datetime. Import this module to your program by:</a:t>
            </a:r>
          </a:p>
          <a:p>
            <a:pPr algn="l"/>
            <a:endParaRPr lang="en-US" sz="2000" dirty="0">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000000"/>
                </a:solidFill>
                <a:effectLst/>
                <a:highlight>
                  <a:srgbClr val="FFFF00"/>
                </a:highlight>
                <a:latin typeface="Times New Roman" panose="02020603050405020304" pitchFamily="18" charset="0"/>
                <a:cs typeface="Times New Roman" panose="02020603050405020304" pitchFamily="18" charset="0"/>
              </a:rPr>
              <a:t>Now, let's start defining the </a:t>
            </a:r>
            <a:r>
              <a:rPr lang="en-US" sz="2000" b="1" i="0" dirty="0" err="1">
                <a:solidFill>
                  <a:srgbClr val="000000"/>
                </a:solidFill>
                <a:effectLst/>
                <a:highlight>
                  <a:srgbClr val="FFFF00"/>
                </a:highlight>
                <a:latin typeface="Times New Roman" panose="02020603050405020304" pitchFamily="18" charset="0"/>
                <a:cs typeface="Times New Roman" panose="02020603050405020304" pitchFamily="18" charset="0"/>
              </a:rPr>
              <a:t>wishme</a:t>
            </a:r>
            <a:r>
              <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rPr>
              <a:t>()</a:t>
            </a:r>
            <a:r>
              <a:rPr lang="en-US" sz="2000" b="0" i="0" dirty="0">
                <a:solidFill>
                  <a:srgbClr val="000000"/>
                </a:solidFill>
                <a:effectLst/>
                <a:highlight>
                  <a:srgbClr val="FFFF00"/>
                </a:highlight>
                <a:latin typeface="Times New Roman" panose="02020603050405020304" pitchFamily="18" charset="0"/>
                <a:cs typeface="Times New Roman" panose="02020603050405020304" pitchFamily="18" charset="0"/>
              </a:rPr>
              <a:t> function:</a:t>
            </a:r>
          </a:p>
          <a:p>
            <a:pPr marL="342900" indent="-342900">
              <a:buFont typeface="Wingdings" panose="05000000000000000000" pitchFamily="2" charset="2"/>
              <a:buChar char="Ø"/>
            </a:pPr>
            <a:endParaRPr lang="en-US" sz="2000" dirty="0">
              <a:solidFill>
                <a:srgbClr val="000000"/>
              </a:solidFill>
              <a:highlight>
                <a:srgbClr val="FFFF00"/>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solidFill>
                <a:srgbClr val="000000"/>
              </a:solidFill>
              <a:highlight>
                <a:srgbClr val="FFFF00"/>
              </a:highlight>
              <a:latin typeface="Times New Roman" panose="02020603050405020304" pitchFamily="18" charset="0"/>
              <a:cs typeface="Times New Roman" panose="02020603050405020304" pitchFamily="18" charset="0"/>
            </a:endParaRPr>
          </a:p>
          <a:p>
            <a:endParaRPr lang="en-US" sz="2000" dirty="0">
              <a:highlight>
                <a:srgbClr val="FFFF00"/>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7AA7FC8-F64A-786E-BBD3-181A555D6363}"/>
              </a:ext>
            </a:extLst>
          </p:cNvPr>
          <p:cNvPicPr>
            <a:picLocks noChangeAspect="1"/>
          </p:cNvPicPr>
          <p:nvPr/>
        </p:nvPicPr>
        <p:blipFill>
          <a:blip r:embed="rId2"/>
          <a:stretch>
            <a:fillRect/>
          </a:stretch>
        </p:blipFill>
        <p:spPr>
          <a:xfrm>
            <a:off x="4564639" y="2905949"/>
            <a:ext cx="2619375" cy="762000"/>
          </a:xfrm>
          <a:prstGeom prst="rect">
            <a:avLst/>
          </a:prstGeom>
        </p:spPr>
      </p:pic>
      <p:pic>
        <p:nvPicPr>
          <p:cNvPr id="8" name="Picture 7">
            <a:extLst>
              <a:ext uri="{FF2B5EF4-FFF2-40B4-BE49-F238E27FC236}">
                <a16:creationId xmlns:a16="http://schemas.microsoft.com/office/drawing/2014/main" id="{08DB666D-FD53-CCDC-F88A-0DF9942E3853}"/>
              </a:ext>
            </a:extLst>
          </p:cNvPr>
          <p:cNvPicPr>
            <a:picLocks noChangeAspect="1"/>
          </p:cNvPicPr>
          <p:nvPr/>
        </p:nvPicPr>
        <p:blipFill>
          <a:blip r:embed="rId3"/>
          <a:stretch>
            <a:fillRect/>
          </a:stretch>
        </p:blipFill>
        <p:spPr>
          <a:xfrm>
            <a:off x="2974109" y="4716750"/>
            <a:ext cx="5043055" cy="1774021"/>
          </a:xfrm>
          <a:prstGeom prst="rect">
            <a:avLst/>
          </a:prstGeom>
        </p:spPr>
      </p:pic>
    </p:spTree>
    <p:extLst>
      <p:ext uri="{BB962C8B-B14F-4D97-AF65-F5344CB8AC3E}">
        <p14:creationId xmlns:p14="http://schemas.microsoft.com/office/powerpoint/2010/main" val="42538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AA4137-2870-61A2-DBBF-3C7C4B92396B}"/>
              </a:ext>
            </a:extLst>
          </p:cNvPr>
          <p:cNvSpPr txBox="1"/>
          <p:nvPr/>
        </p:nvSpPr>
        <p:spPr>
          <a:xfrm>
            <a:off x="0" y="92364"/>
            <a:ext cx="12192000" cy="498598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Here, we have stored the current hour or time integer value into a variable named hour. </a:t>
            </a:r>
          </a:p>
          <a:p>
            <a:r>
              <a:rPr lang="en-US" b="0" i="0" dirty="0">
                <a:effectLst/>
                <a:latin typeface="Times New Roman" panose="02020603050405020304" pitchFamily="18" charset="0"/>
                <a:cs typeface="Times New Roman" panose="02020603050405020304" pitchFamily="18" charset="0"/>
              </a:rPr>
              <a:t>Now, we will use this hour value inside an if-else loop.</a:t>
            </a:r>
          </a:p>
          <a:p>
            <a:endParaRPr lang="en-US" dirty="0">
              <a:latin typeface="Times New Roman" panose="02020603050405020304" pitchFamily="18" charset="0"/>
              <a:cs typeface="Times New Roman" panose="02020603050405020304" pitchFamily="18" charset="0"/>
            </a:endParaRPr>
          </a:p>
          <a:p>
            <a:pPr algn="l"/>
            <a:r>
              <a:rPr lang="en-US" sz="2400" b="1" i="0" dirty="0">
                <a:solidFill>
                  <a:srgbClr val="000000"/>
                </a:solidFill>
                <a:effectLst/>
                <a:highlight>
                  <a:srgbClr val="FFFF00"/>
                </a:highlight>
                <a:latin typeface="Times New Roman" panose="02020603050405020304" pitchFamily="18" charset="0"/>
                <a:cs typeface="Times New Roman" panose="02020603050405020304" pitchFamily="18" charset="0"/>
              </a:rPr>
              <a:t>Defining Take command Function :</a:t>
            </a:r>
          </a:p>
          <a:p>
            <a:pPr algn="l"/>
            <a:endParaRPr lang="en-US" sz="24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The next most important thing for our A.I. assistant is that it should take command with the help of the microphone of the user's system. So, now we will make a </a:t>
            </a:r>
            <a:r>
              <a:rPr lang="en-US" b="1" i="0" dirty="0">
                <a:effectLst/>
                <a:latin typeface="Times New Roman" panose="02020603050405020304" pitchFamily="18" charset="0"/>
                <a:cs typeface="Times New Roman" panose="02020603050405020304" pitchFamily="18" charset="0"/>
              </a:rPr>
              <a:t>takeCommand() </a:t>
            </a:r>
            <a:r>
              <a:rPr lang="en-US" b="0" i="0" dirty="0">
                <a:effectLst/>
                <a:latin typeface="Times New Roman" panose="02020603050405020304" pitchFamily="18" charset="0"/>
                <a:cs typeface="Times New Roman" panose="02020603050405020304" pitchFamily="18" charset="0"/>
              </a:rPr>
              <a:t>function.  With the help of the takeCommand() function, our A.I. assistant will return a string output by taking microphone input from the user.</a:t>
            </a:r>
          </a:p>
          <a:p>
            <a:pPr algn="l"/>
            <a:r>
              <a:rPr lang="en-US" b="0" i="0" dirty="0">
                <a:effectLst/>
                <a:latin typeface="Times New Roman" panose="02020603050405020304" pitchFamily="18" charset="0"/>
                <a:cs typeface="Times New Roman" panose="02020603050405020304" pitchFamily="18" charset="0"/>
              </a:rPr>
              <a:t> Before defining the takeCommand() function, we need to install a module called </a:t>
            </a:r>
            <a:r>
              <a:rPr lang="en-US" b="1" i="0" dirty="0">
                <a:effectLst/>
                <a:latin typeface="Times New Roman" panose="02020603050405020304" pitchFamily="18" charset="0"/>
                <a:cs typeface="Times New Roman" panose="02020603050405020304" pitchFamily="18" charset="0"/>
              </a:rPr>
              <a:t>speechRecognition. </a:t>
            </a:r>
            <a:r>
              <a:rPr lang="en-US" b="0" i="0" dirty="0">
                <a:effectLst/>
                <a:latin typeface="Times New Roman" panose="02020603050405020304" pitchFamily="18" charset="0"/>
                <a:cs typeface="Times New Roman" panose="02020603050405020304" pitchFamily="18" charset="0"/>
              </a:rPr>
              <a:t>Install this module by: </a:t>
            </a: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After successfully installing this module, import this module into the program by writing an import statement.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AB0ABB1-65BD-803B-6657-381CA93C08D7}"/>
              </a:ext>
            </a:extLst>
          </p:cNvPr>
          <p:cNvPicPr>
            <a:picLocks noChangeAspect="1"/>
          </p:cNvPicPr>
          <p:nvPr/>
        </p:nvPicPr>
        <p:blipFill>
          <a:blip r:embed="rId2"/>
          <a:stretch>
            <a:fillRect/>
          </a:stretch>
        </p:blipFill>
        <p:spPr>
          <a:xfrm>
            <a:off x="3274435" y="3289589"/>
            <a:ext cx="4257675" cy="666750"/>
          </a:xfrm>
          <a:prstGeom prst="rect">
            <a:avLst/>
          </a:prstGeom>
        </p:spPr>
      </p:pic>
      <p:pic>
        <p:nvPicPr>
          <p:cNvPr id="8" name="Picture 7">
            <a:extLst>
              <a:ext uri="{FF2B5EF4-FFF2-40B4-BE49-F238E27FC236}">
                <a16:creationId xmlns:a16="http://schemas.microsoft.com/office/drawing/2014/main" id="{559BA500-944B-CA39-C7F7-D539BC43571C}"/>
              </a:ext>
            </a:extLst>
          </p:cNvPr>
          <p:cNvPicPr>
            <a:picLocks noChangeAspect="1"/>
          </p:cNvPicPr>
          <p:nvPr/>
        </p:nvPicPr>
        <p:blipFill>
          <a:blip r:embed="rId3"/>
          <a:stretch>
            <a:fillRect/>
          </a:stretch>
        </p:blipFill>
        <p:spPr>
          <a:xfrm>
            <a:off x="3274435" y="4627418"/>
            <a:ext cx="4257675" cy="1033607"/>
          </a:xfrm>
          <a:prstGeom prst="rect">
            <a:avLst/>
          </a:prstGeom>
        </p:spPr>
      </p:pic>
    </p:spTree>
    <p:extLst>
      <p:ext uri="{BB962C8B-B14F-4D97-AF65-F5344CB8AC3E}">
        <p14:creationId xmlns:p14="http://schemas.microsoft.com/office/powerpoint/2010/main" val="145060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E8E517-3784-2320-4549-7697DC5FDAC1}"/>
              </a:ext>
            </a:extLst>
          </p:cNvPr>
          <p:cNvSpPr txBox="1"/>
          <p:nvPr/>
        </p:nvSpPr>
        <p:spPr>
          <a:xfrm>
            <a:off x="0" y="138546"/>
            <a:ext cx="12192000" cy="4708981"/>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Let's start coding the take Command() function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br>
              <a:rPr lang="en-US" sz="2000" b="0" dirty="0">
                <a:solidFill>
                  <a:srgbClr val="D4D4D4"/>
                </a:solidFill>
                <a:effectLst/>
                <a:latin typeface="Times New Roman" panose="02020603050405020304" pitchFamily="18" charset="0"/>
                <a:cs typeface="Times New Roman" panose="02020603050405020304" pitchFamily="18" charset="0"/>
              </a:rPr>
            </a:br>
            <a:endParaRPr lang="en-US" sz="2000" b="0" dirty="0">
              <a:solidFill>
                <a:srgbClr val="D4D4D4"/>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We have successfully created our take Command() function. Now we are going to add a try and except block to our program to handle errors effectively.</a:t>
            </a:r>
            <a:endParaRPr lang="en-US"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5EF4DA0-2B1C-F243-F663-84712A1998C5}"/>
              </a:ext>
            </a:extLst>
          </p:cNvPr>
          <p:cNvPicPr>
            <a:picLocks noChangeAspect="1"/>
          </p:cNvPicPr>
          <p:nvPr/>
        </p:nvPicPr>
        <p:blipFill>
          <a:blip r:embed="rId2"/>
          <a:stretch>
            <a:fillRect/>
          </a:stretch>
        </p:blipFill>
        <p:spPr>
          <a:xfrm>
            <a:off x="2567276" y="726498"/>
            <a:ext cx="5375997" cy="2977284"/>
          </a:xfrm>
          <a:prstGeom prst="rect">
            <a:avLst/>
          </a:prstGeom>
        </p:spPr>
      </p:pic>
    </p:spTree>
    <p:extLst>
      <p:ext uri="{BB962C8B-B14F-4D97-AF65-F5344CB8AC3E}">
        <p14:creationId xmlns:p14="http://schemas.microsoft.com/office/powerpoint/2010/main" val="26313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C60F72-5E7F-7D6B-3AE7-C462949F76C5}"/>
              </a:ext>
            </a:extLst>
          </p:cNvPr>
          <p:cNvPicPr>
            <a:picLocks noChangeAspect="1"/>
          </p:cNvPicPr>
          <p:nvPr/>
        </p:nvPicPr>
        <p:blipFill>
          <a:blip r:embed="rId2"/>
          <a:stretch>
            <a:fillRect/>
          </a:stretch>
        </p:blipFill>
        <p:spPr>
          <a:xfrm>
            <a:off x="1161939" y="276446"/>
            <a:ext cx="8534954" cy="4444409"/>
          </a:xfrm>
          <a:prstGeom prst="rect">
            <a:avLst/>
          </a:prstGeom>
        </p:spPr>
      </p:pic>
    </p:spTree>
    <p:extLst>
      <p:ext uri="{BB962C8B-B14F-4D97-AF65-F5344CB8AC3E}">
        <p14:creationId xmlns:p14="http://schemas.microsoft.com/office/powerpoint/2010/main" val="2602285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69D318-2839-47CA-2F04-992ADB81463F}"/>
              </a:ext>
            </a:extLst>
          </p:cNvPr>
          <p:cNvSpPr txBox="1"/>
          <p:nvPr/>
        </p:nvSpPr>
        <p:spPr>
          <a:xfrm>
            <a:off x="0" y="74428"/>
            <a:ext cx="12192000" cy="3139321"/>
          </a:xfrm>
          <a:prstGeom prst="rect">
            <a:avLst/>
          </a:prstGeom>
          <a:noFill/>
        </p:spPr>
        <p:txBody>
          <a:bodyPr wrap="square" rtlCol="0">
            <a:spAutoFit/>
          </a:bodyPr>
          <a:lstStyle/>
          <a:p>
            <a:pPr marL="285750" indent="-285750">
              <a:buFont typeface="Wingdings" panose="05000000000000000000" pitchFamily="2" charset="2"/>
              <a:buChar char="Ø"/>
            </a:pPr>
            <a:r>
              <a:rPr lang="en-US" b="1" i="0" dirty="0">
                <a:solidFill>
                  <a:srgbClr val="000000"/>
                </a:solidFill>
                <a:effectLst/>
                <a:highlight>
                  <a:srgbClr val="FFFF00"/>
                </a:highlight>
                <a:latin typeface="Times New Roman" panose="02020603050405020304" pitchFamily="18" charset="0"/>
                <a:cs typeface="Times New Roman" panose="02020603050405020304" pitchFamily="18" charset="0"/>
              </a:rPr>
              <a:t>To search something on Wikipedia :</a:t>
            </a:r>
            <a:r>
              <a:rPr lang="en-US" b="1" i="0" dirty="0">
                <a:solidFill>
                  <a:srgbClr val="00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To do Wikipedia searches, we need to install and </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import the Wikipedia module into our program. Type the below command to install the </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Wikipedia module :</a:t>
            </a:r>
          </a:p>
          <a:p>
            <a:endParaRPr lang="en-US" sz="2000" dirty="0">
              <a:highlight>
                <a:srgbClr val="FFFF00"/>
              </a:highlight>
              <a:latin typeface="Times New Roman" panose="02020603050405020304" pitchFamily="18" charset="0"/>
              <a:cs typeface="Times New Roman" panose="02020603050405020304" pitchFamily="18" charset="0"/>
            </a:endParaRPr>
          </a:p>
          <a:p>
            <a:endParaRPr lang="en-US" sz="2000" b="1" i="0" dirty="0">
              <a:effectLst/>
              <a:highlight>
                <a:srgbClr val="FFFF00"/>
              </a:highlight>
              <a:latin typeface="Times New Roman" panose="02020603050405020304" pitchFamily="18" charset="0"/>
              <a:cs typeface="Times New Roman" panose="02020603050405020304" pitchFamily="18" charset="0"/>
            </a:endParaRPr>
          </a:p>
          <a:p>
            <a:endParaRPr lang="en-US" sz="2000" b="1" dirty="0">
              <a:highlight>
                <a:srgbClr val="FFFF00"/>
              </a:highlight>
              <a:latin typeface="Times New Roman" panose="02020603050405020304" pitchFamily="18" charset="0"/>
              <a:cs typeface="Times New Roman" panose="02020603050405020304" pitchFamily="18" charset="0"/>
            </a:endParaRPr>
          </a:p>
          <a:p>
            <a:endParaRPr lang="en-US" sz="2000" b="1" dirty="0">
              <a:highlight>
                <a:srgbClr val="FFFF00"/>
              </a:highligh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After successfully installing the Wikipedia module, import it into the program by writing an import statement.</a:t>
            </a:r>
          </a:p>
          <a:p>
            <a:endParaRPr lang="en-US" sz="2000" b="1" i="0" dirty="0">
              <a:effectLst/>
              <a:highlight>
                <a:srgbClr val="FFFF00"/>
              </a:highligh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3C90380-5A68-23DF-5C6C-F9A36C072CEF}"/>
              </a:ext>
            </a:extLst>
          </p:cNvPr>
          <p:cNvPicPr>
            <a:picLocks noChangeAspect="1"/>
          </p:cNvPicPr>
          <p:nvPr/>
        </p:nvPicPr>
        <p:blipFill>
          <a:blip r:embed="rId2"/>
          <a:stretch>
            <a:fillRect/>
          </a:stretch>
        </p:blipFill>
        <p:spPr>
          <a:xfrm>
            <a:off x="4164308" y="1367089"/>
            <a:ext cx="3108362" cy="642463"/>
          </a:xfrm>
          <a:prstGeom prst="rect">
            <a:avLst/>
          </a:prstGeom>
        </p:spPr>
      </p:pic>
      <p:pic>
        <p:nvPicPr>
          <p:cNvPr id="10" name="Picture 9">
            <a:extLst>
              <a:ext uri="{FF2B5EF4-FFF2-40B4-BE49-F238E27FC236}">
                <a16:creationId xmlns:a16="http://schemas.microsoft.com/office/drawing/2014/main" id="{A4EB60DB-BE8D-1E69-589C-4E6D7839EAED}"/>
              </a:ext>
            </a:extLst>
          </p:cNvPr>
          <p:cNvPicPr>
            <a:picLocks noChangeAspect="1"/>
          </p:cNvPicPr>
          <p:nvPr/>
        </p:nvPicPr>
        <p:blipFill>
          <a:blip r:embed="rId3"/>
          <a:stretch>
            <a:fillRect/>
          </a:stretch>
        </p:blipFill>
        <p:spPr>
          <a:xfrm>
            <a:off x="2838894" y="2841840"/>
            <a:ext cx="6868632" cy="3697184"/>
          </a:xfrm>
          <a:prstGeom prst="rect">
            <a:avLst/>
          </a:prstGeom>
        </p:spPr>
      </p:pic>
    </p:spTree>
    <p:extLst>
      <p:ext uri="{BB962C8B-B14F-4D97-AF65-F5344CB8AC3E}">
        <p14:creationId xmlns:p14="http://schemas.microsoft.com/office/powerpoint/2010/main" val="152442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147F8-A239-044C-CFC1-DAAE9EEB1C24}"/>
              </a:ext>
            </a:extLst>
          </p:cNvPr>
          <p:cNvSpPr txBox="1"/>
          <p:nvPr/>
        </p:nvSpPr>
        <p:spPr>
          <a:xfrm>
            <a:off x="0" y="159488"/>
            <a:ext cx="12192000" cy="5940088"/>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In the above code, we have used an if statement to check whether Wikipedia is in the </a:t>
            </a:r>
          </a:p>
          <a:p>
            <a:r>
              <a:rPr lang="en-US" sz="2000" b="0" i="0" dirty="0">
                <a:effectLst/>
                <a:latin typeface="Times New Roman" panose="02020603050405020304" pitchFamily="18" charset="0"/>
                <a:cs typeface="Times New Roman" panose="02020603050405020304" pitchFamily="18" charset="0"/>
              </a:rPr>
              <a:t>user's search query or not. If Wikipedia is found in the user's search query, then two </a:t>
            </a:r>
          </a:p>
          <a:p>
            <a:r>
              <a:rPr lang="en-US" sz="2000" b="0" i="0" dirty="0">
                <a:effectLst/>
                <a:latin typeface="Times New Roman" panose="02020603050405020304" pitchFamily="18" charset="0"/>
                <a:cs typeface="Times New Roman" panose="02020603050405020304" pitchFamily="18" charset="0"/>
              </a:rPr>
              <a:t>sentences from the summary of the Wikipedia page will be converted to speech with </a:t>
            </a:r>
          </a:p>
          <a:p>
            <a:r>
              <a:rPr lang="en-US" sz="2000" b="0" i="0" dirty="0">
                <a:effectLst/>
                <a:latin typeface="Times New Roman" panose="02020603050405020304" pitchFamily="18" charset="0"/>
                <a:cs typeface="Times New Roman" panose="02020603050405020304" pitchFamily="18" charset="0"/>
              </a:rPr>
              <a:t>the speak function's help.</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rPr>
              <a:t>To open YouTube site in a web-browser : </a:t>
            </a:r>
            <a:r>
              <a:rPr lang="en-US" sz="2000" b="1" i="0" dirty="0">
                <a:solidFill>
                  <a:srgbClr val="00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To open any website, we need to import a module called </a:t>
            </a:r>
            <a:r>
              <a:rPr lang="en-US" sz="2000" b="1" i="0" dirty="0">
                <a:effectLst/>
                <a:latin typeface="Times New Roman" panose="02020603050405020304" pitchFamily="18" charset="0"/>
                <a:cs typeface="Times New Roman" panose="02020603050405020304" pitchFamily="18" charset="0"/>
              </a:rPr>
              <a:t>web browser</a:t>
            </a:r>
            <a:r>
              <a:rPr lang="en-US" sz="2000" b="0" i="0" dirty="0">
                <a:effectLst/>
                <a:latin typeface="Times New Roman" panose="02020603050405020304" pitchFamily="18" charset="0"/>
                <a:cs typeface="Times New Roman" panose="02020603050405020304" pitchFamily="18" charset="0"/>
              </a:rPr>
              <a:t>. It is an in-built module, and we do not need to install it with a pip statement; we can directly import it into our program by writing an import statement.</a:t>
            </a:r>
          </a:p>
          <a:p>
            <a:pPr algn="l"/>
            <a:r>
              <a:rPr lang="en-US" sz="2000" b="0" i="0" dirty="0">
                <a:effectLst/>
                <a:latin typeface="Times New Roman" panose="02020603050405020304" pitchFamily="18" charset="0"/>
                <a:cs typeface="Times New Roman" panose="02020603050405020304" pitchFamily="18" charset="0"/>
              </a:rPr>
              <a:t>     Code: </a:t>
            </a:r>
          </a:p>
          <a:p>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Here, we are using an </a:t>
            </a:r>
            <a:r>
              <a:rPr lang="en-US" sz="2000" b="0" i="0" dirty="0" err="1">
                <a:effectLst/>
                <a:latin typeface="Times New Roman" panose="02020603050405020304" pitchFamily="18" charset="0"/>
                <a:cs typeface="Times New Roman" panose="02020603050405020304" pitchFamily="18" charset="0"/>
              </a:rPr>
              <a:t>elif</a:t>
            </a:r>
            <a:r>
              <a:rPr lang="en-US" sz="2000" b="0" i="0" dirty="0">
                <a:effectLst/>
                <a:latin typeface="Times New Roman" panose="02020603050405020304" pitchFamily="18" charset="0"/>
                <a:cs typeface="Times New Roman" panose="02020603050405020304" pitchFamily="18" charset="0"/>
              </a:rPr>
              <a:t> loop to check whether </a:t>
            </a:r>
            <a:r>
              <a:rPr lang="en-US" sz="2000" b="0" i="0" dirty="0" err="1">
                <a:effectLst/>
                <a:latin typeface="Times New Roman" panose="02020603050405020304" pitchFamily="18" charset="0"/>
                <a:cs typeface="Times New Roman" panose="02020603050405020304" pitchFamily="18" charset="0"/>
              </a:rPr>
              <a:t>Youtube</a:t>
            </a:r>
            <a:r>
              <a:rPr lang="en-US" sz="2000" b="0" i="0" dirty="0">
                <a:effectLst/>
                <a:latin typeface="Times New Roman" panose="02020603050405020304" pitchFamily="18" charset="0"/>
                <a:cs typeface="Times New Roman" panose="02020603050405020304" pitchFamily="18" charset="0"/>
              </a:rPr>
              <a:t> is in the user's query. Let' suppose the user gives a command as "J.A.R.V.I.S., open </a:t>
            </a:r>
            <a:r>
              <a:rPr lang="en-US" sz="2000" b="0" i="0" dirty="0" err="1">
                <a:effectLst/>
                <a:latin typeface="Times New Roman" panose="02020603050405020304" pitchFamily="18" charset="0"/>
                <a:cs typeface="Times New Roman" panose="02020603050405020304" pitchFamily="18" charset="0"/>
              </a:rPr>
              <a:t>youtube</a:t>
            </a:r>
            <a:r>
              <a:rPr lang="en-US" sz="2000" b="0" i="0" dirty="0">
                <a:effectLst/>
                <a:latin typeface="Times New Roman" panose="02020603050405020304" pitchFamily="18" charset="0"/>
                <a:cs typeface="Times New Roman" panose="02020603050405020304" pitchFamily="18" charset="0"/>
              </a:rPr>
              <a:t>." So, open </a:t>
            </a:r>
            <a:r>
              <a:rPr lang="en-US" sz="2000" b="0" i="0" dirty="0" err="1">
                <a:effectLst/>
                <a:latin typeface="Times New Roman" panose="02020603050405020304" pitchFamily="18" charset="0"/>
                <a:cs typeface="Times New Roman" panose="02020603050405020304" pitchFamily="18" charset="0"/>
              </a:rPr>
              <a:t>youtube</a:t>
            </a:r>
            <a:r>
              <a:rPr lang="en-US" sz="2000" b="0" i="0" dirty="0">
                <a:effectLst/>
                <a:latin typeface="Times New Roman" panose="02020603050405020304" pitchFamily="18" charset="0"/>
                <a:cs typeface="Times New Roman" panose="02020603050405020304" pitchFamily="18" charset="0"/>
              </a:rPr>
              <a:t> will be in the user's query, and the </a:t>
            </a:r>
            <a:r>
              <a:rPr lang="en-US" sz="2000" b="0" i="0" dirty="0" err="1">
                <a:effectLst/>
                <a:latin typeface="Times New Roman" panose="02020603050405020304" pitchFamily="18" charset="0"/>
                <a:cs typeface="Times New Roman" panose="02020603050405020304" pitchFamily="18" charset="0"/>
              </a:rPr>
              <a:t>elif</a:t>
            </a:r>
            <a:r>
              <a:rPr lang="en-US" sz="2000" b="0" i="0" dirty="0">
                <a:effectLst/>
                <a:latin typeface="Times New Roman" panose="02020603050405020304" pitchFamily="18" charset="0"/>
                <a:cs typeface="Times New Roman" panose="02020603050405020304" pitchFamily="18" charset="0"/>
              </a:rPr>
              <a:t> condition will be true.</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72C5477-0BC7-62B9-76D9-A794F4BE1FD5}"/>
              </a:ext>
            </a:extLst>
          </p:cNvPr>
          <p:cNvPicPr>
            <a:picLocks noChangeAspect="1"/>
          </p:cNvPicPr>
          <p:nvPr/>
        </p:nvPicPr>
        <p:blipFill>
          <a:blip r:embed="rId2"/>
          <a:stretch>
            <a:fillRect/>
          </a:stretch>
        </p:blipFill>
        <p:spPr>
          <a:xfrm>
            <a:off x="2982654" y="3024187"/>
            <a:ext cx="5886450" cy="809625"/>
          </a:xfrm>
          <a:prstGeom prst="rect">
            <a:avLst/>
          </a:prstGeom>
        </p:spPr>
      </p:pic>
    </p:spTree>
    <p:extLst>
      <p:ext uri="{BB962C8B-B14F-4D97-AF65-F5344CB8AC3E}">
        <p14:creationId xmlns:p14="http://schemas.microsoft.com/office/powerpoint/2010/main" val="1659204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D82842-1E17-EDD9-6E5B-79242870F488}"/>
              </a:ext>
            </a:extLst>
          </p:cNvPr>
          <p:cNvSpPr txBox="1"/>
          <p:nvPr/>
        </p:nvSpPr>
        <p:spPr>
          <a:xfrm>
            <a:off x="0" y="116958"/>
            <a:ext cx="12192000" cy="7971413"/>
          </a:xfrm>
          <a:prstGeom prst="rect">
            <a:avLst/>
          </a:prstGeom>
          <a:noFill/>
        </p:spPr>
        <p:txBody>
          <a:bodyPr wrap="square" rtlCol="0">
            <a:spAutoFit/>
          </a:bodyPr>
          <a:lstStyle/>
          <a:p>
            <a:pPr marL="342900" indent="-342900">
              <a:buFont typeface="Wingdings" panose="05000000000000000000" pitchFamily="2" charset="2"/>
              <a:buChar char="Ø"/>
            </a:pPr>
            <a:r>
              <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rPr>
              <a:t>To play music</a:t>
            </a:r>
            <a:r>
              <a:rPr lang="en-US" sz="2000" b="1" dirty="0">
                <a:solidFill>
                  <a:srgbClr val="000000"/>
                </a:solidFill>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To play music, we need to import a module called </a:t>
            </a:r>
            <a:r>
              <a:rPr lang="en-US" sz="2000" b="0" i="0" dirty="0" err="1">
                <a:effectLst/>
                <a:latin typeface="Times New Roman" panose="02020603050405020304" pitchFamily="18" charset="0"/>
                <a:cs typeface="Times New Roman" panose="02020603050405020304" pitchFamily="18" charset="0"/>
              </a:rPr>
              <a:t>os</a:t>
            </a:r>
            <a:r>
              <a:rPr lang="en-US" sz="2000" b="0" i="0" dirty="0">
                <a:effectLst/>
                <a:latin typeface="Times New Roman" panose="02020603050405020304" pitchFamily="18" charset="0"/>
                <a:cs typeface="Times New Roman" panose="02020603050405020304" pitchFamily="18" charset="0"/>
              </a:rPr>
              <a:t>. Import this </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module directly with an import statement</a:t>
            </a:r>
            <a:r>
              <a:rPr lang="en-US" sz="2000" dirty="0">
                <a:solidFill>
                  <a:srgbClr val="000000"/>
                </a:solidFill>
                <a:latin typeface="Times New Roman" panose="02020603050405020304" pitchFamily="18" charset="0"/>
                <a:cs typeface="Times New Roman" panose="02020603050405020304" pitchFamily="18" charset="0"/>
              </a:rPr>
              <a:t>.</a:t>
            </a:r>
          </a:p>
          <a:p>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endParaRPr lang="en-US" sz="2000" b="1" dirty="0">
              <a:solidFill>
                <a:srgbClr val="000000"/>
              </a:solidFill>
              <a:highlight>
                <a:srgbClr val="FFFF00"/>
              </a:highlight>
              <a:latin typeface="Times New Roman" panose="02020603050405020304" pitchFamily="18" charset="0"/>
              <a:cs typeface="Times New Roman" panose="02020603050405020304" pitchFamily="18" charset="0"/>
            </a:endParaRPr>
          </a:p>
          <a:p>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endParaRPr lang="en-US" sz="2000" b="1" dirty="0">
              <a:solidFill>
                <a:srgbClr val="000000"/>
              </a:solidFill>
              <a:highlight>
                <a:srgbClr val="FFFF00"/>
              </a:highlight>
              <a:latin typeface="Times New Roman" panose="02020603050405020304" pitchFamily="18" charset="0"/>
              <a:cs typeface="Times New Roman" panose="02020603050405020304" pitchFamily="18" charset="0"/>
            </a:endParaRPr>
          </a:p>
          <a:p>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endParaRPr lang="en-US" sz="2000" b="1" dirty="0">
              <a:solidFill>
                <a:srgbClr val="000000"/>
              </a:solidFill>
              <a:highlight>
                <a:srgbClr val="FFFF00"/>
              </a:highlight>
              <a:latin typeface="Times New Roman" panose="02020603050405020304" pitchFamily="18" charset="0"/>
              <a:cs typeface="Times New Roman" panose="02020603050405020304" pitchFamily="18" charset="0"/>
            </a:endParaRPr>
          </a:p>
          <a:p>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endParaRPr lang="en-US" sz="2000" b="1" dirty="0">
              <a:solidFill>
                <a:srgbClr val="000000"/>
              </a:solidFill>
              <a:highlight>
                <a:srgbClr val="FFFF00"/>
              </a:highlight>
              <a:latin typeface="Times New Roman" panose="02020603050405020304" pitchFamily="18" charset="0"/>
              <a:cs typeface="Times New Roman" panose="02020603050405020304" pitchFamily="18" charset="0"/>
            </a:endParaRPr>
          </a:p>
          <a:p>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endParaRPr lang="en-US" sz="2000" b="1" dirty="0">
              <a:solidFill>
                <a:srgbClr val="000000"/>
              </a:solidFill>
              <a:highlight>
                <a:srgbClr val="FFFF00"/>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rPr>
              <a:t>To know the current time : </a:t>
            </a:r>
          </a:p>
          <a:p>
            <a:pPr marL="342900" indent="-342900">
              <a:buFont typeface="Wingdings" panose="05000000000000000000" pitchFamily="2" charset="2"/>
              <a:buChar char="Ø"/>
            </a:pPr>
            <a:endParaRPr lang="en-US" sz="2000" b="1" dirty="0">
              <a:solidFill>
                <a:srgbClr val="000000"/>
              </a:solidFill>
              <a:highlight>
                <a:srgbClr val="FFFF00"/>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000000"/>
              </a:solidFill>
              <a:highlight>
                <a:srgbClr val="FFFF00"/>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000000"/>
              </a:solidFill>
              <a:highlight>
                <a:srgbClr val="FFFF00"/>
              </a:highlight>
              <a:latin typeface="Times New Roman" panose="02020603050405020304" pitchFamily="18" charset="0"/>
              <a:cs typeface="Times New Roman" panose="02020603050405020304" pitchFamily="18" charset="0"/>
            </a:endParaRPr>
          </a:p>
          <a:p>
            <a:pPr algn="l"/>
            <a:endParaRPr lang="en-US" sz="2000" b="1" dirty="0">
              <a:solidFill>
                <a:srgbClr val="000000"/>
              </a:solidFill>
              <a:highlight>
                <a:srgbClr val="FFFF00"/>
              </a:highligh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In the above, code we are using the datetime() function and storing the current or live system time into a variable called </a:t>
            </a:r>
            <a:r>
              <a:rPr lang="en-US" b="0" i="0" dirty="0" err="1">
                <a:effectLst/>
                <a:latin typeface="Times New Roman" panose="02020603050405020304" pitchFamily="18" charset="0"/>
                <a:cs typeface="Times New Roman" panose="02020603050405020304" pitchFamily="18" charset="0"/>
              </a:rPr>
              <a:t>strTime</a:t>
            </a:r>
            <a:r>
              <a:rPr lang="en-US" b="0" i="0" dirty="0">
                <a:effectLst/>
                <a:latin typeface="Times New Roman" panose="02020603050405020304" pitchFamily="18" charset="0"/>
                <a:cs typeface="Times New Roman" panose="02020603050405020304" pitchFamily="18" charset="0"/>
              </a:rPr>
              <a:t>. After storing the time in </a:t>
            </a:r>
            <a:r>
              <a:rPr lang="en-US" b="0" i="0" dirty="0" err="1">
                <a:effectLst/>
                <a:latin typeface="Times New Roman" panose="02020603050405020304" pitchFamily="18" charset="0"/>
                <a:cs typeface="Times New Roman" panose="02020603050405020304" pitchFamily="18" charset="0"/>
              </a:rPr>
              <a:t>strTime</a:t>
            </a:r>
            <a:r>
              <a:rPr lang="en-US" b="0" i="0" dirty="0">
                <a:effectLst/>
                <a:latin typeface="Times New Roman" panose="02020603050405020304" pitchFamily="18" charset="0"/>
                <a:cs typeface="Times New Roman" panose="02020603050405020304" pitchFamily="18" charset="0"/>
              </a:rPr>
              <a:t>, we are passing this variable as an argument in speak function. Now, the time string will be converted into speech.</a:t>
            </a:r>
          </a:p>
          <a:p>
            <a:pPr algn="l"/>
            <a:r>
              <a:rPr lang="en-US" sz="2000" b="0" i="0" dirty="0">
                <a:solidFill>
                  <a:srgbClr val="000000"/>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endParaRPr lang="en-US" sz="2000"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B2F249-AD88-41B5-E2ED-F397E261DCD3}"/>
              </a:ext>
            </a:extLst>
          </p:cNvPr>
          <p:cNvPicPr>
            <a:picLocks noChangeAspect="1"/>
          </p:cNvPicPr>
          <p:nvPr/>
        </p:nvPicPr>
        <p:blipFill>
          <a:blip r:embed="rId2"/>
          <a:stretch>
            <a:fillRect/>
          </a:stretch>
        </p:blipFill>
        <p:spPr>
          <a:xfrm>
            <a:off x="1692237" y="955046"/>
            <a:ext cx="8105775" cy="2162175"/>
          </a:xfrm>
          <a:prstGeom prst="rect">
            <a:avLst/>
          </a:prstGeom>
        </p:spPr>
      </p:pic>
      <p:pic>
        <p:nvPicPr>
          <p:cNvPr id="8" name="Picture 7">
            <a:extLst>
              <a:ext uri="{FF2B5EF4-FFF2-40B4-BE49-F238E27FC236}">
                <a16:creationId xmlns:a16="http://schemas.microsoft.com/office/drawing/2014/main" id="{94F83054-080D-8187-B11A-734E0569D678}"/>
              </a:ext>
            </a:extLst>
          </p:cNvPr>
          <p:cNvPicPr>
            <a:picLocks noChangeAspect="1"/>
          </p:cNvPicPr>
          <p:nvPr/>
        </p:nvPicPr>
        <p:blipFill>
          <a:blip r:embed="rId3"/>
          <a:stretch>
            <a:fillRect/>
          </a:stretch>
        </p:blipFill>
        <p:spPr>
          <a:xfrm>
            <a:off x="1457325" y="4249036"/>
            <a:ext cx="9277350" cy="1485900"/>
          </a:xfrm>
          <a:prstGeom prst="rect">
            <a:avLst/>
          </a:prstGeom>
        </p:spPr>
      </p:pic>
    </p:spTree>
    <p:extLst>
      <p:ext uri="{BB962C8B-B14F-4D97-AF65-F5344CB8AC3E}">
        <p14:creationId xmlns:p14="http://schemas.microsoft.com/office/powerpoint/2010/main" val="76023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8E7A86-06FE-4156-0ABE-82E832A63970}"/>
              </a:ext>
            </a:extLst>
          </p:cNvPr>
          <p:cNvSpPr txBox="1"/>
          <p:nvPr/>
        </p:nvSpPr>
        <p:spPr>
          <a:xfrm>
            <a:off x="0" y="127591"/>
            <a:ext cx="12192000" cy="5539978"/>
          </a:xfrm>
          <a:prstGeom prst="rect">
            <a:avLst/>
          </a:prstGeom>
          <a:noFill/>
        </p:spPr>
        <p:txBody>
          <a:bodyPr wrap="square" rtlCol="0">
            <a:spAutoFit/>
          </a:bodyPr>
          <a:lstStyle/>
          <a:p>
            <a:pPr marL="285750" indent="-285750">
              <a:buFont typeface="Wingdings" panose="05000000000000000000" pitchFamily="2" charset="2"/>
              <a:buChar char="Ø"/>
            </a:pPr>
            <a:r>
              <a:rPr lang="en-US" b="1" i="0" dirty="0">
                <a:solidFill>
                  <a:srgbClr val="000000"/>
                </a:solidFill>
                <a:effectLst/>
                <a:highlight>
                  <a:srgbClr val="FFFF00"/>
                </a:highlight>
                <a:latin typeface="Times New Roman" panose="02020603050405020304" pitchFamily="18" charset="0"/>
                <a:cs typeface="Times New Roman" panose="02020603050405020304" pitchFamily="18" charset="0"/>
              </a:rPr>
              <a:t>To open the VS Code Program :</a:t>
            </a:r>
          </a:p>
          <a:p>
            <a:pPr marL="285750" indent="-285750">
              <a:buFont typeface="Wingdings" panose="05000000000000000000" pitchFamily="2" charset="2"/>
              <a:buChar char="Ø"/>
            </a:pPr>
            <a:endParaRPr lang="en-US" b="1" dirty="0">
              <a:solidFill>
                <a:srgbClr val="000000"/>
              </a:solidFill>
              <a:highlight>
                <a:srgbClr val="FFFF0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solidFill>
                <a:srgbClr val="000000"/>
              </a:solidFill>
              <a:highlight>
                <a:srgbClr val="FFFF0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solidFill>
                <a:srgbClr val="000000"/>
              </a:solidFill>
              <a:highlight>
                <a:srgbClr val="FFFF0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i="0" dirty="0">
              <a:solidFill>
                <a:srgbClr val="000000"/>
              </a:solidFill>
              <a:effectLst/>
              <a:highlight>
                <a:srgbClr val="FFFF00"/>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solidFill>
                <a:srgbClr val="000000"/>
              </a:solidFill>
              <a:highlight>
                <a:srgbClr val="FFFF00"/>
              </a:highligh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To open the VS Code or any other application, we need the code path of the application.</a:t>
            </a:r>
          </a:p>
          <a:p>
            <a:endParaRPr lang="en-US" dirty="0">
              <a:highlight>
                <a:srgbClr val="FFFF00"/>
              </a:highlight>
              <a:latin typeface="Times New Roman" panose="02020603050405020304" pitchFamily="18" charset="0"/>
              <a:cs typeface="Times New Roman" panose="02020603050405020304" pitchFamily="18" charset="0"/>
            </a:endParaRPr>
          </a:p>
          <a:p>
            <a:endParaRPr lang="en-US" b="1" i="0" dirty="0">
              <a:effectLst/>
              <a:highlight>
                <a:srgbClr val="FFFF00"/>
              </a:highlight>
              <a:latin typeface="Times New Roman" panose="02020603050405020304" pitchFamily="18" charset="0"/>
              <a:cs typeface="Times New Roman" panose="02020603050405020304" pitchFamily="18" charset="0"/>
            </a:endParaRPr>
          </a:p>
          <a:p>
            <a:r>
              <a:rPr lang="en-US" b="1" i="0" dirty="0">
                <a:solidFill>
                  <a:srgbClr val="000000"/>
                </a:solidFill>
                <a:effectLst/>
                <a:highlight>
                  <a:srgbClr val="FFFF00"/>
                </a:highlight>
                <a:latin typeface="Times New Roman" panose="02020603050405020304" pitchFamily="18" charset="0"/>
                <a:cs typeface="Times New Roman" panose="02020603050405020304" pitchFamily="18" charset="0"/>
              </a:rPr>
              <a:t>Listen to Jokes:</a:t>
            </a:r>
            <a:r>
              <a:rPr lang="en-US" b="1" i="0" dirty="0">
                <a:solidFill>
                  <a:srgbClr val="00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Python supports creation of random jokes using one of its libraries. Let us explore it a little more, </a:t>
            </a:r>
            <a:r>
              <a:rPr lang="en-US" sz="2000" b="1" i="0" dirty="0">
                <a:effectLst/>
                <a:latin typeface="Times New Roman" panose="02020603050405020304" pitchFamily="18" charset="0"/>
                <a:cs typeface="Times New Roman" panose="02020603050405020304" pitchFamily="18" charset="0"/>
              </a:rPr>
              <a:t>Pyjokes </a:t>
            </a:r>
            <a:r>
              <a:rPr lang="en-US" sz="2000" b="0" i="0" dirty="0">
                <a:effectLst/>
                <a:latin typeface="Times New Roman" panose="02020603050405020304" pitchFamily="18" charset="0"/>
                <a:cs typeface="Times New Roman" panose="02020603050405020304" pitchFamily="18" charset="0"/>
              </a:rPr>
              <a:t>is a python library that is used to create one-line jokes for programmers.</a:t>
            </a:r>
          </a:p>
          <a:p>
            <a:endParaRPr lang="en-US" sz="2000" dirty="0">
              <a:highlight>
                <a:srgbClr val="FFFF00"/>
              </a:highligh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You can simply install it using pip with the following command:</a:t>
            </a:r>
          </a:p>
          <a:p>
            <a:endParaRPr lang="en-US" sz="2000" dirty="0">
              <a:highlight>
                <a:srgbClr val="FFFF00"/>
              </a:highlight>
              <a:latin typeface="Times New Roman" panose="02020603050405020304" pitchFamily="18" charset="0"/>
              <a:cs typeface="Times New Roman" panose="02020603050405020304" pitchFamily="18" charset="0"/>
            </a:endParaRPr>
          </a:p>
          <a:p>
            <a:r>
              <a:rPr lang="en-US" sz="2000" b="1" i="0" dirty="0">
                <a:effectLst/>
                <a:highlight>
                  <a:srgbClr val="FFFF00"/>
                </a:highlight>
                <a:latin typeface="Times New Roman" panose="02020603050405020304" pitchFamily="18" charset="0"/>
                <a:cs typeface="Times New Roman" panose="02020603050405020304" pitchFamily="18" charset="0"/>
              </a:rPr>
              <a:t>   </a:t>
            </a:r>
          </a:p>
          <a:p>
            <a:r>
              <a:rPr lang="en-US" b="1" i="0" dirty="0">
                <a:effectLst/>
                <a:highlight>
                  <a:srgbClr val="FFFF00"/>
                </a:highligh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65129B-1F7C-4291-F5A0-931E9E269886}"/>
              </a:ext>
            </a:extLst>
          </p:cNvPr>
          <p:cNvPicPr>
            <a:picLocks noChangeAspect="1"/>
          </p:cNvPicPr>
          <p:nvPr/>
        </p:nvPicPr>
        <p:blipFill>
          <a:blip r:embed="rId2"/>
          <a:stretch>
            <a:fillRect/>
          </a:stretch>
        </p:blipFill>
        <p:spPr>
          <a:xfrm>
            <a:off x="733646" y="659067"/>
            <a:ext cx="10069033" cy="1329374"/>
          </a:xfrm>
          <a:prstGeom prst="rect">
            <a:avLst/>
          </a:prstGeom>
        </p:spPr>
      </p:pic>
      <p:pic>
        <p:nvPicPr>
          <p:cNvPr id="8" name="Picture 7">
            <a:extLst>
              <a:ext uri="{FF2B5EF4-FFF2-40B4-BE49-F238E27FC236}">
                <a16:creationId xmlns:a16="http://schemas.microsoft.com/office/drawing/2014/main" id="{ADF5A63C-64C8-9659-4A1C-834208D65E8B}"/>
              </a:ext>
            </a:extLst>
          </p:cNvPr>
          <p:cNvPicPr>
            <a:picLocks noChangeAspect="1"/>
          </p:cNvPicPr>
          <p:nvPr/>
        </p:nvPicPr>
        <p:blipFill>
          <a:blip r:embed="rId3"/>
          <a:stretch>
            <a:fillRect/>
          </a:stretch>
        </p:blipFill>
        <p:spPr>
          <a:xfrm>
            <a:off x="3683628" y="4993289"/>
            <a:ext cx="3038475" cy="647700"/>
          </a:xfrm>
          <a:prstGeom prst="rect">
            <a:avLst/>
          </a:prstGeom>
        </p:spPr>
      </p:pic>
    </p:spTree>
    <p:extLst>
      <p:ext uri="{BB962C8B-B14F-4D97-AF65-F5344CB8AC3E}">
        <p14:creationId xmlns:p14="http://schemas.microsoft.com/office/powerpoint/2010/main" val="1506734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D190BF-4ECF-EA90-FA02-A0B42A8B4D39}"/>
              </a:ext>
            </a:extLst>
          </p:cNvPr>
          <p:cNvSpPr txBox="1"/>
          <p:nvPr/>
        </p:nvSpPr>
        <p:spPr>
          <a:xfrm>
            <a:off x="0" y="174033"/>
            <a:ext cx="12192000" cy="707886"/>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Now to use it, we need to import the installed library in our python Script using the following </a:t>
            </a:r>
          </a:p>
          <a:p>
            <a:r>
              <a:rPr lang="en-US" sz="2000" b="0" i="0" dirty="0">
                <a:effectLst/>
                <a:latin typeface="Times New Roman" panose="02020603050405020304" pitchFamily="18" charset="0"/>
                <a:cs typeface="Times New Roman" panose="02020603050405020304" pitchFamily="18" charset="0"/>
              </a:rPr>
              <a:t>command:</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882009E-7561-7B9B-C2F7-D27AF4D530BF}"/>
              </a:ext>
            </a:extLst>
          </p:cNvPr>
          <p:cNvPicPr>
            <a:picLocks noChangeAspect="1"/>
          </p:cNvPicPr>
          <p:nvPr/>
        </p:nvPicPr>
        <p:blipFill>
          <a:blip r:embed="rId2"/>
          <a:stretch>
            <a:fillRect/>
          </a:stretch>
        </p:blipFill>
        <p:spPr>
          <a:xfrm>
            <a:off x="4717312" y="952500"/>
            <a:ext cx="2438400" cy="381000"/>
          </a:xfrm>
          <a:prstGeom prst="rect">
            <a:avLst/>
          </a:prstGeom>
        </p:spPr>
      </p:pic>
      <p:pic>
        <p:nvPicPr>
          <p:cNvPr id="8" name="Picture 7">
            <a:extLst>
              <a:ext uri="{FF2B5EF4-FFF2-40B4-BE49-F238E27FC236}">
                <a16:creationId xmlns:a16="http://schemas.microsoft.com/office/drawing/2014/main" id="{01DB39F1-0D37-C4EE-E5F7-A66FDED4F978}"/>
              </a:ext>
            </a:extLst>
          </p:cNvPr>
          <p:cNvPicPr>
            <a:picLocks noChangeAspect="1"/>
          </p:cNvPicPr>
          <p:nvPr/>
        </p:nvPicPr>
        <p:blipFill>
          <a:blip r:embed="rId3"/>
          <a:stretch>
            <a:fillRect/>
          </a:stretch>
        </p:blipFill>
        <p:spPr>
          <a:xfrm>
            <a:off x="3198074" y="1878419"/>
            <a:ext cx="5476875" cy="1524000"/>
          </a:xfrm>
          <a:prstGeom prst="rect">
            <a:avLst/>
          </a:prstGeom>
        </p:spPr>
      </p:pic>
      <p:sp>
        <p:nvSpPr>
          <p:cNvPr id="10" name="TextBox 9">
            <a:extLst>
              <a:ext uri="{FF2B5EF4-FFF2-40B4-BE49-F238E27FC236}">
                <a16:creationId xmlns:a16="http://schemas.microsoft.com/office/drawing/2014/main" id="{5761732C-8CDD-1689-2436-DD4A699CF838}"/>
              </a:ext>
            </a:extLst>
          </p:cNvPr>
          <p:cNvSpPr txBox="1"/>
          <p:nvPr/>
        </p:nvSpPr>
        <p:spPr>
          <a:xfrm>
            <a:off x="353533" y="3485673"/>
            <a:ext cx="11554932" cy="646331"/>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As the name suggests, this function is used to actually return a single joke from a certain category and in a particular language, (Categories and languages will be introduced later in this article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39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1033301" y="76338"/>
            <a:ext cx="10369867" cy="5231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000"/>
              <a:buFont typeface="Arial"/>
              <a:buNone/>
            </a:pPr>
            <a:r>
              <a:rPr lang="en-US" sz="2800" i="0" u="sng" strike="noStrike" cap="none" dirty="0">
                <a:solidFill>
                  <a:schemeClr val="dk1"/>
                </a:solidFill>
                <a:latin typeface="Times New Roman" panose="02020603050405020304" pitchFamily="18" charset="0"/>
                <a:ea typeface="Consolas"/>
                <a:cs typeface="Times New Roman" panose="02020603050405020304" pitchFamily="18" charset="0"/>
                <a:sym typeface="Consolas"/>
              </a:rPr>
              <a:t>CONTENT OF </a:t>
            </a:r>
            <a:r>
              <a:rPr lang="en-US" sz="2800" u="sng" dirty="0">
                <a:solidFill>
                  <a:schemeClr val="bg1"/>
                </a:solidFill>
                <a:latin typeface="Times New Roman" panose="02020603050405020304" pitchFamily="18" charset="0"/>
                <a:cs typeface="Times New Roman" panose="02020603050405020304" pitchFamily="18" charset="0"/>
              </a:rPr>
              <a:t>virtual assistant like iron man Jarvis in Python</a:t>
            </a:r>
            <a:r>
              <a:rPr lang="en-US" sz="2800" i="0" u="sng" strike="noStrike" cap="none" dirty="0">
                <a:solidFill>
                  <a:schemeClr val="dk1"/>
                </a:solidFill>
                <a:latin typeface="Times New Roman" panose="02020603050405020304" pitchFamily="18" charset="0"/>
                <a:ea typeface="Consolas"/>
                <a:cs typeface="Times New Roman" panose="02020603050405020304" pitchFamily="18" charset="0"/>
                <a:sym typeface="Consolas"/>
              </a:rPr>
              <a:t>  </a:t>
            </a:r>
            <a:endParaRPr sz="2800" i="0" u="sng" strike="noStrike" cap="none" dirty="0">
              <a:solidFill>
                <a:schemeClr val="dk1"/>
              </a:solidFill>
              <a:latin typeface="Times New Roman" panose="02020603050405020304" pitchFamily="18" charset="0"/>
              <a:ea typeface="Consolas"/>
              <a:cs typeface="Times New Roman" panose="02020603050405020304" pitchFamily="18" charset="0"/>
              <a:sym typeface="Consolas"/>
            </a:endParaRPr>
          </a:p>
        </p:txBody>
      </p:sp>
      <p:sp>
        <p:nvSpPr>
          <p:cNvPr id="95" name="Google Shape;95;p14"/>
          <p:cNvSpPr/>
          <p:nvPr/>
        </p:nvSpPr>
        <p:spPr>
          <a:xfrm>
            <a:off x="257580" y="1260771"/>
            <a:ext cx="11587579" cy="798489"/>
          </a:xfrm>
          <a:prstGeom prst="roundRect">
            <a:avLst>
              <a:gd name="adj" fmla="val 50000"/>
            </a:avLst>
          </a:prstGeom>
          <a:solidFill>
            <a:srgbClr val="7F7F7F"/>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4"/>
          <p:cNvSpPr/>
          <p:nvPr/>
        </p:nvSpPr>
        <p:spPr>
          <a:xfrm>
            <a:off x="561830" y="1385162"/>
            <a:ext cx="11052101" cy="579549"/>
          </a:xfrm>
          <a:prstGeom prst="roundRect">
            <a:avLst>
              <a:gd name="adj" fmla="val 50000"/>
            </a:avLst>
          </a:prstGeom>
          <a:solidFill>
            <a:srgbClr val="BFBFBF"/>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7" name="Google Shape;97;p14"/>
          <p:cNvSpPr/>
          <p:nvPr/>
        </p:nvSpPr>
        <p:spPr>
          <a:xfrm>
            <a:off x="-26423" y="3625469"/>
            <a:ext cx="2630989" cy="2708419"/>
          </a:xfrm>
          <a:prstGeom prst="ellipse">
            <a:avLst/>
          </a:prstGeom>
          <a:gradFill>
            <a:gsLst>
              <a:gs pos="0">
                <a:srgbClr val="FFC000"/>
              </a:gs>
              <a:gs pos="100000">
                <a:srgbClr val="FCFC00"/>
              </a:gs>
            </a:gsLst>
            <a:lin ang="5400000" scaled="0"/>
          </a:gradFill>
          <a:ln w="12700" cap="flat" cmpd="sng">
            <a:solidFill>
              <a:srgbClr val="FFFF00"/>
            </a:solidFill>
            <a:prstDash val="solid"/>
            <a:miter lim="800000"/>
            <a:headEnd type="none" w="sm" len="sm"/>
            <a:tailEnd type="none" w="sm" len="sm"/>
          </a:ln>
          <a:effectLst>
            <a:outerShdw dist="50800" dir="5400000" algn="ctr" rotWithShape="0">
              <a:srgbClr val="000000">
                <a:alpha val="0"/>
              </a:srgbClr>
            </a:outerShdw>
            <a:reflection endPos="25000" dist="508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8" name="Google Shape;98;p14"/>
          <p:cNvSpPr/>
          <p:nvPr/>
        </p:nvSpPr>
        <p:spPr>
          <a:xfrm>
            <a:off x="2204403" y="3020320"/>
            <a:ext cx="2775289" cy="2883876"/>
          </a:xfrm>
          <a:prstGeom prst="ellipse">
            <a:avLst/>
          </a:prstGeom>
          <a:gradFill>
            <a:gsLst>
              <a:gs pos="0">
                <a:srgbClr val="CC3399"/>
              </a:gs>
              <a:gs pos="100000">
                <a:srgbClr val="F30078">
                  <a:alpha val="45000"/>
                </a:srgbClr>
              </a:gs>
            </a:gsLst>
            <a:lin ang="5400000" scaled="0"/>
          </a:gradFill>
          <a:ln w="12700" cap="flat" cmpd="sng">
            <a:solidFill>
              <a:srgbClr val="CC3399"/>
            </a:solidFill>
            <a:prstDash val="solid"/>
            <a:miter lim="800000"/>
            <a:headEnd type="none" w="sm" len="sm"/>
            <a:tailEnd type="none" w="sm" len="sm"/>
          </a:ln>
          <a:effectLst>
            <a:glow>
              <a:schemeClr val="accent1"/>
            </a:glow>
            <a:outerShdw dist="50800" dir="5400000" algn="ctr" rotWithShape="0">
              <a:srgbClr val="000000">
                <a:alpha val="0"/>
              </a:srgbClr>
            </a:outerShdw>
            <a:reflection blurRad="101600" stA="77000" endPos="22000" dist="508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9" name="Google Shape;99;p14"/>
          <p:cNvSpPr/>
          <p:nvPr/>
        </p:nvSpPr>
        <p:spPr>
          <a:xfrm>
            <a:off x="4659034" y="3431443"/>
            <a:ext cx="2717685" cy="2543715"/>
          </a:xfrm>
          <a:prstGeom prst="ellipse">
            <a:avLst/>
          </a:prstGeom>
          <a:gradFill>
            <a:gsLst>
              <a:gs pos="32000">
                <a:srgbClr val="00B0F0"/>
              </a:gs>
              <a:gs pos="100000">
                <a:schemeClr val="bg2">
                  <a:lumMod val="40000"/>
                  <a:lumOff val="60000"/>
                  <a:alpha val="39000"/>
                </a:schemeClr>
              </a:gs>
            </a:gsLst>
            <a:lin ang="5400000" scaled="0"/>
          </a:gradFill>
          <a:ln w="12700" cap="flat" cmpd="sng">
            <a:solidFill>
              <a:srgbClr val="00B0F0">
                <a:alpha val="0"/>
              </a:srgbClr>
            </a:solidFill>
            <a:prstDash val="solid"/>
            <a:miter lim="800000"/>
            <a:headEnd type="none" w="sm" len="sm"/>
            <a:tailEnd type="none" w="sm" len="sm"/>
          </a:ln>
          <a:effectLst>
            <a:reflection stA="45000" endPos="23000" dist="508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4"/>
          <p:cNvSpPr/>
          <p:nvPr/>
        </p:nvSpPr>
        <p:spPr>
          <a:xfrm>
            <a:off x="1127025" y="3752327"/>
            <a:ext cx="206062" cy="180304"/>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1" name="Google Shape;101;p14"/>
          <p:cNvSpPr/>
          <p:nvPr/>
        </p:nvSpPr>
        <p:spPr>
          <a:xfrm>
            <a:off x="3439739" y="3046239"/>
            <a:ext cx="206062" cy="180304"/>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2" name="Google Shape;102;p14"/>
          <p:cNvSpPr/>
          <p:nvPr/>
        </p:nvSpPr>
        <p:spPr>
          <a:xfrm>
            <a:off x="5873726" y="3585879"/>
            <a:ext cx="206062" cy="180304"/>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3" name="Google Shape;103;p14"/>
          <p:cNvSpPr/>
          <p:nvPr/>
        </p:nvSpPr>
        <p:spPr>
          <a:xfrm>
            <a:off x="1207263" y="3468992"/>
            <a:ext cx="117387" cy="358552"/>
          </a:xfrm>
          <a:custGeom>
            <a:avLst/>
            <a:gdLst/>
            <a:ahLst/>
            <a:cxnLst/>
            <a:rect l="l" t="t" r="r" b="b"/>
            <a:pathLst>
              <a:path w="117387" h="358552" extrusionOk="0">
                <a:moveTo>
                  <a:pt x="9914" y="0"/>
                </a:moveTo>
                <a:cubicBezTo>
                  <a:pt x="1328" y="151326"/>
                  <a:pt x="-7258" y="302653"/>
                  <a:pt x="9914" y="347729"/>
                </a:cubicBezTo>
                <a:cubicBezTo>
                  <a:pt x="27086" y="392805"/>
                  <a:pt x="97920" y="283335"/>
                  <a:pt x="112945" y="270456"/>
                </a:cubicBezTo>
                <a:cubicBezTo>
                  <a:pt x="127970" y="257577"/>
                  <a:pt x="100066" y="270456"/>
                  <a:pt x="100066" y="270456"/>
                </a:cubicBezTo>
                <a:lnTo>
                  <a:pt x="100066" y="270456"/>
                </a:lnTo>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4" name="Google Shape;104;p14"/>
          <p:cNvSpPr/>
          <p:nvPr/>
        </p:nvSpPr>
        <p:spPr>
          <a:xfrm>
            <a:off x="5962401" y="3296433"/>
            <a:ext cx="117387" cy="358552"/>
          </a:xfrm>
          <a:custGeom>
            <a:avLst/>
            <a:gdLst/>
            <a:ahLst/>
            <a:cxnLst/>
            <a:rect l="l" t="t" r="r" b="b"/>
            <a:pathLst>
              <a:path w="117387" h="358552" extrusionOk="0">
                <a:moveTo>
                  <a:pt x="9914" y="0"/>
                </a:moveTo>
                <a:cubicBezTo>
                  <a:pt x="1328" y="151326"/>
                  <a:pt x="-7258" y="302653"/>
                  <a:pt x="9914" y="347729"/>
                </a:cubicBezTo>
                <a:cubicBezTo>
                  <a:pt x="27086" y="392805"/>
                  <a:pt x="97920" y="283335"/>
                  <a:pt x="112945" y="270456"/>
                </a:cubicBezTo>
                <a:cubicBezTo>
                  <a:pt x="127970" y="257577"/>
                  <a:pt x="100066" y="270456"/>
                  <a:pt x="100066" y="270456"/>
                </a:cubicBezTo>
                <a:lnTo>
                  <a:pt x="100066" y="270456"/>
                </a:lnTo>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14"/>
          <p:cNvSpPr/>
          <p:nvPr/>
        </p:nvSpPr>
        <p:spPr>
          <a:xfrm>
            <a:off x="3528414" y="2769686"/>
            <a:ext cx="117387" cy="358552"/>
          </a:xfrm>
          <a:custGeom>
            <a:avLst/>
            <a:gdLst/>
            <a:ahLst/>
            <a:cxnLst/>
            <a:rect l="l" t="t" r="r" b="b"/>
            <a:pathLst>
              <a:path w="117387" h="358552" extrusionOk="0">
                <a:moveTo>
                  <a:pt x="9914" y="0"/>
                </a:moveTo>
                <a:cubicBezTo>
                  <a:pt x="1328" y="151326"/>
                  <a:pt x="-7258" y="302653"/>
                  <a:pt x="9914" y="347729"/>
                </a:cubicBezTo>
                <a:cubicBezTo>
                  <a:pt x="27086" y="392805"/>
                  <a:pt x="97920" y="283335"/>
                  <a:pt x="112945" y="270456"/>
                </a:cubicBezTo>
                <a:cubicBezTo>
                  <a:pt x="127970" y="257577"/>
                  <a:pt x="100066" y="270456"/>
                  <a:pt x="100066" y="270456"/>
                </a:cubicBezTo>
                <a:lnTo>
                  <a:pt x="100066" y="270456"/>
                </a:lnTo>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106" name="Google Shape;106;p14"/>
          <p:cNvCxnSpPr>
            <a:endCxn id="107" idx="4"/>
          </p:cNvCxnSpPr>
          <p:nvPr/>
        </p:nvCxnSpPr>
        <p:spPr>
          <a:xfrm rot="10800000" flipH="1">
            <a:off x="1217156" y="2029089"/>
            <a:ext cx="12900" cy="1440000"/>
          </a:xfrm>
          <a:prstGeom prst="straightConnector1">
            <a:avLst/>
          </a:prstGeom>
          <a:noFill/>
          <a:ln w="38100" cap="flat" cmpd="sng">
            <a:solidFill>
              <a:schemeClr val="dk1"/>
            </a:solidFill>
            <a:prstDash val="solid"/>
            <a:miter lim="800000"/>
            <a:headEnd type="none" w="sm" len="sm"/>
            <a:tailEnd type="none" w="sm" len="sm"/>
          </a:ln>
        </p:spPr>
      </p:cxnSp>
      <p:cxnSp>
        <p:nvCxnSpPr>
          <p:cNvPr id="108" name="Google Shape;108;p14"/>
          <p:cNvCxnSpPr/>
          <p:nvPr/>
        </p:nvCxnSpPr>
        <p:spPr>
          <a:xfrm rot="10800000">
            <a:off x="3528414" y="1680601"/>
            <a:ext cx="14356" cy="1085745"/>
          </a:xfrm>
          <a:prstGeom prst="straightConnector1">
            <a:avLst/>
          </a:prstGeom>
          <a:noFill/>
          <a:ln w="38100" cap="flat" cmpd="sng">
            <a:solidFill>
              <a:schemeClr val="dk1"/>
            </a:solidFill>
            <a:prstDash val="solid"/>
            <a:miter lim="800000"/>
            <a:headEnd type="none" w="sm" len="sm"/>
            <a:tailEnd type="none" w="sm" len="sm"/>
          </a:ln>
        </p:spPr>
      </p:cxnSp>
      <p:cxnSp>
        <p:nvCxnSpPr>
          <p:cNvPr id="109" name="Google Shape;109;p14"/>
          <p:cNvCxnSpPr/>
          <p:nvPr/>
        </p:nvCxnSpPr>
        <p:spPr>
          <a:xfrm rot="10800000" flipH="1">
            <a:off x="5978681" y="1775158"/>
            <a:ext cx="12879" cy="1513718"/>
          </a:xfrm>
          <a:prstGeom prst="straightConnector1">
            <a:avLst/>
          </a:prstGeom>
          <a:noFill/>
          <a:ln w="38100" cap="flat" cmpd="sng">
            <a:solidFill>
              <a:schemeClr val="dk1"/>
            </a:solidFill>
            <a:prstDash val="solid"/>
            <a:miter lim="800000"/>
            <a:headEnd type="none" w="sm" len="sm"/>
            <a:tailEnd type="none" w="sm" len="sm"/>
          </a:ln>
        </p:spPr>
      </p:cxnSp>
      <p:sp>
        <p:nvSpPr>
          <p:cNvPr id="110" name="Google Shape;110;p14"/>
          <p:cNvSpPr/>
          <p:nvPr/>
        </p:nvSpPr>
        <p:spPr>
          <a:xfrm>
            <a:off x="1033301" y="1691707"/>
            <a:ext cx="371587" cy="385794"/>
          </a:xfrm>
          <a:prstGeom prst="ellipse">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14"/>
          <p:cNvSpPr/>
          <p:nvPr/>
        </p:nvSpPr>
        <p:spPr>
          <a:xfrm>
            <a:off x="1149194" y="1775998"/>
            <a:ext cx="161724" cy="253091"/>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1" name="Google Shape;111;p14"/>
          <p:cNvSpPr/>
          <p:nvPr/>
        </p:nvSpPr>
        <p:spPr>
          <a:xfrm>
            <a:off x="3301269" y="1354735"/>
            <a:ext cx="483001" cy="466567"/>
          </a:xfrm>
          <a:prstGeom prst="ellipse">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2" name="Google Shape;112;p14"/>
          <p:cNvSpPr/>
          <p:nvPr/>
        </p:nvSpPr>
        <p:spPr>
          <a:xfrm>
            <a:off x="5741229" y="1474880"/>
            <a:ext cx="471055" cy="454218"/>
          </a:xfrm>
          <a:prstGeom prst="ellipse">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3" name="Google Shape;113;p14"/>
          <p:cNvSpPr/>
          <p:nvPr/>
        </p:nvSpPr>
        <p:spPr>
          <a:xfrm>
            <a:off x="3410075" y="1500052"/>
            <a:ext cx="236678" cy="270702"/>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4" name="Google Shape;114;p14"/>
          <p:cNvSpPr/>
          <p:nvPr/>
        </p:nvSpPr>
        <p:spPr>
          <a:xfrm>
            <a:off x="5865477" y="1602282"/>
            <a:ext cx="210115" cy="250150"/>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17" name="Google Shape;117;p14"/>
          <p:cNvSpPr txBox="1"/>
          <p:nvPr/>
        </p:nvSpPr>
        <p:spPr>
          <a:xfrm>
            <a:off x="4694473" y="4305588"/>
            <a:ext cx="259436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400" b="1" i="0" u="none" strike="noStrike" cap="none" dirty="0">
              <a:solidFill>
                <a:schemeClr val="dk1"/>
              </a:solidFill>
              <a:latin typeface="Times New Roman" panose="02020603050405020304" pitchFamily="18" charset="0"/>
              <a:ea typeface="Consolas"/>
              <a:cs typeface="Times New Roman" panose="02020603050405020304" pitchFamily="18" charset="0"/>
              <a:sym typeface="Consolas"/>
            </a:endParaRPr>
          </a:p>
        </p:txBody>
      </p:sp>
      <p:sp>
        <p:nvSpPr>
          <p:cNvPr id="8" name="Google Shape;117;p14">
            <a:extLst>
              <a:ext uri="{FF2B5EF4-FFF2-40B4-BE49-F238E27FC236}">
                <a16:creationId xmlns:a16="http://schemas.microsoft.com/office/drawing/2014/main" id="{4E2C9151-A3EC-4F94-7F5C-370EAABA1730}"/>
              </a:ext>
            </a:extLst>
          </p:cNvPr>
          <p:cNvSpPr txBox="1"/>
          <p:nvPr/>
        </p:nvSpPr>
        <p:spPr>
          <a:xfrm>
            <a:off x="4846873" y="4457988"/>
            <a:ext cx="259436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400" b="1" i="0" u="none" strike="noStrike" cap="none" dirty="0">
              <a:solidFill>
                <a:schemeClr val="dk1"/>
              </a:solidFill>
              <a:latin typeface="Times New Roman" panose="02020603050405020304" pitchFamily="18" charset="0"/>
              <a:ea typeface="Consolas"/>
              <a:cs typeface="Times New Roman" panose="02020603050405020304" pitchFamily="18" charset="0"/>
              <a:sym typeface="Consolas"/>
            </a:endParaRPr>
          </a:p>
        </p:txBody>
      </p:sp>
      <p:sp>
        <p:nvSpPr>
          <p:cNvPr id="15" name="Google Shape;117;p14">
            <a:extLst>
              <a:ext uri="{FF2B5EF4-FFF2-40B4-BE49-F238E27FC236}">
                <a16:creationId xmlns:a16="http://schemas.microsoft.com/office/drawing/2014/main" id="{CD08188C-FD43-D45E-8158-1602172512C3}"/>
              </a:ext>
            </a:extLst>
          </p:cNvPr>
          <p:cNvSpPr txBox="1"/>
          <p:nvPr/>
        </p:nvSpPr>
        <p:spPr>
          <a:xfrm>
            <a:off x="4999273" y="4610388"/>
            <a:ext cx="259436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400" b="1" i="0" u="none" strike="noStrike" cap="none" dirty="0">
              <a:solidFill>
                <a:schemeClr val="dk1"/>
              </a:solidFill>
              <a:latin typeface="Times New Roman" panose="02020603050405020304" pitchFamily="18" charset="0"/>
              <a:ea typeface="Consolas"/>
              <a:cs typeface="Times New Roman" panose="02020603050405020304" pitchFamily="18" charset="0"/>
              <a:sym typeface="Consolas"/>
            </a:endParaRPr>
          </a:p>
        </p:txBody>
      </p:sp>
      <p:sp>
        <p:nvSpPr>
          <p:cNvPr id="16" name="Google Shape;99;p14">
            <a:extLst>
              <a:ext uri="{FF2B5EF4-FFF2-40B4-BE49-F238E27FC236}">
                <a16:creationId xmlns:a16="http://schemas.microsoft.com/office/drawing/2014/main" id="{C728CAA5-C606-1F2A-5754-E26D8498FB81}"/>
              </a:ext>
            </a:extLst>
          </p:cNvPr>
          <p:cNvSpPr/>
          <p:nvPr/>
        </p:nvSpPr>
        <p:spPr>
          <a:xfrm>
            <a:off x="9495702" y="3422277"/>
            <a:ext cx="2717685" cy="2543715"/>
          </a:xfrm>
          <a:prstGeom prst="ellipse">
            <a:avLst/>
          </a:prstGeom>
          <a:gradFill>
            <a:gsLst>
              <a:gs pos="0">
                <a:srgbClr val="00C500"/>
              </a:gs>
              <a:gs pos="55000">
                <a:srgbClr val="00C500">
                  <a:alpha val="81000"/>
                </a:srgbClr>
              </a:gs>
              <a:gs pos="98000">
                <a:srgbClr val="00B050"/>
              </a:gs>
              <a:gs pos="100000">
                <a:srgbClr val="00B050"/>
              </a:gs>
            </a:gsLst>
            <a:lin ang="5400000" scaled="0"/>
          </a:gradFill>
          <a:ln w="12700" cap="flat" cmpd="sng">
            <a:solidFill>
              <a:srgbClr val="00CC00"/>
            </a:solidFill>
            <a:prstDash val="solid"/>
            <a:miter lim="800000"/>
            <a:headEnd type="none" w="sm" len="sm"/>
            <a:tailEnd type="none" w="sm" len="sm"/>
          </a:ln>
          <a:effectLst>
            <a:reflection stA="45000" endPos="23000" dist="508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02;p14">
            <a:extLst>
              <a:ext uri="{FF2B5EF4-FFF2-40B4-BE49-F238E27FC236}">
                <a16:creationId xmlns:a16="http://schemas.microsoft.com/office/drawing/2014/main" id="{A9D0339E-59B9-68FD-90B4-CCA7169DBD15}"/>
              </a:ext>
            </a:extLst>
          </p:cNvPr>
          <p:cNvSpPr/>
          <p:nvPr/>
        </p:nvSpPr>
        <p:spPr>
          <a:xfrm>
            <a:off x="10736617" y="3595507"/>
            <a:ext cx="206062" cy="180304"/>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8" name="Google Shape;104;p14">
            <a:extLst>
              <a:ext uri="{FF2B5EF4-FFF2-40B4-BE49-F238E27FC236}">
                <a16:creationId xmlns:a16="http://schemas.microsoft.com/office/drawing/2014/main" id="{B0DD3418-0599-CEC9-6791-5ECF89B08898}"/>
              </a:ext>
            </a:extLst>
          </p:cNvPr>
          <p:cNvSpPr/>
          <p:nvPr/>
        </p:nvSpPr>
        <p:spPr>
          <a:xfrm>
            <a:off x="10825292" y="3306061"/>
            <a:ext cx="117387" cy="358552"/>
          </a:xfrm>
          <a:custGeom>
            <a:avLst/>
            <a:gdLst/>
            <a:ahLst/>
            <a:cxnLst/>
            <a:rect l="l" t="t" r="r" b="b"/>
            <a:pathLst>
              <a:path w="117387" h="358552" extrusionOk="0">
                <a:moveTo>
                  <a:pt x="9914" y="0"/>
                </a:moveTo>
                <a:cubicBezTo>
                  <a:pt x="1328" y="151326"/>
                  <a:pt x="-7258" y="302653"/>
                  <a:pt x="9914" y="347729"/>
                </a:cubicBezTo>
                <a:cubicBezTo>
                  <a:pt x="27086" y="392805"/>
                  <a:pt x="97920" y="283335"/>
                  <a:pt x="112945" y="270456"/>
                </a:cubicBezTo>
                <a:cubicBezTo>
                  <a:pt x="127970" y="257577"/>
                  <a:pt x="100066" y="270456"/>
                  <a:pt x="100066" y="270456"/>
                </a:cubicBezTo>
                <a:lnTo>
                  <a:pt x="100066" y="270456"/>
                </a:lnTo>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19" name="Google Shape;109;p14">
            <a:extLst>
              <a:ext uri="{FF2B5EF4-FFF2-40B4-BE49-F238E27FC236}">
                <a16:creationId xmlns:a16="http://schemas.microsoft.com/office/drawing/2014/main" id="{024A6E2A-1BB2-2E7D-AD76-A8A8C94E28F2}"/>
              </a:ext>
            </a:extLst>
          </p:cNvPr>
          <p:cNvCxnSpPr/>
          <p:nvPr/>
        </p:nvCxnSpPr>
        <p:spPr>
          <a:xfrm rot="10800000" flipH="1">
            <a:off x="10841572" y="1784786"/>
            <a:ext cx="12879" cy="1513718"/>
          </a:xfrm>
          <a:prstGeom prst="straightConnector1">
            <a:avLst/>
          </a:prstGeom>
          <a:noFill/>
          <a:ln w="38100" cap="flat" cmpd="sng">
            <a:solidFill>
              <a:schemeClr val="dk1"/>
            </a:solidFill>
            <a:prstDash val="solid"/>
            <a:miter lim="800000"/>
            <a:headEnd type="none" w="sm" len="sm"/>
            <a:tailEnd type="none" w="sm" len="sm"/>
          </a:ln>
        </p:spPr>
      </p:cxnSp>
      <p:sp>
        <p:nvSpPr>
          <p:cNvPr id="20" name="Google Shape;112;p14">
            <a:extLst>
              <a:ext uri="{FF2B5EF4-FFF2-40B4-BE49-F238E27FC236}">
                <a16:creationId xmlns:a16="http://schemas.microsoft.com/office/drawing/2014/main" id="{5780049A-47E8-1B85-4814-FDD0D399F356}"/>
              </a:ext>
            </a:extLst>
          </p:cNvPr>
          <p:cNvSpPr/>
          <p:nvPr/>
        </p:nvSpPr>
        <p:spPr>
          <a:xfrm>
            <a:off x="10604120" y="1484508"/>
            <a:ext cx="471055" cy="454218"/>
          </a:xfrm>
          <a:prstGeom prst="ellipse">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1" name="Google Shape;114;p14">
            <a:extLst>
              <a:ext uri="{FF2B5EF4-FFF2-40B4-BE49-F238E27FC236}">
                <a16:creationId xmlns:a16="http://schemas.microsoft.com/office/drawing/2014/main" id="{4F02F2E6-E068-CE07-1D03-D12C709E9ED8}"/>
              </a:ext>
            </a:extLst>
          </p:cNvPr>
          <p:cNvSpPr/>
          <p:nvPr/>
        </p:nvSpPr>
        <p:spPr>
          <a:xfrm>
            <a:off x="10728368" y="1611910"/>
            <a:ext cx="210115" cy="250150"/>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2" name="Google Shape;117;p14">
            <a:extLst>
              <a:ext uri="{FF2B5EF4-FFF2-40B4-BE49-F238E27FC236}">
                <a16:creationId xmlns:a16="http://schemas.microsoft.com/office/drawing/2014/main" id="{EC26820E-A906-9363-3E50-EA3AA097D950}"/>
              </a:ext>
            </a:extLst>
          </p:cNvPr>
          <p:cNvSpPr txBox="1"/>
          <p:nvPr/>
        </p:nvSpPr>
        <p:spPr>
          <a:xfrm>
            <a:off x="9662020" y="4482300"/>
            <a:ext cx="2594361" cy="461624"/>
          </a:xfrm>
          <a:prstGeom prst="rect">
            <a:avLst/>
          </a:prstGeom>
          <a:noFill/>
          <a:ln>
            <a:noFill/>
          </a:ln>
        </p:spPr>
        <p:txBody>
          <a:bodyPr spcFirstLastPara="1" wrap="square" lIns="91425" tIns="45700" rIns="91425" bIns="45700" anchor="t" anchorCtr="0">
            <a:spAutoFit/>
          </a:bodyPr>
          <a:lstStyle/>
          <a:p>
            <a:pPr algn="ctr"/>
            <a:r>
              <a:rPr lang="en-US" sz="2400" b="1" dirty="0">
                <a:latin typeface="Times New Roman" panose="02020603050405020304" pitchFamily="18" charset="0"/>
                <a:cs typeface="Times New Roman" panose="02020603050405020304" pitchFamily="18" charset="0"/>
              </a:rPr>
              <a:t>CONCLUSION</a:t>
            </a:r>
          </a:p>
        </p:txBody>
      </p:sp>
      <p:sp>
        <p:nvSpPr>
          <p:cNvPr id="23" name="Google Shape;99;p14">
            <a:extLst>
              <a:ext uri="{FF2B5EF4-FFF2-40B4-BE49-F238E27FC236}">
                <a16:creationId xmlns:a16="http://schemas.microsoft.com/office/drawing/2014/main" id="{B8953940-CDA7-BE66-C663-C235F1F8D51C}"/>
              </a:ext>
            </a:extLst>
          </p:cNvPr>
          <p:cNvSpPr/>
          <p:nvPr/>
        </p:nvSpPr>
        <p:spPr>
          <a:xfrm>
            <a:off x="7021057" y="4213975"/>
            <a:ext cx="2717685" cy="2543715"/>
          </a:xfrm>
          <a:prstGeom prst="ellipse">
            <a:avLst/>
          </a:prstGeom>
          <a:gradFill>
            <a:gsLst>
              <a:gs pos="100000">
                <a:srgbClr val="0070C0"/>
              </a:gs>
              <a:gs pos="52000">
                <a:srgbClr val="0070C0">
                  <a:alpha val="67000"/>
                </a:srgbClr>
              </a:gs>
            </a:gsLst>
            <a:lin ang="5400000" scaled="0"/>
          </a:gradFill>
          <a:ln w="12700" cap="flat" cmpd="sng">
            <a:solidFill>
              <a:srgbClr val="00CC00"/>
            </a:solidFill>
            <a:prstDash val="solid"/>
            <a:miter lim="800000"/>
            <a:headEnd type="none" w="sm" len="sm"/>
            <a:tailEnd type="none" w="sm" len="sm"/>
          </a:ln>
          <a:effectLst>
            <a:reflection stA="45000" endPos="23000" dist="508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02;p14">
            <a:extLst>
              <a:ext uri="{FF2B5EF4-FFF2-40B4-BE49-F238E27FC236}">
                <a16:creationId xmlns:a16="http://schemas.microsoft.com/office/drawing/2014/main" id="{C73F7745-1877-3824-677B-56CBE4C54DB2}"/>
              </a:ext>
            </a:extLst>
          </p:cNvPr>
          <p:cNvSpPr/>
          <p:nvPr/>
        </p:nvSpPr>
        <p:spPr>
          <a:xfrm>
            <a:off x="8235749" y="4368411"/>
            <a:ext cx="206062" cy="180304"/>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04;p14">
            <a:extLst>
              <a:ext uri="{FF2B5EF4-FFF2-40B4-BE49-F238E27FC236}">
                <a16:creationId xmlns:a16="http://schemas.microsoft.com/office/drawing/2014/main" id="{D4BBB501-BA34-C2BC-86D7-75FA29DB8A63}"/>
              </a:ext>
            </a:extLst>
          </p:cNvPr>
          <p:cNvSpPr/>
          <p:nvPr/>
        </p:nvSpPr>
        <p:spPr>
          <a:xfrm>
            <a:off x="8271265" y="4137654"/>
            <a:ext cx="117387" cy="358552"/>
          </a:xfrm>
          <a:custGeom>
            <a:avLst/>
            <a:gdLst/>
            <a:ahLst/>
            <a:cxnLst/>
            <a:rect l="l" t="t" r="r" b="b"/>
            <a:pathLst>
              <a:path w="117387" h="358552" extrusionOk="0">
                <a:moveTo>
                  <a:pt x="9914" y="0"/>
                </a:moveTo>
                <a:cubicBezTo>
                  <a:pt x="1328" y="151326"/>
                  <a:pt x="-7258" y="302653"/>
                  <a:pt x="9914" y="347729"/>
                </a:cubicBezTo>
                <a:cubicBezTo>
                  <a:pt x="27086" y="392805"/>
                  <a:pt x="97920" y="283335"/>
                  <a:pt x="112945" y="270456"/>
                </a:cubicBezTo>
                <a:cubicBezTo>
                  <a:pt x="127970" y="257577"/>
                  <a:pt x="100066" y="270456"/>
                  <a:pt x="100066" y="270456"/>
                </a:cubicBezTo>
                <a:lnTo>
                  <a:pt x="100066" y="270456"/>
                </a:lnTo>
              </a:path>
            </a:pathLst>
          </a:cu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26" name="Google Shape;109;p14">
            <a:extLst>
              <a:ext uri="{FF2B5EF4-FFF2-40B4-BE49-F238E27FC236}">
                <a16:creationId xmlns:a16="http://schemas.microsoft.com/office/drawing/2014/main" id="{18F7F0EB-EDBA-A68B-834E-B2348F7E2E3B}"/>
              </a:ext>
            </a:extLst>
          </p:cNvPr>
          <p:cNvCxnSpPr>
            <a:cxnSpLocks/>
            <a:endCxn id="27" idx="4"/>
          </p:cNvCxnSpPr>
          <p:nvPr/>
        </p:nvCxnSpPr>
        <p:spPr>
          <a:xfrm flipH="1" flipV="1">
            <a:off x="8254091" y="1897968"/>
            <a:ext cx="21402" cy="2239686"/>
          </a:xfrm>
          <a:prstGeom prst="straightConnector1">
            <a:avLst/>
          </a:prstGeom>
          <a:noFill/>
          <a:ln w="38100" cap="flat" cmpd="sng">
            <a:solidFill>
              <a:schemeClr val="dk1"/>
            </a:solidFill>
            <a:prstDash val="solid"/>
            <a:miter lim="800000"/>
            <a:headEnd type="none" w="sm" len="sm"/>
            <a:tailEnd type="none" w="sm" len="sm"/>
          </a:ln>
        </p:spPr>
      </p:cxnSp>
      <p:sp>
        <p:nvSpPr>
          <p:cNvPr id="27" name="Google Shape;112;p14">
            <a:extLst>
              <a:ext uri="{FF2B5EF4-FFF2-40B4-BE49-F238E27FC236}">
                <a16:creationId xmlns:a16="http://schemas.microsoft.com/office/drawing/2014/main" id="{8A7669F8-8F99-5B55-E7E2-9BD49300D158}"/>
              </a:ext>
            </a:extLst>
          </p:cNvPr>
          <p:cNvSpPr/>
          <p:nvPr/>
        </p:nvSpPr>
        <p:spPr>
          <a:xfrm>
            <a:off x="8018563" y="1443750"/>
            <a:ext cx="471055" cy="454218"/>
          </a:xfrm>
          <a:prstGeom prst="ellipse">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14;p14">
            <a:extLst>
              <a:ext uri="{FF2B5EF4-FFF2-40B4-BE49-F238E27FC236}">
                <a16:creationId xmlns:a16="http://schemas.microsoft.com/office/drawing/2014/main" id="{44C409FD-CAD2-69CA-AA56-DBB19F757FBD}"/>
              </a:ext>
            </a:extLst>
          </p:cNvPr>
          <p:cNvSpPr/>
          <p:nvPr/>
        </p:nvSpPr>
        <p:spPr>
          <a:xfrm>
            <a:off x="8174341" y="1571152"/>
            <a:ext cx="210115" cy="250150"/>
          </a:xfrm>
          <a:prstGeom prst="ellipse">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17;p14">
            <a:extLst>
              <a:ext uri="{FF2B5EF4-FFF2-40B4-BE49-F238E27FC236}">
                <a16:creationId xmlns:a16="http://schemas.microsoft.com/office/drawing/2014/main" id="{33F7D23A-72C5-093D-6E89-9A8E9D548F68}"/>
              </a:ext>
            </a:extLst>
          </p:cNvPr>
          <p:cNvSpPr txBox="1"/>
          <p:nvPr/>
        </p:nvSpPr>
        <p:spPr>
          <a:xfrm>
            <a:off x="7056496" y="5088120"/>
            <a:ext cx="259436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400" b="1" i="0" u="none" strike="noStrike" cap="none" dirty="0">
              <a:solidFill>
                <a:schemeClr val="dk1"/>
              </a:solidFill>
              <a:latin typeface="Times New Roman" panose="02020603050405020304" pitchFamily="18" charset="0"/>
              <a:ea typeface="Consolas"/>
              <a:cs typeface="Times New Roman" panose="02020603050405020304" pitchFamily="18" charset="0"/>
              <a:sym typeface="Consolas"/>
            </a:endParaRPr>
          </a:p>
        </p:txBody>
      </p:sp>
      <p:sp>
        <p:nvSpPr>
          <p:cNvPr id="30" name="Google Shape;117;p14">
            <a:extLst>
              <a:ext uri="{FF2B5EF4-FFF2-40B4-BE49-F238E27FC236}">
                <a16:creationId xmlns:a16="http://schemas.microsoft.com/office/drawing/2014/main" id="{68AA40A4-4E2A-D75A-30B4-280D8A3D0399}"/>
              </a:ext>
            </a:extLst>
          </p:cNvPr>
          <p:cNvSpPr txBox="1"/>
          <p:nvPr/>
        </p:nvSpPr>
        <p:spPr>
          <a:xfrm>
            <a:off x="7208896" y="5240520"/>
            <a:ext cx="259436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400" b="1" i="0" u="none" strike="noStrike" cap="none" dirty="0">
              <a:solidFill>
                <a:schemeClr val="dk1"/>
              </a:solidFill>
              <a:latin typeface="Times New Roman" panose="02020603050405020304" pitchFamily="18" charset="0"/>
              <a:ea typeface="Consolas"/>
              <a:cs typeface="Times New Roman" panose="02020603050405020304" pitchFamily="18" charset="0"/>
              <a:sym typeface="Consolas"/>
            </a:endParaRPr>
          </a:p>
        </p:txBody>
      </p:sp>
      <p:sp>
        <p:nvSpPr>
          <p:cNvPr id="31" name="Google Shape;117;p14">
            <a:extLst>
              <a:ext uri="{FF2B5EF4-FFF2-40B4-BE49-F238E27FC236}">
                <a16:creationId xmlns:a16="http://schemas.microsoft.com/office/drawing/2014/main" id="{5DAFA9A7-EACF-C589-D5EC-EE0FCB80579F}"/>
              </a:ext>
            </a:extLst>
          </p:cNvPr>
          <p:cNvSpPr txBox="1"/>
          <p:nvPr/>
        </p:nvSpPr>
        <p:spPr>
          <a:xfrm>
            <a:off x="7213547" y="4747418"/>
            <a:ext cx="259436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400" b="1" i="0" u="none" strike="noStrike" cap="none" dirty="0">
              <a:solidFill>
                <a:schemeClr val="dk1"/>
              </a:solidFill>
              <a:latin typeface="Times New Roman" panose="02020603050405020304" pitchFamily="18" charset="0"/>
              <a:ea typeface="Consolas"/>
              <a:cs typeface="Times New Roman" panose="02020603050405020304" pitchFamily="18" charset="0"/>
              <a:sym typeface="Consolas"/>
            </a:endParaRPr>
          </a:p>
        </p:txBody>
      </p:sp>
      <p:sp>
        <p:nvSpPr>
          <p:cNvPr id="36" name="TextBox 35">
            <a:extLst>
              <a:ext uri="{FF2B5EF4-FFF2-40B4-BE49-F238E27FC236}">
                <a16:creationId xmlns:a16="http://schemas.microsoft.com/office/drawing/2014/main" id="{57479F7A-27CF-4278-1080-64276CB394F2}"/>
              </a:ext>
            </a:extLst>
          </p:cNvPr>
          <p:cNvSpPr txBox="1"/>
          <p:nvPr/>
        </p:nvSpPr>
        <p:spPr>
          <a:xfrm>
            <a:off x="177930" y="4827279"/>
            <a:ext cx="224379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INTRODUCTION</a:t>
            </a:r>
          </a:p>
        </p:txBody>
      </p:sp>
      <p:sp>
        <p:nvSpPr>
          <p:cNvPr id="37" name="TextBox 36">
            <a:extLst>
              <a:ext uri="{FF2B5EF4-FFF2-40B4-BE49-F238E27FC236}">
                <a16:creationId xmlns:a16="http://schemas.microsoft.com/office/drawing/2014/main" id="{998B0D0E-BAFF-2B91-80EB-F726BFFD0487}"/>
              </a:ext>
            </a:extLst>
          </p:cNvPr>
          <p:cNvSpPr txBox="1"/>
          <p:nvPr/>
        </p:nvSpPr>
        <p:spPr>
          <a:xfrm>
            <a:off x="2286476" y="4314315"/>
            <a:ext cx="2454631"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REQUIREMENTS</a:t>
            </a:r>
          </a:p>
        </p:txBody>
      </p:sp>
      <p:sp>
        <p:nvSpPr>
          <p:cNvPr id="38" name="TextBox 37">
            <a:extLst>
              <a:ext uri="{FF2B5EF4-FFF2-40B4-BE49-F238E27FC236}">
                <a16:creationId xmlns:a16="http://schemas.microsoft.com/office/drawing/2014/main" id="{53426FB6-22AF-316F-834B-80E6DB469132}"/>
              </a:ext>
            </a:extLst>
          </p:cNvPr>
          <p:cNvSpPr txBox="1"/>
          <p:nvPr/>
        </p:nvSpPr>
        <p:spPr>
          <a:xfrm>
            <a:off x="4645931" y="4398797"/>
            <a:ext cx="2708383"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WORKING PROCESS</a:t>
            </a:r>
          </a:p>
        </p:txBody>
      </p:sp>
      <p:sp>
        <p:nvSpPr>
          <p:cNvPr id="40" name="TextBox 39">
            <a:extLst>
              <a:ext uri="{FF2B5EF4-FFF2-40B4-BE49-F238E27FC236}">
                <a16:creationId xmlns:a16="http://schemas.microsoft.com/office/drawing/2014/main" id="{4337EFD2-2745-5CA8-79F6-E85454FA2718}"/>
              </a:ext>
            </a:extLst>
          </p:cNvPr>
          <p:cNvSpPr txBox="1"/>
          <p:nvPr/>
        </p:nvSpPr>
        <p:spPr>
          <a:xfrm>
            <a:off x="7194598" y="5367185"/>
            <a:ext cx="2456259"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METHODOLOGY</a:t>
            </a:r>
          </a:p>
          <a:p>
            <a:pPr algn="ct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8F3673-41A0-06BE-2FB1-33849DEF44D3}"/>
              </a:ext>
            </a:extLst>
          </p:cNvPr>
          <p:cNvSpPr txBox="1"/>
          <p:nvPr/>
        </p:nvSpPr>
        <p:spPr>
          <a:xfrm>
            <a:off x="308344" y="148857"/>
            <a:ext cx="12192000" cy="707886"/>
          </a:xfrm>
          <a:prstGeom prst="rect">
            <a:avLst/>
          </a:prstGeom>
          <a:noFill/>
        </p:spPr>
        <p:txBody>
          <a:bodyPr wrap="square" rtlCol="0">
            <a:spAutoFit/>
          </a:bodyPr>
          <a:lstStyle/>
          <a:p>
            <a:r>
              <a:rPr lang="en-US" sz="2000" b="1" dirty="0">
                <a:solidFill>
                  <a:schemeClr val="bg1"/>
                </a:solidFill>
                <a:highlight>
                  <a:srgbClr val="FFFF00"/>
                </a:highlight>
                <a:latin typeface="Times New Roman" panose="02020603050405020304" pitchFamily="18" charset="0"/>
                <a:cs typeface="Times New Roman" panose="02020603050405020304" pitchFamily="18" charset="0"/>
              </a:rPr>
              <a:t>Taking Screenshot :</a:t>
            </a:r>
            <a:r>
              <a:rPr lang="en-US" sz="2000" b="1" dirty="0">
                <a:solidFill>
                  <a:schemeClr val="bg1"/>
                </a:solidFill>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To start, you’ll need to install the </a:t>
            </a:r>
            <a:r>
              <a:rPr lang="en-US" sz="20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pyautogui</a:t>
            </a:r>
            <a:r>
              <a:rPr lang="en-US" sz="2000" b="0" i="0" dirty="0">
                <a:effectLst/>
                <a:latin typeface="Times New Roman" panose="02020603050405020304" pitchFamily="18" charset="0"/>
                <a:cs typeface="Times New Roman" panose="02020603050405020304" pitchFamily="18" charset="0"/>
              </a:rPr>
              <a:t> package using the </a:t>
            </a:r>
          </a:p>
          <a:p>
            <a:r>
              <a:rPr lang="en-US" sz="2000" b="0" i="0" dirty="0">
                <a:effectLst/>
                <a:latin typeface="Times New Roman" panose="02020603050405020304" pitchFamily="18" charset="0"/>
                <a:cs typeface="Times New Roman" panose="02020603050405020304" pitchFamily="18" charset="0"/>
              </a:rPr>
              <a:t>following command (under Windows):</a:t>
            </a:r>
            <a:endParaRPr lang="en-US" sz="2000" b="1" dirty="0">
              <a:highlight>
                <a:srgbClr val="FFFF00"/>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5C9FB0-97A4-C800-E312-129BD2A31252}"/>
              </a:ext>
            </a:extLst>
          </p:cNvPr>
          <p:cNvPicPr>
            <a:picLocks noChangeAspect="1"/>
          </p:cNvPicPr>
          <p:nvPr/>
        </p:nvPicPr>
        <p:blipFill>
          <a:blip r:embed="rId3"/>
          <a:stretch>
            <a:fillRect/>
          </a:stretch>
        </p:blipFill>
        <p:spPr>
          <a:xfrm>
            <a:off x="4234637" y="1281112"/>
            <a:ext cx="2914650" cy="638175"/>
          </a:xfrm>
          <a:prstGeom prst="rect">
            <a:avLst/>
          </a:prstGeom>
        </p:spPr>
      </p:pic>
      <p:sp>
        <p:nvSpPr>
          <p:cNvPr id="8" name="TextBox 7">
            <a:extLst>
              <a:ext uri="{FF2B5EF4-FFF2-40B4-BE49-F238E27FC236}">
                <a16:creationId xmlns:a16="http://schemas.microsoft.com/office/drawing/2014/main" id="{6791108D-DEEA-8940-05FB-787FC6131AF3}"/>
              </a:ext>
            </a:extLst>
          </p:cNvPr>
          <p:cNvSpPr txBox="1"/>
          <p:nvPr/>
        </p:nvSpPr>
        <p:spPr>
          <a:xfrm>
            <a:off x="308343" y="2343656"/>
            <a:ext cx="11398103" cy="2092881"/>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Begin with importing the </a:t>
            </a:r>
            <a:r>
              <a:rPr lang="en-US" b="0" i="0" u="none"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pyautogui</a:t>
            </a:r>
            <a:r>
              <a:rPr lang="en-US" b="0" i="0" dirty="0">
                <a:effectLst/>
                <a:latin typeface="Times New Roman" panose="02020603050405020304" pitchFamily="18" charset="0"/>
                <a:cs typeface="Times New Roman" panose="02020603050405020304" pitchFamily="18" charset="0"/>
              </a:rPr>
              <a:t> library: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Then call the </a:t>
            </a:r>
            <a:r>
              <a:rPr lang="en-US" sz="2000" b="1" i="0" dirty="0">
                <a:effectLst/>
                <a:latin typeface="Times New Roman" panose="02020603050405020304" pitchFamily="18" charset="0"/>
                <a:cs typeface="Times New Roman" panose="02020603050405020304" pitchFamily="18" charset="0"/>
              </a:rPr>
              <a:t>.screenshot()</a:t>
            </a:r>
            <a:r>
              <a:rPr lang="en-US" sz="2000" b="0" i="0" dirty="0">
                <a:effectLst/>
                <a:latin typeface="Times New Roman" panose="02020603050405020304" pitchFamily="18" charset="0"/>
                <a:cs typeface="Times New Roman" panose="02020603050405020304" pitchFamily="18" charset="0"/>
              </a:rPr>
              <a:t> method, which will return and Image object. And simply save it using any filename that works for you:</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8068A4F-8FC5-2EDA-B531-F6AFC140D176}"/>
              </a:ext>
            </a:extLst>
          </p:cNvPr>
          <p:cNvPicPr>
            <a:picLocks noChangeAspect="1"/>
          </p:cNvPicPr>
          <p:nvPr/>
        </p:nvPicPr>
        <p:blipFill>
          <a:blip r:embed="rId5"/>
          <a:stretch>
            <a:fillRect/>
          </a:stretch>
        </p:blipFill>
        <p:spPr>
          <a:xfrm>
            <a:off x="4234637" y="3044250"/>
            <a:ext cx="2714625" cy="361950"/>
          </a:xfrm>
          <a:prstGeom prst="rect">
            <a:avLst/>
          </a:prstGeom>
        </p:spPr>
      </p:pic>
      <p:pic>
        <p:nvPicPr>
          <p:cNvPr id="12" name="Picture 11">
            <a:extLst>
              <a:ext uri="{FF2B5EF4-FFF2-40B4-BE49-F238E27FC236}">
                <a16:creationId xmlns:a16="http://schemas.microsoft.com/office/drawing/2014/main" id="{D0FE879D-D239-6963-3719-96B94A8CEE0D}"/>
              </a:ext>
            </a:extLst>
          </p:cNvPr>
          <p:cNvPicPr>
            <a:picLocks noChangeAspect="1"/>
          </p:cNvPicPr>
          <p:nvPr/>
        </p:nvPicPr>
        <p:blipFill>
          <a:blip r:embed="rId6"/>
          <a:stretch>
            <a:fillRect/>
          </a:stretch>
        </p:blipFill>
        <p:spPr>
          <a:xfrm>
            <a:off x="3414823" y="4818043"/>
            <a:ext cx="4724400" cy="638175"/>
          </a:xfrm>
          <a:prstGeom prst="rect">
            <a:avLst/>
          </a:prstGeom>
        </p:spPr>
      </p:pic>
    </p:spTree>
    <p:extLst>
      <p:ext uri="{BB962C8B-B14F-4D97-AF65-F5344CB8AC3E}">
        <p14:creationId xmlns:p14="http://schemas.microsoft.com/office/powerpoint/2010/main" val="321858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235FD4-12BA-1395-E6D2-9306491D9A5D}"/>
              </a:ext>
            </a:extLst>
          </p:cNvPr>
          <p:cNvSpPr txBox="1"/>
          <p:nvPr/>
        </p:nvSpPr>
        <p:spPr>
          <a:xfrm>
            <a:off x="0" y="106326"/>
            <a:ext cx="12192000" cy="1938992"/>
          </a:xfrm>
          <a:prstGeom prst="rect">
            <a:avLst/>
          </a:prstGeom>
          <a:noFill/>
        </p:spPr>
        <p:txBody>
          <a:bodyPr wrap="square" rtlCol="0">
            <a:spAutoFit/>
          </a:bodyPr>
          <a:lstStyle/>
          <a:p>
            <a:endParaRPr lang="en-US" sz="2000" b="1" i="0" dirty="0">
              <a:solidFill>
                <a:schemeClr val="bg1"/>
              </a:solidFill>
              <a:effectLst/>
              <a:highlight>
                <a:srgbClr val="FFFF00"/>
              </a:highlight>
              <a:latin typeface="Times New Roman" panose="02020603050405020304" pitchFamily="18" charset="0"/>
              <a:cs typeface="Times New Roman" panose="02020603050405020304" pitchFamily="18" charset="0"/>
            </a:endParaRPr>
          </a:p>
          <a:p>
            <a:endParaRPr lang="en-US" sz="2000" b="1" dirty="0">
              <a:solidFill>
                <a:schemeClr val="bg1"/>
              </a:solidFill>
              <a:highlight>
                <a:srgbClr val="FFFF00"/>
              </a:highlight>
              <a:latin typeface="Times New Roman" panose="02020603050405020304" pitchFamily="18" charset="0"/>
              <a:cs typeface="Times New Roman" panose="02020603050405020304" pitchFamily="18" charset="0"/>
            </a:endParaRPr>
          </a:p>
          <a:p>
            <a:endParaRPr lang="en-US" sz="2000" b="1" i="0" dirty="0">
              <a:solidFill>
                <a:schemeClr val="bg1"/>
              </a:solidFill>
              <a:effectLst/>
              <a:highlight>
                <a:srgbClr val="FFFF00"/>
              </a:highlight>
              <a:latin typeface="Times New Roman" panose="02020603050405020304" pitchFamily="18" charset="0"/>
              <a:cs typeface="Times New Roman" panose="02020603050405020304" pitchFamily="18" charset="0"/>
            </a:endParaRPr>
          </a:p>
          <a:p>
            <a:endParaRPr lang="en-US" sz="2000" b="1" dirty="0">
              <a:solidFill>
                <a:schemeClr val="bg1"/>
              </a:solidFill>
              <a:highlight>
                <a:srgbClr val="FFFF00"/>
              </a:highlight>
              <a:latin typeface="Times New Roman" panose="02020603050405020304" pitchFamily="18" charset="0"/>
              <a:cs typeface="Times New Roman" panose="02020603050405020304" pitchFamily="18" charset="0"/>
            </a:endParaRPr>
          </a:p>
          <a:p>
            <a:r>
              <a:rPr lang="en-US" sz="2000" b="1" i="0" dirty="0">
                <a:solidFill>
                  <a:schemeClr val="bg1"/>
                </a:solidFill>
                <a:effectLst/>
                <a:highlight>
                  <a:srgbClr val="FFFF00"/>
                </a:highlight>
                <a:latin typeface="Times New Roman" panose="02020603050405020304" pitchFamily="18" charset="0"/>
                <a:cs typeface="Times New Roman" panose="02020603050405020304" pitchFamily="18" charset="0"/>
              </a:rPr>
              <a:t>Performing Google Search :</a:t>
            </a:r>
            <a:r>
              <a:rPr lang="en-US" sz="2000" b="1" i="0" dirty="0">
                <a:solidFill>
                  <a:schemeClr val="bg1"/>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 want to search a text in Google using a python script and return the</a:t>
            </a:r>
          </a:p>
          <a:p>
            <a:r>
              <a:rPr lang="en-US" sz="2000" b="0" i="0" dirty="0">
                <a:effectLst/>
                <a:latin typeface="Times New Roman" panose="02020603050405020304" pitchFamily="18" charset="0"/>
                <a:cs typeface="Times New Roman" panose="02020603050405020304" pitchFamily="18" charset="0"/>
              </a:rPr>
              <a:t> name, description and URL for each result. I'm currently using this code:</a:t>
            </a:r>
            <a:r>
              <a:rPr lang="en-US" sz="2000" b="1" i="0" dirty="0">
                <a:effectLst/>
                <a:highlight>
                  <a:srgbClr val="FFFF00"/>
                </a:highlight>
                <a:latin typeface="Times New Roman" panose="02020603050405020304" pitchFamily="18" charset="0"/>
                <a:cs typeface="Times New Roman" panose="02020603050405020304" pitchFamily="18" charset="0"/>
              </a:rPr>
              <a:t> </a:t>
            </a:r>
            <a:endParaRPr lang="en-US" sz="2000" b="1" dirty="0">
              <a:highlight>
                <a:srgbClr val="FFFF00"/>
              </a:highligh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04673C4-2B21-1F88-D301-55CC3E365DDD}"/>
              </a:ext>
            </a:extLst>
          </p:cNvPr>
          <p:cNvPicPr>
            <a:picLocks noChangeAspect="1"/>
          </p:cNvPicPr>
          <p:nvPr/>
        </p:nvPicPr>
        <p:blipFill>
          <a:blip r:embed="rId2"/>
          <a:stretch>
            <a:fillRect/>
          </a:stretch>
        </p:blipFill>
        <p:spPr>
          <a:xfrm>
            <a:off x="1490662" y="2729254"/>
            <a:ext cx="9210675" cy="1019175"/>
          </a:xfrm>
          <a:prstGeom prst="rect">
            <a:avLst/>
          </a:prstGeom>
        </p:spPr>
      </p:pic>
    </p:spTree>
    <p:extLst>
      <p:ext uri="{BB962C8B-B14F-4D97-AF65-F5344CB8AC3E}">
        <p14:creationId xmlns:p14="http://schemas.microsoft.com/office/powerpoint/2010/main" val="4024924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99C2D5-F33F-5E68-1E5F-D4DC365F5505}"/>
              </a:ext>
            </a:extLst>
          </p:cNvPr>
          <p:cNvSpPr txBox="1"/>
          <p:nvPr/>
        </p:nvSpPr>
        <p:spPr>
          <a:xfrm>
            <a:off x="2303585" y="395654"/>
            <a:ext cx="6550269" cy="584775"/>
          </a:xfrm>
          <a:prstGeom prst="rect">
            <a:avLst/>
          </a:prstGeom>
          <a:noFill/>
        </p:spPr>
        <p:txBody>
          <a:bodyPr wrap="square" rtlCol="0">
            <a:spAutoFit/>
          </a:bodyPr>
          <a:lstStyle/>
          <a:p>
            <a:pPr algn="ctr"/>
            <a:r>
              <a:rPr lang="en-US" sz="3200" b="1" u="sng" dirty="0">
                <a:solidFill>
                  <a:srgbClr val="FFFF00"/>
                </a:solidFill>
              </a:rPr>
              <a:t>Future work</a:t>
            </a:r>
          </a:p>
        </p:txBody>
      </p:sp>
      <p:sp>
        <p:nvSpPr>
          <p:cNvPr id="6" name="Content Placeholder 2">
            <a:extLst>
              <a:ext uri="{FF2B5EF4-FFF2-40B4-BE49-F238E27FC236}">
                <a16:creationId xmlns:a16="http://schemas.microsoft.com/office/drawing/2014/main" id="{C6C164DC-2D27-B863-A49A-104962E45CE6}"/>
              </a:ext>
            </a:extLst>
          </p:cNvPr>
          <p:cNvSpPr txBox="1">
            <a:spLocks/>
          </p:cNvSpPr>
          <p:nvPr/>
        </p:nvSpPr>
        <p:spPr>
          <a:xfrm>
            <a:off x="1141413" y="1796639"/>
            <a:ext cx="10015948" cy="428194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buFont typeface="Wingdings" panose="05000000000000000000" pitchFamily="2" charset="2"/>
              <a:buChar char="Ø"/>
            </a:pPr>
            <a:r>
              <a:rPr lang="en-US" dirty="0"/>
              <a:t>Jarvis is a digital life assistant.</a:t>
            </a:r>
          </a:p>
          <a:p>
            <a:pPr>
              <a:buFont typeface="Wingdings" panose="05000000000000000000" pitchFamily="2" charset="2"/>
              <a:buChar char="Ø"/>
            </a:pPr>
            <a:r>
              <a:rPr lang="en-US" dirty="0"/>
              <a:t>Based on the DOS language.</a:t>
            </a:r>
          </a:p>
          <a:p>
            <a:pPr>
              <a:buFont typeface="Wingdings" panose="05000000000000000000" pitchFamily="2" charset="2"/>
              <a:buChar char="Ø"/>
            </a:pPr>
            <a:r>
              <a:rPr lang="en-US" dirty="0"/>
              <a:t>Solving math’s equations</a:t>
            </a:r>
          </a:p>
          <a:p>
            <a:pPr>
              <a:buFont typeface="Wingdings" panose="05000000000000000000" pitchFamily="2" charset="2"/>
              <a:buChar char="Ø"/>
            </a:pPr>
            <a:r>
              <a:rPr lang="en-US" dirty="0"/>
              <a:t>Conversing</a:t>
            </a:r>
          </a:p>
          <a:p>
            <a:pPr>
              <a:buFont typeface="Wingdings" panose="05000000000000000000" pitchFamily="2" charset="2"/>
              <a:buChar char="Ø"/>
            </a:pPr>
            <a:r>
              <a:rPr lang="en-US" dirty="0"/>
              <a:t>It is an open source software.</a:t>
            </a:r>
          </a:p>
          <a:p>
            <a:pPr>
              <a:buFont typeface="Wingdings" panose="05000000000000000000" pitchFamily="2" charset="2"/>
              <a:buChar char="Ø"/>
            </a:pPr>
            <a:r>
              <a:rPr lang="en-US" dirty="0"/>
              <a:t>Jarvis assists with your daily life by acting as an</a:t>
            </a:r>
          </a:p>
          <a:p>
            <a:pPr lvl="2" algn="l">
              <a:buFont typeface="Wingdings" panose="05000000000000000000" pitchFamily="2" charset="2"/>
              <a:buChar char="q"/>
            </a:pPr>
            <a:r>
              <a:rPr lang="en-US" dirty="0"/>
              <a:t> </a:t>
            </a:r>
            <a:r>
              <a:rPr lang="en-US" sz="1800" dirty="0"/>
              <a:t>Alarm Clock</a:t>
            </a:r>
          </a:p>
          <a:p>
            <a:pPr lvl="2" algn="l">
              <a:buFont typeface="Wingdings" panose="05000000000000000000" pitchFamily="2" charset="2"/>
              <a:buChar char="q"/>
            </a:pPr>
            <a:r>
              <a:rPr lang="en-US" sz="1800" dirty="0"/>
              <a:t>Informing you of the latest news headlines</a:t>
            </a:r>
          </a:p>
          <a:p>
            <a:pPr lvl="2" algn="l">
              <a:buFont typeface="Wingdings" panose="05000000000000000000" pitchFamily="2" charset="2"/>
              <a:buChar char="q"/>
            </a:pPr>
            <a:r>
              <a:rPr lang="en-US" sz="1800" dirty="0"/>
              <a:t>The forecast of the weather for the upcoming days                     </a:t>
            </a:r>
          </a:p>
        </p:txBody>
      </p:sp>
    </p:spTree>
    <p:extLst>
      <p:ext uri="{BB962C8B-B14F-4D97-AF65-F5344CB8AC3E}">
        <p14:creationId xmlns:p14="http://schemas.microsoft.com/office/powerpoint/2010/main" val="258327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D80D5C5-1E58-5616-393F-41BAE29C5855}"/>
              </a:ext>
            </a:extLst>
          </p:cNvPr>
          <p:cNvSpPr txBox="1">
            <a:spLocks/>
          </p:cNvSpPr>
          <p:nvPr/>
        </p:nvSpPr>
        <p:spPr>
          <a:xfrm>
            <a:off x="2031025" y="-615754"/>
            <a:ext cx="9905998" cy="147857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solidFill>
                  <a:srgbClr val="FFFF00"/>
                </a:solidFill>
              </a:rPr>
              <a:t>Advantages and drawbacks</a:t>
            </a:r>
          </a:p>
        </p:txBody>
      </p:sp>
      <p:sp>
        <p:nvSpPr>
          <p:cNvPr id="7" name="Content Placeholder 4">
            <a:extLst>
              <a:ext uri="{FF2B5EF4-FFF2-40B4-BE49-F238E27FC236}">
                <a16:creationId xmlns:a16="http://schemas.microsoft.com/office/drawing/2014/main" id="{D5D2B162-67D5-93DB-15BE-848D07CB2AEB}"/>
              </a:ext>
            </a:extLst>
          </p:cNvPr>
          <p:cNvSpPr txBox="1">
            <a:spLocks/>
          </p:cNvSpPr>
          <p:nvPr/>
        </p:nvSpPr>
        <p:spPr>
          <a:xfrm>
            <a:off x="429990" y="1581944"/>
            <a:ext cx="5044439" cy="369411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2800" dirty="0">
                <a:solidFill>
                  <a:srgbClr val="FFFF00"/>
                </a:solidFill>
              </a:rPr>
              <a:t>Advantages</a:t>
            </a:r>
          </a:p>
          <a:p>
            <a:pPr>
              <a:buFont typeface="Wingdings" panose="05000000000000000000" pitchFamily="2" charset="2"/>
              <a:buChar char="q"/>
            </a:pPr>
            <a:r>
              <a:rPr lang="en-US" dirty="0"/>
              <a:t>Easy to operate</a:t>
            </a:r>
          </a:p>
          <a:p>
            <a:pPr>
              <a:buFont typeface="Wingdings" panose="05000000000000000000" pitchFamily="2" charset="2"/>
              <a:buChar char="q"/>
            </a:pPr>
            <a:r>
              <a:rPr lang="en-US" dirty="0"/>
              <a:t>Can work with variety of commands</a:t>
            </a:r>
          </a:p>
          <a:p>
            <a:pPr>
              <a:buFont typeface="Wingdings" panose="05000000000000000000" pitchFamily="2" charset="2"/>
              <a:buChar char="q"/>
            </a:pPr>
            <a:r>
              <a:rPr lang="en-US" dirty="0"/>
              <a:t>Custom commands</a:t>
            </a:r>
          </a:p>
          <a:p>
            <a:pPr>
              <a:buFont typeface="Wingdings" panose="05000000000000000000" pitchFamily="2" charset="2"/>
              <a:buChar char="q"/>
            </a:pPr>
            <a:r>
              <a:rPr lang="en-US" dirty="0"/>
              <a:t>Secure</a:t>
            </a:r>
          </a:p>
          <a:p>
            <a:pPr>
              <a:buFont typeface="Wingdings" panose="05000000000000000000" pitchFamily="2" charset="2"/>
              <a:buChar char="q"/>
            </a:pPr>
            <a:r>
              <a:rPr lang="en-US" dirty="0"/>
              <a:t>Helpful for disabled</a:t>
            </a:r>
          </a:p>
          <a:p>
            <a:pPr>
              <a:buFont typeface="Wingdings" panose="05000000000000000000" pitchFamily="2" charset="2"/>
              <a:buChar char="q"/>
            </a:pPr>
            <a:r>
              <a:rPr lang="en-US" dirty="0"/>
              <a:t>Artificial Intelligent</a:t>
            </a:r>
          </a:p>
        </p:txBody>
      </p:sp>
      <p:sp>
        <p:nvSpPr>
          <p:cNvPr id="9" name="Content Placeholder 5">
            <a:extLst>
              <a:ext uri="{FF2B5EF4-FFF2-40B4-BE49-F238E27FC236}">
                <a16:creationId xmlns:a16="http://schemas.microsoft.com/office/drawing/2014/main" id="{3763AC1B-8CA2-0623-9F36-8957CF1699F5}"/>
              </a:ext>
            </a:extLst>
          </p:cNvPr>
          <p:cNvSpPr txBox="1">
            <a:spLocks/>
          </p:cNvSpPr>
          <p:nvPr/>
        </p:nvSpPr>
        <p:spPr>
          <a:xfrm>
            <a:off x="6444201" y="1574321"/>
            <a:ext cx="5126476" cy="3694112"/>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800" dirty="0">
                <a:solidFill>
                  <a:srgbClr val="FFFF00"/>
                </a:solidFill>
              </a:rPr>
              <a:t>Drawbacks</a:t>
            </a:r>
          </a:p>
          <a:p>
            <a:pPr>
              <a:buFont typeface="Wingdings" panose="05000000000000000000" pitchFamily="2" charset="2"/>
              <a:buChar char="q"/>
            </a:pPr>
            <a:r>
              <a:rPr lang="en-US" dirty="0"/>
              <a:t>Limited language support</a:t>
            </a:r>
          </a:p>
          <a:p>
            <a:pPr>
              <a:buFont typeface="Wingdings" panose="05000000000000000000" pitchFamily="2" charset="2"/>
              <a:buChar char="q"/>
            </a:pPr>
            <a:r>
              <a:rPr lang="en-US" dirty="0"/>
              <a:t>Costly</a:t>
            </a:r>
          </a:p>
          <a:p>
            <a:pPr>
              <a:buFont typeface="Wingdings" panose="05000000000000000000" pitchFamily="2" charset="2"/>
              <a:buChar char="q"/>
            </a:pPr>
            <a:r>
              <a:rPr lang="en-US" dirty="0"/>
              <a:t>Expensive equipment's</a:t>
            </a:r>
          </a:p>
          <a:p>
            <a:pPr>
              <a:buFont typeface="Wingdings" panose="05000000000000000000" pitchFamily="2" charset="2"/>
              <a:buChar char="q"/>
            </a:pPr>
            <a:r>
              <a:rPr lang="en-US" dirty="0"/>
              <a:t>It can’t work in noisy environment</a:t>
            </a:r>
          </a:p>
          <a:p>
            <a:pPr marL="0" indent="0">
              <a:buFont typeface="Wingdings 3" charset="2"/>
              <a:buNone/>
            </a:pPr>
            <a:endParaRPr lang="en-US" dirty="0"/>
          </a:p>
        </p:txBody>
      </p:sp>
    </p:spTree>
    <p:extLst>
      <p:ext uri="{BB962C8B-B14F-4D97-AF65-F5344CB8AC3E}">
        <p14:creationId xmlns:p14="http://schemas.microsoft.com/office/powerpoint/2010/main" val="460402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A102F-1C68-4F7B-7C9B-88538FF4E251}"/>
              </a:ext>
            </a:extLst>
          </p:cNvPr>
          <p:cNvSpPr txBox="1"/>
          <p:nvPr/>
        </p:nvSpPr>
        <p:spPr>
          <a:xfrm>
            <a:off x="304800" y="578069"/>
            <a:ext cx="11613931" cy="584775"/>
          </a:xfrm>
          <a:prstGeom prst="rect">
            <a:avLst/>
          </a:prstGeom>
          <a:noFill/>
        </p:spPr>
        <p:txBody>
          <a:bodyPr wrap="square" rtlCol="0">
            <a:spAutoFit/>
          </a:bodyPr>
          <a:lstStyle/>
          <a:p>
            <a:pPr algn="ctr"/>
            <a:r>
              <a:rPr lang="en-US" sz="3200" b="1" u="sng" dirty="0">
                <a:solidFill>
                  <a:srgbClr val="FFFF00"/>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7BA659BC-331A-EA1C-7679-4862DF98F988}"/>
              </a:ext>
            </a:extLst>
          </p:cNvPr>
          <p:cNvSpPr txBox="1"/>
          <p:nvPr/>
        </p:nvSpPr>
        <p:spPr>
          <a:xfrm>
            <a:off x="189186" y="1418897"/>
            <a:ext cx="11803117" cy="313932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sym typeface="Wingdings" panose="05000000000000000000" pitchFamily="2" charset="2"/>
              </a:rPr>
              <a:t>Jarvis is a digital and virtual assistant with artificial Intelligence.</a:t>
            </a:r>
          </a:p>
          <a:p>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r>
              <a:rPr lang="en-US" sz="2000" b="1" dirty="0">
                <a:latin typeface="Times New Roman" panose="02020603050405020304" pitchFamily="18" charset="0"/>
                <a:cs typeface="Times New Roman" panose="02020603050405020304" pitchFamily="18" charset="0"/>
                <a:sym typeface="Wingdings" panose="05000000000000000000" pitchFamily="2" charset="2"/>
              </a:rPr>
              <a:t>Virtual Personal assistants are very effective way to organize you schedule. Now there are many smart personal digital assistant applications available in market for various device platforms.</a:t>
            </a:r>
          </a:p>
          <a:p>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r>
              <a:rPr lang="en-US" sz="2000" b="1" dirty="0">
                <a:latin typeface="Times New Roman" panose="02020603050405020304" pitchFamily="18" charset="0"/>
                <a:cs typeface="Times New Roman" panose="02020603050405020304" pitchFamily="18" charset="0"/>
                <a:sym typeface="Wingdings" panose="05000000000000000000" pitchFamily="2" charset="2"/>
              </a:rPr>
              <a:t>It is very flexible and useful technology.</a:t>
            </a:r>
          </a:p>
          <a:p>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r>
              <a:rPr lang="en-US" sz="2000" b="1" dirty="0">
                <a:latin typeface="Times New Roman" panose="02020603050405020304" pitchFamily="18" charset="0"/>
                <a:cs typeface="Times New Roman" panose="02020603050405020304" pitchFamily="18" charset="0"/>
                <a:sym typeface="Wingdings" panose="05000000000000000000" pitchFamily="2" charset="2"/>
              </a:rPr>
              <a:t>I provides a better interface to deal with it.</a:t>
            </a:r>
          </a:p>
          <a:p>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r>
              <a:rPr lang="en-US" b="1" dirty="0">
                <a:latin typeface="Times New Roman" panose="02020603050405020304" pitchFamily="18" charset="0"/>
                <a:cs typeface="Times New Roman" panose="02020603050405020304" pitchFamily="18" charset="0"/>
                <a:sym typeface="Wingdings" panose="05000000000000000000" pitchFamily="2" charset="2"/>
              </a:rPr>
              <a:t>They also have lot of information than any assistant as they are connected with internet .</a:t>
            </a:r>
          </a:p>
        </p:txBody>
      </p:sp>
    </p:spTree>
    <p:extLst>
      <p:ext uri="{BB962C8B-B14F-4D97-AF65-F5344CB8AC3E}">
        <p14:creationId xmlns:p14="http://schemas.microsoft.com/office/powerpoint/2010/main" val="237755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DA5A3-49C0-9665-C542-69F138B8A107}"/>
              </a:ext>
            </a:extLst>
          </p:cNvPr>
          <p:cNvSpPr txBox="1"/>
          <p:nvPr/>
        </p:nvSpPr>
        <p:spPr>
          <a:xfrm>
            <a:off x="1114097" y="462455"/>
            <a:ext cx="6032938" cy="646331"/>
          </a:xfrm>
          <a:prstGeom prst="rect">
            <a:avLst/>
          </a:prstGeom>
          <a:noFill/>
        </p:spPr>
        <p:txBody>
          <a:bodyPr wrap="square" rtlCol="0">
            <a:spAutoFit/>
          </a:bodyPr>
          <a:lstStyle/>
          <a:p>
            <a:pPr algn="r"/>
            <a:r>
              <a:rPr lang="en-US" sz="3600" b="1"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DA749CC7-A2D3-3BCF-DB9B-B85989A65D87}"/>
              </a:ext>
            </a:extLst>
          </p:cNvPr>
          <p:cNvSpPr txBox="1"/>
          <p:nvPr/>
        </p:nvSpPr>
        <p:spPr>
          <a:xfrm>
            <a:off x="105103" y="1460938"/>
            <a:ext cx="11992304" cy="954107"/>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A7CA47E4-3290-9A5C-5F6B-B805EE791BA2}"/>
              </a:ext>
            </a:extLst>
          </p:cNvPr>
          <p:cNvSpPr txBox="1"/>
          <p:nvPr/>
        </p:nvSpPr>
        <p:spPr>
          <a:xfrm>
            <a:off x="105103" y="1187669"/>
            <a:ext cx="11981794" cy="2800767"/>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VOICE ASSISTANCE JARVIS  </a:t>
            </a:r>
            <a:r>
              <a:rPr lang="en-US" sz="2400" dirty="0">
                <a:latin typeface="Times New Roman" panose="02020603050405020304" pitchFamily="18" charset="0"/>
                <a:cs typeface="Times New Roman" panose="02020603050405020304" pitchFamily="18" charset="0"/>
              </a:rPr>
              <a:t>is a voice-recognition artificial intelligence application designed by me to perform tasks or services for an individual based on commands or questions.  </a:t>
            </a:r>
            <a:r>
              <a:rPr lang="en-US" sz="2400" dirty="0">
                <a:effectLst/>
                <a:latin typeface="Times New Roman" panose="02020603050405020304" pitchFamily="18" charset="0"/>
                <a:cs typeface="Times New Roman" panose="02020603050405020304" pitchFamily="18" charset="0"/>
              </a:rPr>
              <a:t>Voice assistants are devices/applications that utilize voice acknowledgment innovation, natural language processing and AI to answer people. The idea of virtual assistants in prior days is to depict the experts who offer subordinate types of assistance on the web.</a:t>
            </a:r>
          </a:p>
          <a:p>
            <a:r>
              <a:rPr lang="en-US" sz="2400" dirty="0">
                <a:latin typeface="Times New Roman" panose="02020603050405020304" pitchFamily="18" charset="0"/>
                <a:cs typeface="Times New Roman" panose="02020603050405020304" pitchFamily="18" charset="0"/>
              </a:rPr>
              <a:t>For instance, product websites are increasingly implementing chat-bot assistants to answer frequently asked questions and common customer complaints.</a:t>
            </a:r>
          </a:p>
        </p:txBody>
      </p:sp>
    </p:spTree>
    <p:extLst>
      <p:ext uri="{BB962C8B-B14F-4D97-AF65-F5344CB8AC3E}">
        <p14:creationId xmlns:p14="http://schemas.microsoft.com/office/powerpoint/2010/main" val="361418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54E0DA-4C16-C772-A027-910BE4B5EBA1}"/>
              </a:ext>
            </a:extLst>
          </p:cNvPr>
          <p:cNvSpPr txBox="1"/>
          <p:nvPr/>
        </p:nvSpPr>
        <p:spPr>
          <a:xfrm>
            <a:off x="388882" y="553612"/>
            <a:ext cx="11561379" cy="1569660"/>
          </a:xfrm>
          <a:prstGeom prst="rect">
            <a:avLst/>
          </a:prstGeom>
          <a:noFill/>
        </p:spPr>
        <p:txBody>
          <a:bodyPr wrap="square" rtlCol="0">
            <a:spAutoFit/>
          </a:bodyPr>
          <a:lstStyle/>
          <a:p>
            <a:pPr algn="ctr"/>
            <a:r>
              <a:rPr lang="en-US" sz="3200" b="1" u="sng" dirty="0">
                <a:solidFill>
                  <a:srgbClr val="FFFF00"/>
                </a:solidFill>
                <a:latin typeface="Times New Roman" panose="02020603050405020304" pitchFamily="18" charset="0"/>
                <a:cs typeface="Times New Roman" panose="02020603050405020304" pitchFamily="18" charset="0"/>
              </a:rPr>
              <a:t>REQUIREMENT FOR PROJECT</a:t>
            </a:r>
          </a:p>
          <a:p>
            <a:pPr algn="ctr"/>
            <a:endParaRPr lang="en-US" sz="3200" b="1" u="sng" dirty="0">
              <a:solidFill>
                <a:srgbClr val="FFFF00"/>
              </a:solidFill>
              <a:latin typeface="Times New Roman" panose="02020603050405020304" pitchFamily="18" charset="0"/>
              <a:cs typeface="Times New Roman" panose="02020603050405020304" pitchFamily="18" charset="0"/>
            </a:endParaRPr>
          </a:p>
          <a:p>
            <a:pPr algn="ctr"/>
            <a:endParaRPr lang="en-US" sz="3200" b="1" u="sng"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55685D1-A5A9-1D27-F8A9-302A69F4A848}"/>
              </a:ext>
            </a:extLst>
          </p:cNvPr>
          <p:cNvSpPr txBox="1"/>
          <p:nvPr/>
        </p:nvSpPr>
        <p:spPr>
          <a:xfrm>
            <a:off x="120869" y="1877915"/>
            <a:ext cx="11950262" cy="295465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this we need a code editor (IDE) for write all python programs. Example – VS Code.</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Python Interpreter of any version for Complication of the code.</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Stable Internet connection.</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Microphone for input the voice command.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25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F30C36-4CC1-1942-461F-1217FCAFE57D}"/>
              </a:ext>
            </a:extLst>
          </p:cNvPr>
          <p:cNvSpPr txBox="1"/>
          <p:nvPr/>
        </p:nvSpPr>
        <p:spPr>
          <a:xfrm>
            <a:off x="4044461" y="386861"/>
            <a:ext cx="7587762" cy="646331"/>
          </a:xfrm>
          <a:prstGeom prst="rect">
            <a:avLst/>
          </a:prstGeom>
          <a:noFill/>
        </p:spPr>
        <p:txBody>
          <a:bodyPr wrap="square" rtlCol="0">
            <a:spAutoFit/>
          </a:bodyPr>
          <a:lstStyle/>
          <a:p>
            <a:r>
              <a:rPr lang="en-US" sz="3600" b="1" u="sng" dirty="0">
                <a:solidFill>
                  <a:srgbClr val="FFFF00"/>
                </a:solidFill>
              </a:rPr>
              <a:t>Features</a:t>
            </a:r>
          </a:p>
        </p:txBody>
      </p:sp>
      <p:sp>
        <p:nvSpPr>
          <p:cNvPr id="6" name="Content Placeholder 2">
            <a:extLst>
              <a:ext uri="{FF2B5EF4-FFF2-40B4-BE49-F238E27FC236}">
                <a16:creationId xmlns:a16="http://schemas.microsoft.com/office/drawing/2014/main" id="{FFA70930-405D-5716-28E4-83DB30E63673}"/>
              </a:ext>
            </a:extLst>
          </p:cNvPr>
          <p:cNvSpPr txBox="1">
            <a:spLocks/>
          </p:cNvSpPr>
          <p:nvPr/>
        </p:nvSpPr>
        <p:spPr>
          <a:xfrm>
            <a:off x="912226" y="1740539"/>
            <a:ext cx="9905999" cy="354171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buFont typeface="Wingdings" panose="05000000000000000000" pitchFamily="2" charset="2"/>
              <a:buChar char="Ø"/>
            </a:pPr>
            <a:r>
              <a:rPr lang="en-US" dirty="0"/>
              <a:t> Search on Wikipedia</a:t>
            </a:r>
          </a:p>
          <a:p>
            <a:pPr>
              <a:buFont typeface="Wingdings" panose="05000000000000000000" pitchFamily="2" charset="2"/>
              <a:buChar char="Ø"/>
            </a:pPr>
            <a:r>
              <a:rPr lang="en-US" dirty="0"/>
              <a:t>Time Reporting</a:t>
            </a:r>
          </a:p>
          <a:p>
            <a:pPr>
              <a:buFont typeface="Wingdings" panose="05000000000000000000" pitchFamily="2" charset="2"/>
              <a:buChar char="Ø"/>
            </a:pPr>
            <a:r>
              <a:rPr lang="en-US" dirty="0"/>
              <a:t>Performing google search</a:t>
            </a:r>
          </a:p>
          <a:p>
            <a:pPr>
              <a:buFont typeface="Wingdings" panose="05000000000000000000" pitchFamily="2" charset="2"/>
              <a:buChar char="Ø"/>
            </a:pPr>
            <a:r>
              <a:rPr lang="en-US" dirty="0"/>
              <a:t>Searching on Wikipedia</a:t>
            </a:r>
          </a:p>
          <a:p>
            <a:pPr>
              <a:buFont typeface="Wingdings" panose="05000000000000000000" pitchFamily="2" charset="2"/>
              <a:buChar char="Ø"/>
            </a:pPr>
            <a:r>
              <a:rPr lang="en-US" dirty="0"/>
              <a:t>Listen to jokes</a:t>
            </a:r>
          </a:p>
          <a:p>
            <a:pPr>
              <a:buFont typeface="Wingdings" panose="05000000000000000000" pitchFamily="2" charset="2"/>
              <a:buChar char="Ø"/>
            </a:pPr>
            <a:r>
              <a:rPr lang="en-US" dirty="0"/>
              <a:t>To open YouTube site in browser</a:t>
            </a:r>
          </a:p>
          <a:p>
            <a:pPr>
              <a:buFont typeface="Wingdings" panose="05000000000000000000" pitchFamily="2" charset="2"/>
              <a:buChar char="Ø"/>
            </a:pPr>
            <a:r>
              <a:rPr lang="en-US" dirty="0"/>
              <a:t>To play music</a:t>
            </a:r>
          </a:p>
          <a:p>
            <a:pPr>
              <a:buFont typeface="Wingdings" panose="05000000000000000000" pitchFamily="2" charset="2"/>
              <a:buChar char="Ø"/>
            </a:pPr>
            <a:r>
              <a:rPr lang="en-US" dirty="0"/>
              <a:t>To open vs code program</a:t>
            </a:r>
          </a:p>
        </p:txBody>
      </p:sp>
    </p:spTree>
    <p:extLst>
      <p:ext uri="{BB962C8B-B14F-4D97-AF65-F5344CB8AC3E}">
        <p14:creationId xmlns:p14="http://schemas.microsoft.com/office/powerpoint/2010/main" val="409172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D36A3A-E1BF-4ECE-5471-B5D7917F2446}"/>
              </a:ext>
            </a:extLst>
          </p:cNvPr>
          <p:cNvSpPr txBox="1"/>
          <p:nvPr/>
        </p:nvSpPr>
        <p:spPr>
          <a:xfrm>
            <a:off x="2292592" y="177557"/>
            <a:ext cx="6097464" cy="523220"/>
          </a:xfrm>
          <a:prstGeom prst="rect">
            <a:avLst/>
          </a:prstGeom>
          <a:noFill/>
        </p:spPr>
        <p:txBody>
          <a:bodyPr wrap="square">
            <a:spAutoFit/>
          </a:bodyPr>
          <a:lstStyle/>
          <a:p>
            <a:pPr algn="ctr"/>
            <a:r>
              <a:rPr lang="en-US" sz="2800" b="1" u="sng" dirty="0">
                <a:solidFill>
                  <a:srgbClr val="FFFF00"/>
                </a:solidFill>
                <a:latin typeface="Times New Roman" panose="02020603050405020304" pitchFamily="18" charset="0"/>
                <a:cs typeface="Times New Roman" panose="02020603050405020304" pitchFamily="18" charset="0"/>
              </a:rPr>
              <a:t>Working Process</a:t>
            </a:r>
          </a:p>
        </p:txBody>
      </p:sp>
      <p:sp>
        <p:nvSpPr>
          <p:cNvPr id="5" name="Content Placeholder 2">
            <a:extLst>
              <a:ext uri="{FF2B5EF4-FFF2-40B4-BE49-F238E27FC236}">
                <a16:creationId xmlns:a16="http://schemas.microsoft.com/office/drawing/2014/main" id="{E179D8DF-63A9-6B9B-E47A-7BE52E40ED60}"/>
              </a:ext>
            </a:extLst>
          </p:cNvPr>
          <p:cNvSpPr txBox="1">
            <a:spLocks/>
          </p:cNvSpPr>
          <p:nvPr/>
        </p:nvSpPr>
        <p:spPr>
          <a:xfrm>
            <a:off x="690073" y="1285442"/>
            <a:ext cx="8946541" cy="373866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buFont typeface="Wingdings" panose="05000000000000000000" pitchFamily="2" charset="2"/>
              <a:buChar char="Ø"/>
            </a:pPr>
            <a:r>
              <a:rPr lang="en-US" dirty="0">
                <a:solidFill>
                  <a:schemeClr val="tx1"/>
                </a:solidFill>
              </a:rPr>
              <a:t>User asks a personal assistant to perform a task. Speak something (for e.g. “Hello”)</a:t>
            </a:r>
          </a:p>
          <a:p>
            <a:pPr>
              <a:buFont typeface="Wingdings" panose="05000000000000000000" pitchFamily="2" charset="2"/>
              <a:buChar char="Ø"/>
            </a:pPr>
            <a:r>
              <a:rPr lang="en-US" dirty="0">
                <a:solidFill>
                  <a:schemeClr val="tx1"/>
                </a:solidFill>
              </a:rPr>
              <a:t>The natural language audio signal is converted into digital data that can be analyzed by the software.</a:t>
            </a:r>
          </a:p>
          <a:p>
            <a:pPr>
              <a:buFont typeface="Wingdings" panose="05000000000000000000" pitchFamily="2" charset="2"/>
              <a:buChar char="Ø"/>
            </a:pPr>
            <a:r>
              <a:rPr lang="en-US" dirty="0">
                <a:solidFill>
                  <a:schemeClr val="tx1"/>
                </a:solidFill>
              </a:rPr>
              <a:t>Jarvis records the voice and match with available commands </a:t>
            </a:r>
          </a:p>
          <a:p>
            <a:pPr>
              <a:buFont typeface="Wingdings" panose="05000000000000000000" pitchFamily="2" charset="2"/>
              <a:buChar char="Ø"/>
            </a:pPr>
            <a:r>
              <a:rPr lang="en-US" dirty="0">
                <a:solidFill>
                  <a:schemeClr val="tx1"/>
                </a:solidFill>
              </a:rPr>
              <a:t>If it is available then proper response is provided</a:t>
            </a:r>
          </a:p>
          <a:p>
            <a:pPr>
              <a:buFont typeface="Wingdings" panose="05000000000000000000" pitchFamily="2" charset="2"/>
              <a:buChar char="Ø"/>
            </a:pPr>
            <a:r>
              <a:rPr lang="en-US" dirty="0">
                <a:solidFill>
                  <a:schemeClr val="tx1"/>
                </a:solidFill>
              </a:rPr>
              <a:t>And proper action is taken </a:t>
            </a:r>
          </a:p>
        </p:txBody>
      </p:sp>
    </p:spTree>
    <p:extLst>
      <p:ext uri="{BB962C8B-B14F-4D97-AF65-F5344CB8AC3E}">
        <p14:creationId xmlns:p14="http://schemas.microsoft.com/office/powerpoint/2010/main" val="5436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2202BA-C83A-C1C8-6252-D710C29DEA57}"/>
              </a:ext>
            </a:extLst>
          </p:cNvPr>
          <p:cNvSpPr txBox="1"/>
          <p:nvPr/>
        </p:nvSpPr>
        <p:spPr>
          <a:xfrm>
            <a:off x="0" y="1261241"/>
            <a:ext cx="12192000" cy="627864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1. </a:t>
            </a:r>
            <a:r>
              <a:rPr lang="en-US" sz="2400" b="1" u="sng" dirty="0">
                <a:latin typeface="Times New Roman" panose="02020603050405020304" pitchFamily="18" charset="0"/>
                <a:cs typeface="Times New Roman" panose="02020603050405020304" pitchFamily="18" charset="0"/>
              </a:rPr>
              <a:t>I</a:t>
            </a:r>
            <a:r>
              <a:rPr lang="en-US" sz="2400" b="1" i="0" u="sng" dirty="0">
                <a:effectLst/>
                <a:latin typeface="Times New Roman" panose="02020603050405020304" pitchFamily="18" charset="0"/>
                <a:cs typeface="Times New Roman" panose="02020603050405020304" pitchFamily="18" charset="0"/>
              </a:rPr>
              <a:t>nstalling speech recognition, pyttsx3 and </a:t>
            </a:r>
            <a:r>
              <a:rPr lang="en-US" sz="2400" b="1" u="sng" dirty="0">
                <a:latin typeface="Times New Roman" panose="02020603050405020304" pitchFamily="18" charset="0"/>
                <a:cs typeface="Times New Roman" panose="02020603050405020304" pitchFamily="18" charset="0"/>
              </a:rPr>
              <a:t>p</a:t>
            </a:r>
            <a:r>
              <a:rPr lang="en-US" sz="2400" b="1" i="0" u="sng" dirty="0">
                <a:effectLst/>
                <a:latin typeface="Times New Roman" panose="02020603050405020304" pitchFamily="18" charset="0"/>
                <a:cs typeface="Times New Roman" panose="02020603050405020304" pitchFamily="18" charset="0"/>
              </a:rPr>
              <a:t>yaudio packages:   </a:t>
            </a:r>
          </a:p>
          <a:p>
            <a:endParaRPr lang="en-US" b="1" u="sng" dirty="0">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What is pyttsx3?</a:t>
            </a:r>
          </a:p>
          <a:p>
            <a:pPr algn="l"/>
            <a:endParaRPr lang="en-US"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python library that will help us to convert text to speech. In short, it is a text-to-speech library.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works offline, and it is compatible with Python 2 as well as Python 3.</a:t>
            </a:r>
          </a:p>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                                                   </a:t>
            </a:r>
            <a:r>
              <a:rPr lang="en-US" sz="2400" b="1" i="0" dirty="0">
                <a:solidFill>
                  <a:schemeClr val="bg1"/>
                </a:solidFill>
                <a:effectLst/>
                <a:latin typeface="Times New Roman" panose="02020603050405020304" pitchFamily="18" charset="0"/>
                <a:cs typeface="Times New Roman" panose="02020603050405020304" pitchFamily="18" charset="0"/>
              </a:rPr>
              <a:t>INSTALLATION</a:t>
            </a:r>
          </a:p>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After successfully installing pyttsx3, import this module into your program.</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39B3E5C-FEA5-EF93-397B-D4A51C563631}"/>
              </a:ext>
            </a:extLst>
          </p:cNvPr>
          <p:cNvPicPr>
            <a:picLocks noChangeAspect="1"/>
          </p:cNvPicPr>
          <p:nvPr/>
        </p:nvPicPr>
        <p:blipFill>
          <a:blip r:embed="rId2"/>
          <a:stretch>
            <a:fillRect/>
          </a:stretch>
        </p:blipFill>
        <p:spPr>
          <a:xfrm>
            <a:off x="3532625" y="3731829"/>
            <a:ext cx="3171825" cy="571500"/>
          </a:xfrm>
          <a:prstGeom prst="rect">
            <a:avLst/>
          </a:prstGeom>
        </p:spPr>
      </p:pic>
      <p:pic>
        <p:nvPicPr>
          <p:cNvPr id="11" name="Picture 10">
            <a:extLst>
              <a:ext uri="{FF2B5EF4-FFF2-40B4-BE49-F238E27FC236}">
                <a16:creationId xmlns:a16="http://schemas.microsoft.com/office/drawing/2014/main" id="{EAD80646-5D4B-531F-8CF7-8CE31892A4DE}"/>
              </a:ext>
            </a:extLst>
          </p:cNvPr>
          <p:cNvPicPr>
            <a:picLocks noChangeAspect="1"/>
          </p:cNvPicPr>
          <p:nvPr/>
        </p:nvPicPr>
        <p:blipFill>
          <a:blip r:embed="rId3"/>
          <a:stretch>
            <a:fillRect/>
          </a:stretch>
        </p:blipFill>
        <p:spPr>
          <a:xfrm>
            <a:off x="3941543" y="5467679"/>
            <a:ext cx="2543175" cy="552450"/>
          </a:xfrm>
          <a:prstGeom prst="rect">
            <a:avLst/>
          </a:prstGeom>
        </p:spPr>
      </p:pic>
      <p:sp>
        <p:nvSpPr>
          <p:cNvPr id="2" name="TextBox 1">
            <a:extLst>
              <a:ext uri="{FF2B5EF4-FFF2-40B4-BE49-F238E27FC236}">
                <a16:creationId xmlns:a16="http://schemas.microsoft.com/office/drawing/2014/main" id="{47DFA3B3-1151-6765-2E32-E8A5A5F7DBDE}"/>
              </a:ext>
            </a:extLst>
          </p:cNvPr>
          <p:cNvSpPr txBox="1"/>
          <p:nvPr/>
        </p:nvSpPr>
        <p:spPr>
          <a:xfrm>
            <a:off x="2048608" y="316523"/>
            <a:ext cx="7139354" cy="584775"/>
          </a:xfrm>
          <a:prstGeom prst="rect">
            <a:avLst/>
          </a:prstGeom>
          <a:noFill/>
        </p:spPr>
        <p:txBody>
          <a:bodyPr wrap="square" rtlCol="0">
            <a:spAutoFit/>
          </a:bodyPr>
          <a:lstStyle/>
          <a:p>
            <a:pPr algn="ctr"/>
            <a:r>
              <a:rPr lang="en-US" sz="3200" b="1" u="sng" dirty="0">
                <a:solidFill>
                  <a:srgbClr val="FFFF00"/>
                </a:solidFill>
              </a:rPr>
              <a:t>Methodology</a:t>
            </a:r>
          </a:p>
        </p:txBody>
      </p:sp>
    </p:spTree>
    <p:extLst>
      <p:ext uri="{BB962C8B-B14F-4D97-AF65-F5344CB8AC3E}">
        <p14:creationId xmlns:p14="http://schemas.microsoft.com/office/powerpoint/2010/main" val="14022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22207-F308-CEFB-373E-B0E2805C8F4D}"/>
              </a:ext>
            </a:extLst>
          </p:cNvPr>
          <p:cNvSpPr txBox="1"/>
          <p:nvPr/>
        </p:nvSpPr>
        <p:spPr>
          <a:xfrm>
            <a:off x="0" y="0"/>
            <a:ext cx="12097407" cy="4985980"/>
          </a:xfrm>
          <a:prstGeom prst="rect">
            <a:avLst/>
          </a:prstGeom>
          <a:noFill/>
        </p:spPr>
        <p:txBody>
          <a:bodyPr wrap="square" rtlCol="0">
            <a:spAutoFit/>
          </a:bodyPr>
          <a:lstStyle/>
          <a:p>
            <a:pPr algn="l"/>
            <a:endParaRPr lang="en-US" sz="2400" b="1" i="0" dirty="0">
              <a:effectLst/>
              <a:latin typeface="Times New Roman" panose="02020603050405020304" pitchFamily="18" charset="0"/>
              <a:cs typeface="Times New Roman" panose="02020603050405020304" pitchFamily="18" charset="0"/>
            </a:endParaRPr>
          </a:p>
          <a:p>
            <a:pPr algn="l"/>
            <a:endParaRPr lang="en-US" sz="2400" b="1" dirty="0">
              <a:latin typeface="Times New Roman" panose="02020603050405020304" pitchFamily="18" charset="0"/>
              <a:cs typeface="Times New Roman" panose="02020603050405020304" pitchFamily="18" charset="0"/>
            </a:endParaRPr>
          </a:p>
          <a:p>
            <a:pPr algn="l"/>
            <a:endParaRPr lang="en-US" sz="2400" b="1" i="0" dirty="0">
              <a:effectLst/>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What is  </a:t>
            </a:r>
            <a:r>
              <a:rPr lang="en-US" sz="2400" b="1" dirty="0">
                <a:latin typeface="Times New Roman" panose="02020603050405020304" pitchFamily="18" charset="0"/>
                <a:cs typeface="Times New Roman" panose="02020603050405020304" pitchFamily="18" charset="0"/>
              </a:rPr>
              <a:t>p</a:t>
            </a:r>
            <a:r>
              <a:rPr lang="en-US" sz="2400" b="1" i="0" dirty="0">
                <a:effectLst/>
                <a:latin typeface="Times New Roman" panose="02020603050405020304" pitchFamily="18" charset="0"/>
                <a:cs typeface="Times New Roman" panose="02020603050405020304" pitchFamily="18" charset="0"/>
              </a:rPr>
              <a:t>yaudio ?</a:t>
            </a:r>
          </a:p>
          <a:p>
            <a:pPr algn="l"/>
            <a:endParaRPr lang="en-US" b="1" dirty="0">
              <a:latin typeface="Times New Roman" panose="02020603050405020304" pitchFamily="18" charset="0"/>
              <a:cs typeface="Times New Roman" panose="02020603050405020304" pitchFamily="18" charset="0"/>
            </a:endParaRPr>
          </a:p>
          <a:p>
            <a:pPr marL="342900" indent="-342900" algn="l">
              <a:buAutoNum type="arabicPeriod"/>
            </a:pPr>
            <a:r>
              <a:rPr lang="en-US" b="0" i="0" dirty="0">
                <a:effectLst/>
                <a:latin typeface="Times New Roman" panose="02020603050405020304" pitchFamily="18" charset="0"/>
                <a:cs typeface="Times New Roman" panose="02020603050405020304" pitchFamily="18" charset="0"/>
              </a:rPr>
              <a:t>PyAudio provides Python bindings for PortAudio v19, the cross-platform audio I/O library. With PyAudio, you can easily use Python to play and record audio on a variety of platforms, such as GNU/Linux, Microsoft Windows, and Apple macOS.</a:t>
            </a:r>
          </a:p>
          <a:p>
            <a:pPr marL="342900" indent="-342900" algn="l">
              <a:buAutoNum type="arabicPeriod"/>
            </a:pPr>
            <a:endParaRPr lang="en-US" dirty="0">
              <a:latin typeface="Times New Roman" panose="02020603050405020304" pitchFamily="18" charset="0"/>
              <a:cs typeface="Times New Roman" panose="02020603050405020304" pitchFamily="18" charset="0"/>
            </a:endParaRPr>
          </a:p>
          <a:p>
            <a:pPr marL="342900" indent="-342900" algn="l">
              <a:buAutoNum type="arabicPeriod"/>
            </a:pPr>
            <a:r>
              <a:rPr lang="en-US" b="0" i="0" dirty="0">
                <a:effectLst/>
                <a:latin typeface="Times New Roman" panose="02020603050405020304" pitchFamily="18" charset="0"/>
                <a:cs typeface="Times New Roman" panose="02020603050405020304" pitchFamily="18" charset="0"/>
              </a:rPr>
              <a:t>PyAudio is distributed under the MIT License.</a:t>
            </a:r>
          </a:p>
          <a:p>
            <a:pPr marL="342900" indent="-342900" algn="l">
              <a:buAutoNum type="arabicPeriod"/>
            </a:pPr>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                                                                                 </a:t>
            </a:r>
          </a:p>
          <a:p>
            <a:pPr algn="ctr"/>
            <a:r>
              <a:rPr lang="en-US" sz="2400" b="1" dirty="0">
                <a:latin typeface="Times New Roman" panose="02020603050405020304" pitchFamily="18" charset="0"/>
                <a:cs typeface="Times New Roman" panose="02020603050405020304" pitchFamily="18" charset="0"/>
              </a:rPr>
              <a:t> </a:t>
            </a: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0" i="0" dirty="0">
                <a:solidFill>
                  <a:schemeClr val="bg1"/>
                </a:solidFill>
                <a:effectLst/>
                <a:highlight>
                  <a:srgbClr val="FFFF00"/>
                </a:highlight>
                <a:latin typeface="Times New Roman" panose="02020603050405020304" pitchFamily="18" charset="0"/>
                <a:cs typeface="Times New Roman" panose="02020603050405020304" pitchFamily="18" charset="0"/>
              </a:rPr>
              <a:t>After successfully installing pyttsx3, import this module into your program</a:t>
            </a:r>
            <a:r>
              <a:rPr lang="en-US" sz="2400" b="0" i="0" dirty="0">
                <a:solidFill>
                  <a:srgbClr val="000000"/>
                </a:solidFill>
                <a:effectLst/>
                <a:latin typeface="Times New Roman" panose="02020603050405020304" pitchFamily="18" charset="0"/>
                <a:cs typeface="Times New Roman" panose="02020603050405020304" pitchFamily="18" charset="0"/>
              </a:rPr>
              <a:t>.</a:t>
            </a: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b="1"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1812B47-F3B9-0B94-30C8-F6EB6EE25419}"/>
              </a:ext>
            </a:extLst>
          </p:cNvPr>
          <p:cNvPicPr>
            <a:picLocks noChangeAspect="1"/>
          </p:cNvPicPr>
          <p:nvPr/>
        </p:nvPicPr>
        <p:blipFill>
          <a:blip r:embed="rId2"/>
          <a:stretch>
            <a:fillRect/>
          </a:stretch>
        </p:blipFill>
        <p:spPr>
          <a:xfrm>
            <a:off x="2980958" y="4315192"/>
            <a:ext cx="4981575" cy="2447925"/>
          </a:xfrm>
          <a:prstGeom prst="rect">
            <a:avLst/>
          </a:prstGeom>
        </p:spPr>
      </p:pic>
    </p:spTree>
    <p:extLst>
      <p:ext uri="{BB962C8B-B14F-4D97-AF65-F5344CB8AC3E}">
        <p14:creationId xmlns:p14="http://schemas.microsoft.com/office/powerpoint/2010/main" val="415862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35031B-657B-AC41-EAF1-C5462AA3D2CE}"/>
              </a:ext>
            </a:extLst>
          </p:cNvPr>
          <p:cNvSpPr txBox="1"/>
          <p:nvPr/>
        </p:nvSpPr>
        <p:spPr>
          <a:xfrm>
            <a:off x="0" y="74518"/>
            <a:ext cx="12192000" cy="6001643"/>
          </a:xfrm>
          <a:prstGeom prst="rect">
            <a:avLst/>
          </a:prstGeom>
          <a:noFill/>
        </p:spPr>
        <p:txBody>
          <a:bodyPr wrap="square" rtlCol="0">
            <a:spAutoFit/>
          </a:bodyPr>
          <a:lstStyle/>
          <a:p>
            <a:pPr algn="l"/>
            <a:r>
              <a:rPr lang="en-US" sz="2400" b="1" i="0" dirty="0">
                <a:effectLst/>
                <a:latin typeface="Karla" pitchFamily="2" charset="0"/>
              </a:rPr>
              <a:t>   </a:t>
            </a:r>
          </a:p>
          <a:p>
            <a:pPr algn="l"/>
            <a:r>
              <a:rPr lang="en-US" sz="2400" b="1" dirty="0">
                <a:solidFill>
                  <a:schemeClr val="bg2"/>
                </a:solidFill>
                <a:latin typeface="Karla" pitchFamily="2" charset="0"/>
              </a:rPr>
              <a:t>     </a:t>
            </a:r>
            <a:r>
              <a:rPr lang="en-US" sz="2400" b="1" i="0" dirty="0">
                <a:solidFill>
                  <a:schemeClr val="bg2"/>
                </a:solidFill>
                <a:effectLst/>
                <a:highlight>
                  <a:srgbClr val="FFFF00"/>
                </a:highlight>
                <a:latin typeface="Karla" pitchFamily="2" charset="0"/>
              </a:rPr>
              <a:t>What is sapi5?</a:t>
            </a:r>
          </a:p>
          <a:p>
            <a:pPr algn="l"/>
            <a:endParaRPr lang="en-US" sz="2400" b="1" i="0" dirty="0">
              <a:effectLst/>
              <a:latin typeface="Karla" pitchFamily="2" charset="0"/>
            </a:endParaRPr>
          </a:p>
          <a:p>
            <a:pPr lvl="1">
              <a:buFont typeface="Arial" panose="020B0604020202020204" pitchFamily="34" charset="0"/>
              <a:buChar char="•"/>
            </a:pPr>
            <a:r>
              <a:rPr lang="en-US" sz="2000" b="0" i="0" dirty="0">
                <a:effectLst/>
                <a:latin typeface="Karla" pitchFamily="2" charset="0"/>
              </a:rPr>
              <a:t>Microsoft developed speech API.</a:t>
            </a:r>
          </a:p>
          <a:p>
            <a:pPr algn="l"/>
            <a:endParaRPr lang="en-US" b="0" i="0" dirty="0">
              <a:solidFill>
                <a:srgbClr val="000000"/>
              </a:solidFill>
              <a:effectLst/>
              <a:latin typeface="Karla" pitchFamily="2" charset="0"/>
            </a:endParaRPr>
          </a:p>
          <a:p>
            <a:pPr lvl="1">
              <a:buFont typeface="Arial" panose="020B0604020202020204" pitchFamily="34" charset="0"/>
              <a:buChar char="•"/>
            </a:pPr>
            <a:r>
              <a:rPr lang="en-US" b="0" i="0" dirty="0">
                <a:effectLst/>
                <a:latin typeface="Karla" pitchFamily="2" charset="0"/>
              </a:rPr>
              <a:t>Helps in synthesis and recognition of voice.</a:t>
            </a:r>
          </a:p>
          <a:p>
            <a:pPr algn="l">
              <a:buFont typeface="Arial" panose="020B0604020202020204" pitchFamily="34" charset="0"/>
              <a:buChar char="•"/>
            </a:pPr>
            <a:endParaRPr lang="en-US" dirty="0">
              <a:latin typeface="Karla" pitchFamily="2" charset="0"/>
            </a:endParaRPr>
          </a:p>
          <a:p>
            <a:pPr algn="l"/>
            <a:endParaRPr lang="en-US" b="0" i="0" dirty="0">
              <a:effectLst/>
              <a:latin typeface="Karla" pitchFamily="2" charset="0"/>
            </a:endParaRPr>
          </a:p>
          <a:p>
            <a:pPr algn="l">
              <a:buFont typeface="Arial" panose="020B0604020202020204" pitchFamily="34" charset="0"/>
              <a:buChar char="•"/>
            </a:pPr>
            <a:endParaRPr lang="en-US" dirty="0">
              <a:latin typeface="Karla" pitchFamily="2" charset="0"/>
            </a:endParaRPr>
          </a:p>
          <a:p>
            <a:pPr algn="l">
              <a:buFont typeface="Arial" panose="020B0604020202020204" pitchFamily="34" charset="0"/>
              <a:buChar char="•"/>
            </a:pPr>
            <a:endParaRPr lang="en-US" b="0" i="0" dirty="0">
              <a:effectLst/>
              <a:latin typeface="Karla" pitchFamily="2" charset="0"/>
            </a:endParaRPr>
          </a:p>
          <a:p>
            <a:pPr algn="l"/>
            <a:r>
              <a:rPr lang="en-US" sz="2400" b="1" i="0" dirty="0">
                <a:effectLst/>
                <a:latin typeface="Karla" pitchFamily="2" charset="0"/>
              </a:rPr>
              <a:t>    </a:t>
            </a:r>
            <a:r>
              <a:rPr lang="en-US" sz="2400" b="1" i="0" dirty="0">
                <a:solidFill>
                  <a:schemeClr val="bg1"/>
                </a:solidFill>
                <a:effectLst/>
                <a:highlight>
                  <a:srgbClr val="FFFF00"/>
                </a:highlight>
                <a:latin typeface="Karla" pitchFamily="2" charset="0"/>
              </a:rPr>
              <a:t>What Is VoiceId?</a:t>
            </a:r>
          </a:p>
          <a:p>
            <a:pPr algn="l"/>
            <a:endParaRPr lang="en-US" sz="2400" b="1" i="0" dirty="0">
              <a:effectLst/>
              <a:latin typeface="Karla" pitchFamily="2" charset="0"/>
            </a:endParaRPr>
          </a:p>
          <a:p>
            <a:pPr marL="800100" lvl="1" indent="-342900">
              <a:buFont typeface="Wingdings" panose="05000000000000000000" pitchFamily="2" charset="2"/>
              <a:buChar char="q"/>
            </a:pPr>
            <a:r>
              <a:rPr lang="en-US" sz="2000" b="0" i="0" dirty="0">
                <a:effectLst/>
                <a:latin typeface="Karla" pitchFamily="2" charset="0"/>
              </a:rPr>
              <a:t>     Voice id helps us to select different voices.</a:t>
            </a:r>
          </a:p>
          <a:p>
            <a:pPr marL="342900" indent="-342900" algn="l">
              <a:buFont typeface="Wingdings" panose="05000000000000000000" pitchFamily="2" charset="2"/>
              <a:buChar char="q"/>
            </a:pPr>
            <a:endParaRPr lang="en-US" sz="2000" b="0" i="0" dirty="0">
              <a:effectLst/>
              <a:latin typeface="Karla" pitchFamily="2" charset="0"/>
            </a:endParaRPr>
          </a:p>
          <a:p>
            <a:pPr marL="800100" lvl="1" indent="-342900">
              <a:buFont typeface="Wingdings" panose="05000000000000000000" pitchFamily="2" charset="2"/>
              <a:buChar char="q"/>
            </a:pPr>
            <a:r>
              <a:rPr lang="en-US" sz="2000" b="0" i="0" dirty="0">
                <a:effectLst/>
                <a:latin typeface="Karla" pitchFamily="2" charset="0"/>
              </a:rPr>
              <a:t>     voice[0].id = Male voice </a:t>
            </a:r>
          </a:p>
          <a:p>
            <a:pPr marL="342900" indent="-342900" algn="l">
              <a:buFont typeface="Wingdings" panose="05000000000000000000" pitchFamily="2" charset="2"/>
              <a:buChar char="q"/>
            </a:pPr>
            <a:endParaRPr lang="en-US" sz="2000" b="0" i="0" dirty="0">
              <a:effectLst/>
              <a:latin typeface="Karla" pitchFamily="2" charset="0"/>
            </a:endParaRPr>
          </a:p>
          <a:p>
            <a:pPr marL="800100" lvl="1" indent="-342900">
              <a:buFont typeface="Wingdings" panose="05000000000000000000" pitchFamily="2" charset="2"/>
              <a:buChar char="q"/>
            </a:pPr>
            <a:r>
              <a:rPr lang="en-US" sz="2000" b="0" i="0" dirty="0">
                <a:effectLst/>
                <a:latin typeface="Karla" pitchFamily="2" charset="0"/>
              </a:rPr>
              <a:t>     voice[1].id = Female voice</a:t>
            </a:r>
          </a:p>
          <a:p>
            <a:pPr marL="285750" indent="-285750" algn="l">
              <a:buFont typeface="Wingdings" panose="05000000000000000000" pitchFamily="2" charset="2"/>
              <a:buChar char="q"/>
            </a:pPr>
            <a:endParaRPr lang="en-US" b="0" i="0" dirty="0">
              <a:effectLst/>
              <a:latin typeface="Karla" pitchFamily="2" charset="0"/>
            </a:endParaRPr>
          </a:p>
          <a:p>
            <a:r>
              <a:rPr lang="en-US" dirty="0" err="1"/>
              <a:t>tt</a:t>
            </a:r>
            <a:endParaRPr lang="en-US" dirty="0"/>
          </a:p>
        </p:txBody>
      </p:sp>
    </p:spTree>
    <p:extLst>
      <p:ext uri="{BB962C8B-B14F-4D97-AF65-F5344CB8AC3E}">
        <p14:creationId xmlns:p14="http://schemas.microsoft.com/office/powerpoint/2010/main" val="1835373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459</TotalTime>
  <Words>1623</Words>
  <Application>Microsoft Office PowerPoint</Application>
  <PresentationFormat>Widescreen</PresentationFormat>
  <Paragraphs>272</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Century Gothic</vt:lpstr>
      <vt:lpstr>Karla</vt:lpstr>
      <vt:lpstr>Rockwell</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Niloy Sarkar</cp:lastModifiedBy>
  <cp:revision>11</cp:revision>
  <dcterms:modified xsi:type="dcterms:W3CDTF">2023-01-01T09:42:25Z</dcterms:modified>
</cp:coreProperties>
</file>