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61" r:id="rId5"/>
    <p:sldId id="258" r:id="rId6"/>
    <p:sldId id="259" r:id="rId7"/>
    <p:sldId id="262" r:id="rId8"/>
    <p:sldId id="265" r:id="rId9"/>
    <p:sldId id="266" r:id="rId10"/>
    <p:sldId id="264" r:id="rId11"/>
    <p:sldId id="272" r:id="rId12"/>
    <p:sldId id="268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24"/>
    <a:srgbClr val="22E402"/>
    <a:srgbClr val="F56F01"/>
    <a:srgbClr val="041C34"/>
    <a:srgbClr val="FC3E6C"/>
    <a:srgbClr val="023958"/>
    <a:srgbClr val="041830"/>
    <a:srgbClr val="033B5C"/>
    <a:srgbClr val="E30794"/>
    <a:srgbClr val="E52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C5E9-203C-4A74-B2C2-DAB91F4EB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D7F21-6760-4C4B-B153-BC9A9D98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57C2-828D-4E6A-871E-42A6446E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724E-6A1B-4673-AB26-7988F61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5607-ADD3-4572-8C82-20A9E0AB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83E-AF04-4074-A796-2D64AB21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60E2D-5DE3-4BDF-95AC-EF968FF8D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1749-D8C9-4731-A45D-AD09FCD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5796-55FE-4B8D-908B-5475740A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4E4B-21B0-4EB2-9603-828BCD9B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9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4CEA1-0F59-4AF9-866C-401C9935E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9235C-B153-4B20-8DE1-6C8A5B10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E4B5-D713-4C23-9DEC-07D280D3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1A00-6C5A-48EA-987F-9F3D5E93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ED47-CE52-45A1-895D-8AC0783B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69F7-8319-4A3B-AED6-E3963312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1080-E4FA-4FCB-8050-0D8952FA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D013-E6BE-4E80-BF21-2ECF3E90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0B49-1088-44DD-9B5B-3A7FB37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4CBD-A805-4EE9-83AA-B31F86EF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AB05-6A28-4619-BD66-2E582386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D79E3-E2DA-45DE-BD6B-41BBF664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5203-DCC6-4EFB-B39D-FC90C9BB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C754-F814-48D7-8C8C-CF4DF104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BB4C-0986-439E-8319-17D6DF9E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750D-6A9C-4FFD-A932-5BE05FAD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9559-A7D2-432A-B97B-ABEADC69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997A-9D68-45C6-9F8E-581CEC2B3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20C5-5ECF-4449-86D9-F9BDA6A3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B76C-D68D-45E0-BE2C-F622CA34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0D6E3-B83F-40DC-BAA2-ECA2619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1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47C1-0E1D-4F5D-A6E9-C94B1722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1419-E1B9-4210-B68C-67B53E03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09FB4-2DC9-43D3-B976-4747F91F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1CE76-3470-4319-9C72-AD8DE107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8A31-61A9-45ED-AD7E-85AE8E15E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9FE50-E410-42C2-B089-AD755544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3CE2-52F8-4B39-A799-86412A90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7AD9E-8027-4DA3-BEED-03350F57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2489-4215-414F-821D-02F2E18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70D8A-AFC0-4486-99B3-4394A141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ED3FE-45F5-4F23-8A08-5835B67D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9927F-C230-49CD-9C0C-EF6AD78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8618-8ADF-4359-AC1F-8EB7A42E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2B45D-4F3D-4BE9-8A8E-BD608003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91BCC-DC32-4C82-9AB1-66B3E610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44EA-F2D8-4788-BD89-2496323B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232C-5E44-4B8C-A52B-02C90E448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4CC47-E7F9-4B1D-800C-E7ED2C99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ED8A-BACB-4B30-961B-B8B01FE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23223-AA74-46D7-87A6-E58425D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A951-4F75-4751-856B-A4CCA73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9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EB0E-0C84-468C-ACEF-C23FADBB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4FBC-91FF-4D85-94DC-6DF3C924A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78E71-895C-4D8D-98E2-FE17C887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3F8C-E123-4766-A088-A048B7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B93E-B89B-45A2-954A-D430914D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4229-4C6C-4862-A2B7-C332E8B9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0D7CF-5585-493C-8AD1-4165304D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0ECC-F2C3-424C-A15A-ED56CEDA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3D34-BA9B-4750-B0B4-70EB46AB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7FF47-0014-49EC-8703-F30175BBF3CE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5C9E-E012-4F90-B4D7-18CE241F5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A23B-91A2-4DB3-A092-92887F84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45AE-5AEE-4D33-B2B4-DEC428DC0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0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" Type="http://schemas.openxmlformats.org/officeDocument/2006/relationships/image" Target="../media/image1.jpeg"/><Relationship Id="rId16" Type="http://schemas.openxmlformats.org/officeDocument/2006/relationships/image" Target="../media/image24.jpeg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0118C-B35A-40C2-BF19-50D63187A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0" y="0"/>
            <a:ext cx="1219115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9F8A3F-859E-4FA2-9889-A4B374BA8FDD}"/>
              </a:ext>
            </a:extLst>
          </p:cNvPr>
          <p:cNvSpPr/>
          <p:nvPr/>
        </p:nvSpPr>
        <p:spPr>
          <a:xfrm>
            <a:off x="594804" y="506027"/>
            <a:ext cx="10866269" cy="57574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C6E61-64E9-4D5D-8107-66B5A104EE2C}"/>
              </a:ext>
            </a:extLst>
          </p:cNvPr>
          <p:cNvSpPr/>
          <p:nvPr/>
        </p:nvSpPr>
        <p:spPr>
          <a:xfrm>
            <a:off x="772357" y="639192"/>
            <a:ext cx="10688716" cy="5486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B3F86-7406-4829-9C23-6B75808D0D15}"/>
              </a:ext>
            </a:extLst>
          </p:cNvPr>
          <p:cNvSpPr/>
          <p:nvPr/>
        </p:nvSpPr>
        <p:spPr>
          <a:xfrm>
            <a:off x="594804" y="506027"/>
            <a:ext cx="177553" cy="57971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BF7AD-93BC-41EF-86E4-AF1DAC78CD99}"/>
              </a:ext>
            </a:extLst>
          </p:cNvPr>
          <p:cNvSpPr/>
          <p:nvPr/>
        </p:nvSpPr>
        <p:spPr>
          <a:xfrm rot="5400000">
            <a:off x="6031591" y="-4919174"/>
            <a:ext cx="165481" cy="110153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ED7437-FFDD-47DF-B622-9EF28AE43309}"/>
              </a:ext>
            </a:extLst>
          </p:cNvPr>
          <p:cNvSpPr/>
          <p:nvPr/>
        </p:nvSpPr>
        <p:spPr>
          <a:xfrm rot="5400000">
            <a:off x="6019637" y="700759"/>
            <a:ext cx="177554" cy="11027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8526F-2ADD-464E-911A-C1CE79AC8880}"/>
              </a:ext>
            </a:extLst>
          </p:cNvPr>
          <p:cNvSpPr/>
          <p:nvPr/>
        </p:nvSpPr>
        <p:spPr>
          <a:xfrm>
            <a:off x="11419642" y="530441"/>
            <a:ext cx="202381" cy="568836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E4614-1AED-4B7C-AA75-2CF798C89C00}"/>
              </a:ext>
            </a:extLst>
          </p:cNvPr>
          <p:cNvSpPr/>
          <p:nvPr/>
        </p:nvSpPr>
        <p:spPr>
          <a:xfrm>
            <a:off x="627466" y="3687250"/>
            <a:ext cx="79629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Project 0f 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1</a:t>
            </a:r>
            <a:r>
              <a:rPr lang="en-US" sz="2400" baseline="30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st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Year, </a:t>
            </a:r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2</a:t>
            </a:r>
            <a:r>
              <a:rPr lang="en-US" sz="2400" b="0" cap="none" spc="0" baseline="30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nd</a:t>
            </a:r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Sem. Submitted by….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6D0CCB-9524-4CFC-B973-D25E310CDF12}"/>
              </a:ext>
            </a:extLst>
          </p:cNvPr>
          <p:cNvSpPr/>
          <p:nvPr/>
        </p:nvSpPr>
        <p:spPr>
          <a:xfrm>
            <a:off x="433853" y="3252288"/>
            <a:ext cx="8492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Project Supervisor: DIPIKA DHARA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ABE93E-19D4-4716-9361-2C66E7309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08" y="842406"/>
            <a:ext cx="3011579" cy="323377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EDBE61-EAD4-404F-A1FC-2D1F24C46E59}"/>
              </a:ext>
            </a:extLst>
          </p:cNvPr>
          <p:cNvSpPr/>
          <p:nvPr/>
        </p:nvSpPr>
        <p:spPr>
          <a:xfrm>
            <a:off x="1139020" y="4322541"/>
            <a:ext cx="80365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1. ARPAN DATTA. [ Reg. No. : 203002484310003 ]</a:t>
            </a:r>
          </a:p>
          <a:p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2. ANIR</a:t>
            </a:r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BAN DEBNATH. [ Reg. No. : 203002484310010 ]</a:t>
            </a:r>
          </a:p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3. SACHIN SARKAR.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[ Reg. No. : 203002484310001 ]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4. SAYAN MONDAL. [ Reg. No. : 203002484310012 ]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34CA4-9F6E-4CC9-B1B8-3ADA11E7444C}"/>
              </a:ext>
            </a:extLst>
          </p:cNvPr>
          <p:cNvSpPr/>
          <p:nvPr/>
        </p:nvSpPr>
        <p:spPr>
          <a:xfrm>
            <a:off x="1008489" y="4236993"/>
            <a:ext cx="10250202" cy="1727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CE661-00EB-40EB-B778-EA870E42A062}"/>
              </a:ext>
            </a:extLst>
          </p:cNvPr>
          <p:cNvSpPr/>
          <p:nvPr/>
        </p:nvSpPr>
        <p:spPr>
          <a:xfrm>
            <a:off x="856633" y="816030"/>
            <a:ext cx="74349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MAULANA ABUL KALAM AZAD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UNIVERSITY OF TECHNOLOGY,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WEST BENGAL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3859B4-49D7-4D93-91EA-F2BC3967A2F7}"/>
              </a:ext>
            </a:extLst>
          </p:cNvPr>
          <p:cNvSpPr/>
          <p:nvPr/>
        </p:nvSpPr>
        <p:spPr>
          <a:xfrm>
            <a:off x="2565627" y="2651698"/>
            <a:ext cx="40988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BSC IN IT ( DATA SCIENCE </a:t>
            </a:r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F105C-A06A-4C88-B7A2-2E9A0A530E8A}"/>
              </a:ext>
            </a:extLst>
          </p:cNvPr>
          <p:cNvSpPr/>
          <p:nvPr/>
        </p:nvSpPr>
        <p:spPr>
          <a:xfrm>
            <a:off x="2838991" y="2651698"/>
            <a:ext cx="3509555" cy="5058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437C09-97C5-4D56-AD2A-8A6CE2834BCA}"/>
              </a:ext>
            </a:extLst>
          </p:cNvPr>
          <p:cNvSpPr/>
          <p:nvPr/>
        </p:nvSpPr>
        <p:spPr>
          <a:xfrm>
            <a:off x="8121445" y="773850"/>
            <a:ext cx="3137246" cy="3369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961E1-8E35-4D81-AD4D-5539C471C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9"/>
          <a:stretch/>
        </p:blipFill>
        <p:spPr>
          <a:xfrm>
            <a:off x="9044291" y="4345831"/>
            <a:ext cx="2120630" cy="151751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A79EFB-A59F-417A-8AD6-7B6BFCDFB361}"/>
              </a:ext>
            </a:extLst>
          </p:cNvPr>
          <p:cNvSpPr/>
          <p:nvPr/>
        </p:nvSpPr>
        <p:spPr>
          <a:xfrm>
            <a:off x="9020474" y="4322540"/>
            <a:ext cx="2163037" cy="1559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CA2B27-B97B-46D1-979B-9B2D2C04E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3" y="4345830"/>
            <a:ext cx="2134008" cy="1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010DC0-2619-4FFB-BB33-B072E699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>
            <a:off x="5114334" y="0"/>
            <a:ext cx="707766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9291-FFB9-40EE-B18E-EFBE498D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>
            <a:off x="0" y="0"/>
            <a:ext cx="51143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CAEC4-517A-40EB-A18D-92F17398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1" y="5883877"/>
            <a:ext cx="841340" cy="856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69704-FCD7-4B3C-9694-BE5E2F2645D4}"/>
              </a:ext>
            </a:extLst>
          </p:cNvPr>
          <p:cNvCxnSpPr>
            <a:cxnSpLocks/>
          </p:cNvCxnSpPr>
          <p:nvPr/>
        </p:nvCxnSpPr>
        <p:spPr>
          <a:xfrm>
            <a:off x="12005509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B925A-0868-4072-87FB-567AA2D4C3E1}"/>
              </a:ext>
            </a:extLst>
          </p:cNvPr>
          <p:cNvCxnSpPr>
            <a:cxnSpLocks/>
          </p:cNvCxnSpPr>
          <p:nvPr/>
        </p:nvCxnSpPr>
        <p:spPr>
          <a:xfrm>
            <a:off x="9944556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5C474-051E-43BC-8ED1-4CA610CFFF50}"/>
              </a:ext>
            </a:extLst>
          </p:cNvPr>
          <p:cNvCxnSpPr>
            <a:cxnSpLocks/>
          </p:cNvCxnSpPr>
          <p:nvPr/>
        </p:nvCxnSpPr>
        <p:spPr>
          <a:xfrm>
            <a:off x="9949476" y="6677715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48BB-9625-4616-9F0B-2D9B9909B5E8}"/>
              </a:ext>
            </a:extLst>
          </p:cNvPr>
          <p:cNvCxnSpPr>
            <a:cxnSpLocks/>
          </p:cNvCxnSpPr>
          <p:nvPr/>
        </p:nvCxnSpPr>
        <p:spPr>
          <a:xfrm>
            <a:off x="12004705" y="4999831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3DA20-F511-44F2-8D49-D0B78888EA82}"/>
              </a:ext>
            </a:extLst>
          </p:cNvPr>
          <p:cNvSpPr/>
          <p:nvPr/>
        </p:nvSpPr>
        <p:spPr>
          <a:xfrm>
            <a:off x="279922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7919B-1748-481F-A251-69C222071895}"/>
              </a:ext>
            </a:extLst>
          </p:cNvPr>
          <p:cNvSpPr/>
          <p:nvPr/>
        </p:nvSpPr>
        <p:spPr>
          <a:xfrm>
            <a:off x="271038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A7D4D-9857-4B21-8680-158D35A4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10683101" y="384727"/>
            <a:ext cx="1118588" cy="1160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B25C1E-07C2-41FF-A730-078A871D54F2}"/>
              </a:ext>
            </a:extLst>
          </p:cNvPr>
          <p:cNvSpPr/>
          <p:nvPr/>
        </p:nvSpPr>
        <p:spPr>
          <a:xfrm>
            <a:off x="10591090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15E024-4CEC-4057-BA99-BB64DB572910}"/>
              </a:ext>
            </a:extLst>
          </p:cNvPr>
          <p:cNvSpPr/>
          <p:nvPr/>
        </p:nvSpPr>
        <p:spPr>
          <a:xfrm rot="16200000">
            <a:off x="9909821" y="448873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43766-99F4-43A5-8808-C70DFD8699C1}"/>
              </a:ext>
            </a:extLst>
          </p:cNvPr>
          <p:cNvSpPr/>
          <p:nvPr/>
        </p:nvSpPr>
        <p:spPr>
          <a:xfrm>
            <a:off x="4399787" y="95745"/>
            <a:ext cx="573837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Facial feature Extraction…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F6092E5-2660-49A7-8BAD-613EBEF15363}"/>
              </a:ext>
            </a:extLst>
          </p:cNvPr>
          <p:cNvSpPr/>
          <p:nvPr/>
        </p:nvSpPr>
        <p:spPr>
          <a:xfrm rot="5400000">
            <a:off x="5673584" y="2766294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435533D-51E4-43B7-90FC-2654AA326E92}"/>
              </a:ext>
            </a:extLst>
          </p:cNvPr>
          <p:cNvSpPr/>
          <p:nvPr/>
        </p:nvSpPr>
        <p:spPr>
          <a:xfrm rot="5400000">
            <a:off x="5226322" y="3844768"/>
            <a:ext cx="300703" cy="2521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29233-C069-49D5-8D12-E3CB249FA344}"/>
              </a:ext>
            </a:extLst>
          </p:cNvPr>
          <p:cNvSpPr/>
          <p:nvPr/>
        </p:nvSpPr>
        <p:spPr>
          <a:xfrm>
            <a:off x="5451718" y="2643839"/>
            <a:ext cx="621560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Here we build our facial expressions recognition model.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We use Convolution Neural Network or CNN as our feature extraction model.  </a:t>
            </a: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 A total of 8 Convolution layers, 11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Relu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Activation layers, 4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Maxpooling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layers, 4  fully connected or dense layer with a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softmax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activation layer added to the model.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B7D8238-93F1-4878-AA0F-383C0EE2A01C}"/>
              </a:ext>
            </a:extLst>
          </p:cNvPr>
          <p:cNvSpPr/>
          <p:nvPr/>
        </p:nvSpPr>
        <p:spPr>
          <a:xfrm rot="5400000">
            <a:off x="5526394" y="4914297"/>
            <a:ext cx="284602" cy="300023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16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0" y="0"/>
            <a:ext cx="714652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86E10-4BEC-4CBD-BC18-3861B53E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 flipH="1">
            <a:off x="7146523" y="-2987"/>
            <a:ext cx="5045475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4DCE8-3925-4B7F-AD21-C98A8CDE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5" y="5877962"/>
            <a:ext cx="841340" cy="8568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5D3DBC-4B3D-4CBF-A790-6E7402701518}"/>
              </a:ext>
            </a:extLst>
          </p:cNvPr>
          <p:cNvSpPr/>
          <p:nvPr/>
        </p:nvSpPr>
        <p:spPr>
          <a:xfrm>
            <a:off x="1620419" y="385046"/>
            <a:ext cx="944534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Emotion Classification 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AB05B9-9AFA-4320-85D3-6D71C63BC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402725" y="375849"/>
            <a:ext cx="1118588" cy="1160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F0551F-CA9B-4538-B12A-7A56BF629DE7}"/>
              </a:ext>
            </a:extLst>
          </p:cNvPr>
          <p:cNvSpPr/>
          <p:nvPr/>
        </p:nvSpPr>
        <p:spPr>
          <a:xfrm>
            <a:off x="319595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114ABAF-D281-4337-AF03-BD18FEF6E10E}"/>
              </a:ext>
            </a:extLst>
          </p:cNvPr>
          <p:cNvSpPr/>
          <p:nvPr/>
        </p:nvSpPr>
        <p:spPr>
          <a:xfrm rot="5400000">
            <a:off x="1624576" y="710091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99486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CC4D8C-F064-4378-B47F-D8EB0A27C865}"/>
              </a:ext>
            </a:extLst>
          </p:cNvPr>
          <p:cNvSpPr/>
          <p:nvPr/>
        </p:nvSpPr>
        <p:spPr>
          <a:xfrm>
            <a:off x="944075" y="2438297"/>
            <a:ext cx="637889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In this part we fit the training dataset into our model.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100 of epochs and 287 images per epochs fitted into the model. </a:t>
            </a: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After all we achieve the accuracy of 90% - 91% for training dataset and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65% - 66%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for validation dataset.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DDC0C20-CA23-42EF-8F13-D1DF2AB3F33B}"/>
              </a:ext>
            </a:extLst>
          </p:cNvPr>
          <p:cNvSpPr/>
          <p:nvPr/>
        </p:nvSpPr>
        <p:spPr>
          <a:xfrm rot="5400000">
            <a:off x="774266" y="2547247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57BD21F-7052-4F00-AE9E-C9C97F1F32BA}"/>
              </a:ext>
            </a:extLst>
          </p:cNvPr>
          <p:cNvSpPr/>
          <p:nvPr/>
        </p:nvSpPr>
        <p:spPr>
          <a:xfrm rot="5400000">
            <a:off x="684021" y="3651559"/>
            <a:ext cx="300703" cy="2521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E98231B-4B76-4525-856D-81A49E697AD4}"/>
              </a:ext>
            </a:extLst>
          </p:cNvPr>
          <p:cNvSpPr/>
          <p:nvPr/>
        </p:nvSpPr>
        <p:spPr>
          <a:xfrm rot="5400000">
            <a:off x="783208" y="4726687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55379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010DC0-2619-4FFB-BB33-B072E699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>
            <a:off x="5114335" y="0"/>
            <a:ext cx="7077665" cy="6858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9291-FFB9-40EE-B18E-EFBE498D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>
            <a:off x="1" y="0"/>
            <a:ext cx="51143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CAEC4-517A-40EB-A18D-92F17398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1" y="5883877"/>
            <a:ext cx="841340" cy="856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69704-FCD7-4B3C-9694-BE5E2F2645D4}"/>
              </a:ext>
            </a:extLst>
          </p:cNvPr>
          <p:cNvCxnSpPr>
            <a:cxnSpLocks/>
          </p:cNvCxnSpPr>
          <p:nvPr/>
        </p:nvCxnSpPr>
        <p:spPr>
          <a:xfrm>
            <a:off x="12005509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B925A-0868-4072-87FB-567AA2D4C3E1}"/>
              </a:ext>
            </a:extLst>
          </p:cNvPr>
          <p:cNvCxnSpPr>
            <a:cxnSpLocks/>
          </p:cNvCxnSpPr>
          <p:nvPr/>
        </p:nvCxnSpPr>
        <p:spPr>
          <a:xfrm>
            <a:off x="9944556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5C474-051E-43BC-8ED1-4CA610CFFF50}"/>
              </a:ext>
            </a:extLst>
          </p:cNvPr>
          <p:cNvCxnSpPr>
            <a:cxnSpLocks/>
          </p:cNvCxnSpPr>
          <p:nvPr/>
        </p:nvCxnSpPr>
        <p:spPr>
          <a:xfrm>
            <a:off x="9949476" y="6677715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48BB-9625-4616-9F0B-2D9B9909B5E8}"/>
              </a:ext>
            </a:extLst>
          </p:cNvPr>
          <p:cNvCxnSpPr>
            <a:cxnSpLocks/>
          </p:cNvCxnSpPr>
          <p:nvPr/>
        </p:nvCxnSpPr>
        <p:spPr>
          <a:xfrm>
            <a:off x="12004705" y="4999831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3DA20-F511-44F2-8D49-D0B78888EA82}"/>
              </a:ext>
            </a:extLst>
          </p:cNvPr>
          <p:cNvSpPr/>
          <p:nvPr/>
        </p:nvSpPr>
        <p:spPr>
          <a:xfrm>
            <a:off x="279922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7919B-1748-481F-A251-69C222071895}"/>
              </a:ext>
            </a:extLst>
          </p:cNvPr>
          <p:cNvSpPr/>
          <p:nvPr/>
        </p:nvSpPr>
        <p:spPr>
          <a:xfrm>
            <a:off x="253283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10</a:t>
            </a:r>
            <a:endParaRPr lang="en-US" sz="3600" b="0" cap="none" spc="0" dirty="0">
              <a:ln w="0"/>
              <a:solidFill>
                <a:srgbClr val="02395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A7D4D-9857-4B21-8680-158D35A4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10683101" y="384727"/>
            <a:ext cx="1118588" cy="1160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B25C1E-07C2-41FF-A730-078A871D54F2}"/>
              </a:ext>
            </a:extLst>
          </p:cNvPr>
          <p:cNvSpPr/>
          <p:nvPr/>
        </p:nvSpPr>
        <p:spPr>
          <a:xfrm>
            <a:off x="10591090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15E024-4CEC-4057-BA99-BB64DB572910}"/>
              </a:ext>
            </a:extLst>
          </p:cNvPr>
          <p:cNvSpPr/>
          <p:nvPr/>
        </p:nvSpPr>
        <p:spPr>
          <a:xfrm rot="16200000">
            <a:off x="9882606" y="720951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43766-99F4-43A5-8808-C70DFD8699C1}"/>
              </a:ext>
            </a:extLst>
          </p:cNvPr>
          <p:cNvSpPr/>
          <p:nvPr/>
        </p:nvSpPr>
        <p:spPr>
          <a:xfrm>
            <a:off x="1559934" y="384727"/>
            <a:ext cx="865558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Experiment the model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F6092E5-2660-49A7-8BAD-613EBEF15363}"/>
              </a:ext>
            </a:extLst>
          </p:cNvPr>
          <p:cNvSpPr/>
          <p:nvPr/>
        </p:nvSpPr>
        <p:spPr>
          <a:xfrm rot="5400000">
            <a:off x="5295164" y="2403265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1435533D-51E4-43B7-90FC-2654AA326E92}"/>
              </a:ext>
            </a:extLst>
          </p:cNvPr>
          <p:cNvSpPr/>
          <p:nvPr/>
        </p:nvSpPr>
        <p:spPr>
          <a:xfrm rot="5400000">
            <a:off x="5456499" y="3501929"/>
            <a:ext cx="300703" cy="2521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29233-C069-49D5-8D12-E3CB249FA344}"/>
              </a:ext>
            </a:extLst>
          </p:cNvPr>
          <p:cNvSpPr/>
          <p:nvPr/>
        </p:nvSpPr>
        <p:spPr>
          <a:xfrm>
            <a:off x="5583610" y="2275321"/>
            <a:ext cx="550662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To experiment the model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model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we use 4 images of us.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Before the model predict the images, we apply face detection and preprocessing to images.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Now we predict the images and outputs showed in the next slide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1E0D672-4436-41F9-9146-538FF7D61607}"/>
              </a:ext>
            </a:extLst>
          </p:cNvPr>
          <p:cNvSpPr/>
          <p:nvPr/>
        </p:nvSpPr>
        <p:spPr>
          <a:xfrm rot="5400000">
            <a:off x="5863430" y="4955162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32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0" y="0"/>
            <a:ext cx="12192002" cy="685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5D3DBC-4B3D-4CBF-A790-6E7402701518}"/>
              </a:ext>
            </a:extLst>
          </p:cNvPr>
          <p:cNvSpPr/>
          <p:nvPr/>
        </p:nvSpPr>
        <p:spPr>
          <a:xfrm>
            <a:off x="1148244" y="417974"/>
            <a:ext cx="109054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Example of Whole System: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AB05B9-9AFA-4320-85D3-6D71C63BCC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402725" y="375849"/>
            <a:ext cx="1118588" cy="1160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F0551F-CA9B-4538-B12A-7A56BF629DE7}"/>
              </a:ext>
            </a:extLst>
          </p:cNvPr>
          <p:cNvSpPr/>
          <p:nvPr/>
        </p:nvSpPr>
        <p:spPr>
          <a:xfrm>
            <a:off x="319595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114ABAF-D281-4337-AF03-BD18FEF6E10E}"/>
              </a:ext>
            </a:extLst>
          </p:cNvPr>
          <p:cNvSpPr/>
          <p:nvPr/>
        </p:nvSpPr>
        <p:spPr>
          <a:xfrm rot="5400000">
            <a:off x="1624576" y="674579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99487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11</a:t>
            </a:r>
            <a:endParaRPr lang="en-US" sz="3600" b="0" cap="none" spc="0" dirty="0">
              <a:ln w="0"/>
              <a:solidFill>
                <a:srgbClr val="02395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B6D5C-5992-43DA-9B4E-7337A91BB826}"/>
              </a:ext>
            </a:extLst>
          </p:cNvPr>
          <p:cNvSpPr/>
          <p:nvPr/>
        </p:nvSpPr>
        <p:spPr>
          <a:xfrm>
            <a:off x="462676" y="1809096"/>
            <a:ext cx="13193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Input Image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64A433-20D2-4D5A-A5DF-C082142E223A}"/>
              </a:ext>
            </a:extLst>
          </p:cNvPr>
          <p:cNvSpPr/>
          <p:nvPr/>
        </p:nvSpPr>
        <p:spPr>
          <a:xfrm>
            <a:off x="2113426" y="1803926"/>
            <a:ext cx="17683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Face Detection</a:t>
            </a:r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1B2CAD-BA09-45E0-8CAE-655D9C27CAFF}"/>
              </a:ext>
            </a:extLst>
          </p:cNvPr>
          <p:cNvSpPr/>
          <p:nvPr/>
        </p:nvSpPr>
        <p:spPr>
          <a:xfrm>
            <a:off x="3884920" y="1794992"/>
            <a:ext cx="17683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Pre Processing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F15598-A1ED-4FA0-B9A9-FFCCFE0D1426}"/>
              </a:ext>
            </a:extLst>
          </p:cNvPr>
          <p:cNvSpPr/>
          <p:nvPr/>
        </p:nvSpPr>
        <p:spPr>
          <a:xfrm>
            <a:off x="5721839" y="1794198"/>
            <a:ext cx="20877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Facial Feature Extraction</a:t>
            </a:r>
            <a:endParaRPr lang="en-US" sz="200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E5CA4E-82F8-441C-B863-FDCC07B9A8FE}"/>
              </a:ext>
            </a:extLst>
          </p:cNvPr>
          <p:cNvSpPr/>
          <p:nvPr/>
        </p:nvSpPr>
        <p:spPr>
          <a:xfrm>
            <a:off x="7982130" y="1791844"/>
            <a:ext cx="17683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Emotion Classification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A41C5-528E-45F7-B948-12DC0E73F791}"/>
              </a:ext>
            </a:extLst>
          </p:cNvPr>
          <p:cNvSpPr/>
          <p:nvPr/>
        </p:nvSpPr>
        <p:spPr>
          <a:xfrm>
            <a:off x="9835154" y="1500364"/>
            <a:ext cx="23472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Identified Expression (</a:t>
            </a:r>
            <a:r>
              <a:rPr lang="en-US" sz="200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OutPut</a:t>
            </a:r>
            <a:r>
              <a:rPr lang="en-U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)</a:t>
            </a:r>
            <a:endParaRPr lang="en-US" sz="200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BD0979-11CC-4632-AFD0-BAF9140EF75E}"/>
              </a:ext>
            </a:extLst>
          </p:cNvPr>
          <p:cNvSpPr/>
          <p:nvPr/>
        </p:nvSpPr>
        <p:spPr>
          <a:xfrm>
            <a:off x="1770829" y="2893243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675C8FA2-6A05-457F-8CF1-8C2D8E24F0EA}"/>
              </a:ext>
            </a:extLst>
          </p:cNvPr>
          <p:cNvSpPr/>
          <p:nvPr/>
        </p:nvSpPr>
        <p:spPr>
          <a:xfrm>
            <a:off x="1722105" y="3919348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0820D89-79EC-4C21-88BC-CB70F73669C9}"/>
              </a:ext>
            </a:extLst>
          </p:cNvPr>
          <p:cNvSpPr/>
          <p:nvPr/>
        </p:nvSpPr>
        <p:spPr>
          <a:xfrm>
            <a:off x="1722104" y="4982429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D4C32DC-F9C0-4649-9FB0-3BB003E44E80}"/>
              </a:ext>
            </a:extLst>
          </p:cNvPr>
          <p:cNvSpPr/>
          <p:nvPr/>
        </p:nvSpPr>
        <p:spPr>
          <a:xfrm>
            <a:off x="1722103" y="5988003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9C93ECC-7DDF-43BF-8EF7-6B1F47FB0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4" y="2624971"/>
            <a:ext cx="894420" cy="911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80447A-395C-4DA7-AE4A-387AE2CA5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5454" r="62316" b="55627"/>
          <a:stretch/>
        </p:blipFill>
        <p:spPr>
          <a:xfrm>
            <a:off x="2533771" y="2621563"/>
            <a:ext cx="930899" cy="9164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3AFF4F-AF33-4385-85DA-4B01CA21EC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1794" r="6544" b="7633"/>
          <a:stretch/>
        </p:blipFill>
        <p:spPr>
          <a:xfrm>
            <a:off x="4331035" y="2621563"/>
            <a:ext cx="917328" cy="9164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DE60C1-5006-4157-BC8A-0685007EC5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t="3582" r="9422" b="30709"/>
          <a:stretch/>
        </p:blipFill>
        <p:spPr>
          <a:xfrm>
            <a:off x="653624" y="3687567"/>
            <a:ext cx="894420" cy="89350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36DA6CB-D39B-4159-AF11-B14381ED3C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2888" r="5299" b="6716"/>
          <a:stretch/>
        </p:blipFill>
        <p:spPr>
          <a:xfrm>
            <a:off x="2519485" y="3689823"/>
            <a:ext cx="928684" cy="8912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F8236F8-80AD-47CB-8AC6-C954DE686E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2082" r="6982" b="5975"/>
          <a:stretch/>
        </p:blipFill>
        <p:spPr>
          <a:xfrm>
            <a:off x="4340083" y="3687567"/>
            <a:ext cx="913414" cy="89125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45EA0A7F-AA7D-495B-9326-32B78799C817}"/>
              </a:ext>
            </a:extLst>
          </p:cNvPr>
          <p:cNvSpPr/>
          <p:nvPr/>
        </p:nvSpPr>
        <p:spPr>
          <a:xfrm>
            <a:off x="3555256" y="2893243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D5BA4EF-A48C-409C-9A61-BBB0746123C8}"/>
              </a:ext>
            </a:extLst>
          </p:cNvPr>
          <p:cNvSpPr/>
          <p:nvPr/>
        </p:nvSpPr>
        <p:spPr>
          <a:xfrm>
            <a:off x="5496802" y="2893243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58C097B4-7CCF-4ACB-BFA9-EA8040E21E1B}"/>
              </a:ext>
            </a:extLst>
          </p:cNvPr>
          <p:cNvSpPr/>
          <p:nvPr/>
        </p:nvSpPr>
        <p:spPr>
          <a:xfrm>
            <a:off x="5496801" y="3919346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0BD941C-6A38-4D8C-B980-CC2D37AAAC2F}"/>
              </a:ext>
            </a:extLst>
          </p:cNvPr>
          <p:cNvSpPr/>
          <p:nvPr/>
        </p:nvSpPr>
        <p:spPr>
          <a:xfrm>
            <a:off x="3551529" y="3919347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4537B4C-3F10-4EB2-A030-B65C3F869F0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t="2273" r="7868" b="7526"/>
          <a:stretch/>
        </p:blipFill>
        <p:spPr>
          <a:xfrm>
            <a:off x="665624" y="4721322"/>
            <a:ext cx="894420" cy="85904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A71AF75-91A2-483D-B113-C84FECA0E6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2512" r="5906" b="7739"/>
          <a:stretch/>
        </p:blipFill>
        <p:spPr>
          <a:xfrm>
            <a:off x="2533771" y="4717996"/>
            <a:ext cx="914398" cy="85904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B6EEE0A-9A78-4A7B-BCEA-6B8D8081523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" t="2153" r="7001" b="7419"/>
          <a:stretch/>
        </p:blipFill>
        <p:spPr>
          <a:xfrm>
            <a:off x="4359077" y="4712695"/>
            <a:ext cx="894420" cy="859045"/>
          </a:xfrm>
          <a:prstGeom prst="rect">
            <a:avLst/>
          </a:prstGeom>
        </p:spPr>
      </p:pic>
      <p:sp>
        <p:nvSpPr>
          <p:cNvPr id="68" name="Arrow: Right 67">
            <a:extLst>
              <a:ext uri="{FF2B5EF4-FFF2-40B4-BE49-F238E27FC236}">
                <a16:creationId xmlns:a16="http://schemas.microsoft.com/office/drawing/2014/main" id="{07218A4F-3836-4541-A10A-9E77C3439873}"/>
              </a:ext>
            </a:extLst>
          </p:cNvPr>
          <p:cNvSpPr/>
          <p:nvPr/>
        </p:nvSpPr>
        <p:spPr>
          <a:xfrm>
            <a:off x="3561026" y="4969587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43A5B65-B4A4-4A5C-B543-7AB81013BF4E}"/>
              </a:ext>
            </a:extLst>
          </p:cNvPr>
          <p:cNvSpPr/>
          <p:nvPr/>
        </p:nvSpPr>
        <p:spPr>
          <a:xfrm>
            <a:off x="5423398" y="4969586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E565427-AA4D-4648-89BB-001C9EE05BF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790" r="6334" b="7095"/>
          <a:stretch/>
        </p:blipFill>
        <p:spPr>
          <a:xfrm>
            <a:off x="665624" y="5747779"/>
            <a:ext cx="894420" cy="855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C06B53C-2B0E-4CC3-B285-0349052B25CF}"/>
              </a:ext>
            </a:extLst>
          </p:cNvPr>
          <p:cNvSpPr/>
          <p:nvPr/>
        </p:nvSpPr>
        <p:spPr>
          <a:xfrm>
            <a:off x="358504" y="3576622"/>
            <a:ext cx="1164698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A9080B-4056-45B6-B740-A06B3BAAC719}"/>
              </a:ext>
            </a:extLst>
          </p:cNvPr>
          <p:cNvSpPr/>
          <p:nvPr/>
        </p:nvSpPr>
        <p:spPr>
          <a:xfrm>
            <a:off x="358504" y="4620819"/>
            <a:ext cx="1164698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62E38E-37DC-490D-B41F-039D84D776CD}"/>
              </a:ext>
            </a:extLst>
          </p:cNvPr>
          <p:cNvSpPr/>
          <p:nvPr/>
        </p:nvSpPr>
        <p:spPr>
          <a:xfrm>
            <a:off x="363204" y="5635232"/>
            <a:ext cx="1164698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A1E3A0-3902-4629-AA82-53BC44FEAA82}"/>
              </a:ext>
            </a:extLst>
          </p:cNvPr>
          <p:cNvSpPr/>
          <p:nvPr/>
        </p:nvSpPr>
        <p:spPr>
          <a:xfrm>
            <a:off x="358504" y="2496018"/>
            <a:ext cx="1164698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937C4BF2-7EED-4F40-9898-21158EF41844}"/>
              </a:ext>
            </a:extLst>
          </p:cNvPr>
          <p:cNvSpPr/>
          <p:nvPr/>
        </p:nvSpPr>
        <p:spPr>
          <a:xfrm>
            <a:off x="7359643" y="2847227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4B14133-1C47-4230-8753-6875402DFF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13" y="2593593"/>
            <a:ext cx="1389951" cy="91849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443009A8-055C-4E2B-817D-8F28C3CCB7DC}"/>
              </a:ext>
            </a:extLst>
          </p:cNvPr>
          <p:cNvSpPr/>
          <p:nvPr/>
        </p:nvSpPr>
        <p:spPr>
          <a:xfrm>
            <a:off x="8171336" y="2656030"/>
            <a:ext cx="1389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System  Will now matching with System’s               Data </a:t>
            </a:r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et ! 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126CEFA6-537C-40AC-8A4D-165894F0E768}"/>
              </a:ext>
            </a:extLst>
          </p:cNvPr>
          <p:cNvSpPr/>
          <p:nvPr/>
        </p:nvSpPr>
        <p:spPr>
          <a:xfrm>
            <a:off x="9704141" y="2847226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87C48C0-1FED-46CC-B82B-1150C0006F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10" y="3660318"/>
            <a:ext cx="1389951" cy="91849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FDA7F58-3705-4239-9370-E7AB50E168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13" y="4717996"/>
            <a:ext cx="1389951" cy="85904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5A4026E-0BDD-4BD9-BD5E-F98FB00C2F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513" y="5779355"/>
            <a:ext cx="1389951" cy="85904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7B5C2A2-7E38-4C3F-9E19-8C2C3060A10E}"/>
              </a:ext>
            </a:extLst>
          </p:cNvPr>
          <p:cNvSpPr/>
          <p:nvPr/>
        </p:nvSpPr>
        <p:spPr>
          <a:xfrm>
            <a:off x="8168909" y="3717693"/>
            <a:ext cx="1389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System  Will now matching with System’s               Data </a:t>
            </a:r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et !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C197E6-32F2-4B41-8D4D-1A55477778C4}"/>
              </a:ext>
            </a:extLst>
          </p:cNvPr>
          <p:cNvSpPr/>
          <p:nvPr/>
        </p:nvSpPr>
        <p:spPr>
          <a:xfrm>
            <a:off x="8168909" y="4743031"/>
            <a:ext cx="1389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System  Will now matching with System’s               Data </a:t>
            </a:r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et !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24F6AF9-6C8F-4832-823E-6F573C00400C}"/>
              </a:ext>
            </a:extLst>
          </p:cNvPr>
          <p:cNvSpPr/>
          <p:nvPr/>
        </p:nvSpPr>
        <p:spPr>
          <a:xfrm>
            <a:off x="8168909" y="5800300"/>
            <a:ext cx="1389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System  Will now matching with System’s               </a:t>
            </a:r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D</a:t>
            </a:r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ata </a:t>
            </a:r>
            <a:r>
              <a:rPr lang="en-US" sz="1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et ! 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DEEF416-7BB0-4C88-B0D0-1EA53755A0D8}"/>
              </a:ext>
            </a:extLst>
          </p:cNvPr>
          <p:cNvSpPr/>
          <p:nvPr/>
        </p:nvSpPr>
        <p:spPr>
          <a:xfrm>
            <a:off x="7359643" y="3916529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FA444A2-2732-4E1D-AB25-28C09A6C2E27}"/>
              </a:ext>
            </a:extLst>
          </p:cNvPr>
          <p:cNvSpPr/>
          <p:nvPr/>
        </p:nvSpPr>
        <p:spPr>
          <a:xfrm>
            <a:off x="7349333" y="4977388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84F69BC4-0A58-4B5C-BDF7-B4BEF42E7AB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" t="6697" r="8741" b="7068"/>
          <a:stretch/>
        </p:blipFill>
        <p:spPr>
          <a:xfrm>
            <a:off x="2529164" y="5735816"/>
            <a:ext cx="935506" cy="86339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CEDAE230-17E5-4DF3-B0EA-27D6E717F9D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t="1169" r="5900" b="5718"/>
          <a:stretch/>
        </p:blipFill>
        <p:spPr>
          <a:xfrm>
            <a:off x="4359078" y="5765648"/>
            <a:ext cx="889286" cy="8371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011028B-5CDA-4D8E-9053-85BE6A86CD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67" y="2630077"/>
            <a:ext cx="894420" cy="91419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58C50A2-A163-499B-80D6-013A14528F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60" y="5765648"/>
            <a:ext cx="889286" cy="85571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FA6B850-AA85-47E6-B217-25117E20FB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30" y="4721322"/>
            <a:ext cx="910016" cy="84708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299AD36-E4D5-4939-BBF9-1985013A0E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98" y="3685007"/>
            <a:ext cx="894419" cy="896066"/>
          </a:xfrm>
          <a:prstGeom prst="rect">
            <a:avLst/>
          </a:prstGeom>
        </p:spPr>
      </p:pic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192B837-CB1B-4ACB-B5E2-C03E9DF70F79}"/>
              </a:ext>
            </a:extLst>
          </p:cNvPr>
          <p:cNvSpPr/>
          <p:nvPr/>
        </p:nvSpPr>
        <p:spPr>
          <a:xfrm>
            <a:off x="3551528" y="6000728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2F2F6DC-69FD-4B58-A5CC-DBECF3BB50BA}"/>
              </a:ext>
            </a:extLst>
          </p:cNvPr>
          <p:cNvSpPr/>
          <p:nvPr/>
        </p:nvSpPr>
        <p:spPr>
          <a:xfrm>
            <a:off x="5410807" y="5995268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CB6DC27E-5412-4476-946B-A40ADB958CA3}"/>
              </a:ext>
            </a:extLst>
          </p:cNvPr>
          <p:cNvSpPr/>
          <p:nvPr/>
        </p:nvSpPr>
        <p:spPr>
          <a:xfrm>
            <a:off x="7296937" y="6010853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54AF21E9-644B-4FCD-B59D-51855172C627}"/>
              </a:ext>
            </a:extLst>
          </p:cNvPr>
          <p:cNvSpPr/>
          <p:nvPr/>
        </p:nvSpPr>
        <p:spPr>
          <a:xfrm>
            <a:off x="9712939" y="6026853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069D64C2-D185-4A5B-8B18-4A7933C24BEA}"/>
              </a:ext>
            </a:extLst>
          </p:cNvPr>
          <p:cNvSpPr/>
          <p:nvPr/>
        </p:nvSpPr>
        <p:spPr>
          <a:xfrm>
            <a:off x="9712938" y="3923153"/>
            <a:ext cx="685193" cy="377889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371D5C9F-6BAC-4273-96C3-F01088EE3558}"/>
              </a:ext>
            </a:extLst>
          </p:cNvPr>
          <p:cNvSpPr/>
          <p:nvPr/>
        </p:nvSpPr>
        <p:spPr>
          <a:xfrm>
            <a:off x="9693244" y="4965647"/>
            <a:ext cx="685193" cy="3778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0C026673-894C-4144-A074-2E1ECC10E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687" y="2571278"/>
            <a:ext cx="789807" cy="9752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4611F54-4476-4BCD-92A1-B0170B75AD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5454" r="62316" b="55627"/>
          <a:stretch/>
        </p:blipFill>
        <p:spPr>
          <a:xfrm>
            <a:off x="10597497" y="2568838"/>
            <a:ext cx="806186" cy="793634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DB4C95CC-1F16-44B4-A64B-4D71B3A7F563}"/>
              </a:ext>
            </a:extLst>
          </p:cNvPr>
          <p:cNvSpPr/>
          <p:nvPr/>
        </p:nvSpPr>
        <p:spPr>
          <a:xfrm>
            <a:off x="10362797" y="3336451"/>
            <a:ext cx="128426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SURPRISE</a:t>
            </a:r>
            <a:endParaRPr lang="en-US" sz="105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4727954-49C0-44C3-8187-372536C200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76" y="3676535"/>
            <a:ext cx="789807" cy="9145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F3D8C64-247C-4A98-82E7-A09AD589E4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687" y="4710023"/>
            <a:ext cx="789807" cy="87949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0C7C603-D68D-4BD8-8B43-5895A74A1B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76" y="3647385"/>
            <a:ext cx="789807" cy="94328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863757C2-C968-4326-B9C2-FDEE34FA1E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649" y="5726664"/>
            <a:ext cx="789807" cy="926887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77C1054-8D33-4457-A41B-E0ED446AAF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2888" r="5299" b="6716"/>
          <a:stretch/>
        </p:blipFill>
        <p:spPr>
          <a:xfrm>
            <a:off x="10613876" y="3643795"/>
            <a:ext cx="789807" cy="75797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1A0344F-C615-4CA7-9EEF-7D7A8728EA3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2512" r="5906" b="7739"/>
          <a:stretch/>
        </p:blipFill>
        <p:spPr>
          <a:xfrm>
            <a:off x="10597497" y="4698173"/>
            <a:ext cx="797997" cy="710949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3CCA2CB-9793-4C79-A004-33752ADA18B4}"/>
              </a:ext>
            </a:extLst>
          </p:cNvPr>
          <p:cNvSpPr/>
          <p:nvPr/>
        </p:nvSpPr>
        <p:spPr>
          <a:xfrm>
            <a:off x="10579806" y="5367380"/>
            <a:ext cx="8944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HAPPY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71086CE2-BC08-469F-8072-45F07AB2558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" t="6697" r="8741" b="7068"/>
          <a:stretch/>
        </p:blipFill>
        <p:spPr>
          <a:xfrm>
            <a:off x="10588619" y="5722381"/>
            <a:ext cx="793510" cy="732341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A9B751D5-CC89-4937-B365-F7CC29F7C56B}"/>
              </a:ext>
            </a:extLst>
          </p:cNvPr>
          <p:cNvSpPr/>
          <p:nvPr/>
        </p:nvSpPr>
        <p:spPr>
          <a:xfrm>
            <a:off x="10573123" y="4374879"/>
            <a:ext cx="8944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HAPPY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A2E72-C776-4036-8150-82FC7A01CB2F}"/>
              </a:ext>
            </a:extLst>
          </p:cNvPr>
          <p:cNvSpPr/>
          <p:nvPr/>
        </p:nvSpPr>
        <p:spPr>
          <a:xfrm>
            <a:off x="10353741" y="6427402"/>
            <a:ext cx="128426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SURPRISE</a:t>
            </a:r>
            <a:endParaRPr lang="en-US" sz="105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010DC0-2619-4FFB-BB33-B072E699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>
            <a:off x="5114335" y="0"/>
            <a:ext cx="7077665" cy="6858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9291-FFB9-40EE-B18E-EFBE498D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>
            <a:off x="1" y="0"/>
            <a:ext cx="51143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CAEC4-517A-40EB-A18D-92F17398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1" y="5883877"/>
            <a:ext cx="841340" cy="856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69704-FCD7-4B3C-9694-BE5E2F2645D4}"/>
              </a:ext>
            </a:extLst>
          </p:cNvPr>
          <p:cNvCxnSpPr>
            <a:cxnSpLocks/>
          </p:cNvCxnSpPr>
          <p:nvPr/>
        </p:nvCxnSpPr>
        <p:spPr>
          <a:xfrm>
            <a:off x="12005509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B925A-0868-4072-87FB-567AA2D4C3E1}"/>
              </a:ext>
            </a:extLst>
          </p:cNvPr>
          <p:cNvCxnSpPr>
            <a:cxnSpLocks/>
          </p:cNvCxnSpPr>
          <p:nvPr/>
        </p:nvCxnSpPr>
        <p:spPr>
          <a:xfrm>
            <a:off x="9944556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5C474-051E-43BC-8ED1-4CA610CFFF50}"/>
              </a:ext>
            </a:extLst>
          </p:cNvPr>
          <p:cNvCxnSpPr>
            <a:cxnSpLocks/>
          </p:cNvCxnSpPr>
          <p:nvPr/>
        </p:nvCxnSpPr>
        <p:spPr>
          <a:xfrm>
            <a:off x="9949476" y="6677715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48BB-9625-4616-9F0B-2D9B9909B5E8}"/>
              </a:ext>
            </a:extLst>
          </p:cNvPr>
          <p:cNvCxnSpPr>
            <a:cxnSpLocks/>
          </p:cNvCxnSpPr>
          <p:nvPr/>
        </p:nvCxnSpPr>
        <p:spPr>
          <a:xfrm>
            <a:off x="12004705" y="4999831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3DA20-F511-44F2-8D49-D0B78888EA82}"/>
              </a:ext>
            </a:extLst>
          </p:cNvPr>
          <p:cNvSpPr/>
          <p:nvPr/>
        </p:nvSpPr>
        <p:spPr>
          <a:xfrm>
            <a:off x="279922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7919B-1748-481F-A251-69C222071895}"/>
              </a:ext>
            </a:extLst>
          </p:cNvPr>
          <p:cNvSpPr/>
          <p:nvPr/>
        </p:nvSpPr>
        <p:spPr>
          <a:xfrm>
            <a:off x="226649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12</a:t>
            </a:r>
            <a:endParaRPr lang="en-US" sz="3600" b="0" cap="none" spc="0" dirty="0">
              <a:ln w="0"/>
              <a:solidFill>
                <a:srgbClr val="02395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A7D4D-9857-4B21-8680-158D35A4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10683101" y="384727"/>
            <a:ext cx="1118588" cy="1160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B25C1E-07C2-41FF-A730-078A871D54F2}"/>
              </a:ext>
            </a:extLst>
          </p:cNvPr>
          <p:cNvSpPr/>
          <p:nvPr/>
        </p:nvSpPr>
        <p:spPr>
          <a:xfrm>
            <a:off x="10591090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15E024-4CEC-4057-BA99-BB64DB572910}"/>
              </a:ext>
            </a:extLst>
          </p:cNvPr>
          <p:cNvSpPr/>
          <p:nvPr/>
        </p:nvSpPr>
        <p:spPr>
          <a:xfrm rot="16200000">
            <a:off x="9882606" y="720951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43766-99F4-43A5-8808-C70DFD8699C1}"/>
              </a:ext>
            </a:extLst>
          </p:cNvPr>
          <p:cNvSpPr/>
          <p:nvPr/>
        </p:nvSpPr>
        <p:spPr>
          <a:xfrm>
            <a:off x="5167608" y="292964"/>
            <a:ext cx="51143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Conclusion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29233-C069-49D5-8D12-E3CB249FA344}"/>
              </a:ext>
            </a:extLst>
          </p:cNvPr>
          <p:cNvSpPr/>
          <p:nvPr/>
        </p:nvSpPr>
        <p:spPr>
          <a:xfrm>
            <a:off x="5519627" y="2183157"/>
            <a:ext cx="607978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Facial expressions Recognition is one of the most vital application area of Deep Learning and Image Processing. Working through this kind of project we learns a lot about Deep Learning, Neural Networks, specially CNN, Understand the concepts of Computer Vision, Image Processing and a great practical experience during the project.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-1" y="0"/>
            <a:ext cx="714652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86E10-4BEC-4CBD-BC18-3861B53E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 flipH="1">
            <a:off x="7146523" y="-2987"/>
            <a:ext cx="5045475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4DCE8-3925-4B7F-AD21-C98A8CDE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5" y="5877962"/>
            <a:ext cx="841340" cy="8568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FAB05B9-9AFA-4320-85D3-6D71C63BC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402725" y="375849"/>
            <a:ext cx="1118588" cy="1160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F0551F-CA9B-4538-B12A-7A56BF629DE7}"/>
              </a:ext>
            </a:extLst>
          </p:cNvPr>
          <p:cNvSpPr/>
          <p:nvPr/>
        </p:nvSpPr>
        <p:spPr>
          <a:xfrm>
            <a:off x="319595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72137" y="120136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13</a:t>
            </a:r>
            <a:endParaRPr lang="en-US" sz="3600" b="0" cap="none" spc="0" dirty="0">
              <a:ln w="0"/>
              <a:solidFill>
                <a:srgbClr val="02395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215C31-DE62-4D8C-AE82-60EAD1555D3F}"/>
              </a:ext>
            </a:extLst>
          </p:cNvPr>
          <p:cNvSpPr/>
          <p:nvPr/>
        </p:nvSpPr>
        <p:spPr>
          <a:xfrm>
            <a:off x="1024876" y="2687593"/>
            <a:ext cx="612164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Thank you…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06394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742BC3-484A-4A3E-9F80-F04F721E3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27"/>
          <a:stretch/>
        </p:blipFill>
        <p:spPr>
          <a:xfrm>
            <a:off x="370" y="0"/>
            <a:ext cx="1219163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7A643B1-9896-4176-A523-005FBA93C921}"/>
              </a:ext>
            </a:extLst>
          </p:cNvPr>
          <p:cNvSpPr/>
          <p:nvPr/>
        </p:nvSpPr>
        <p:spPr>
          <a:xfrm>
            <a:off x="-457913" y="181340"/>
            <a:ext cx="4155706" cy="1015663"/>
          </a:xfrm>
          <a:prstGeom prst="rect">
            <a:avLst/>
          </a:prstGeom>
          <a:noFill/>
          <a:effectLst>
            <a:glow>
              <a:schemeClr val="tx1"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Facial</a:t>
            </a:r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14300">
                    <a:srgbClr val="F9335E">
                      <a:alpha val="81000"/>
                    </a:srgbClr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E1A44-F6C9-4904-8F3D-B4E5E7C36979}"/>
              </a:ext>
            </a:extLst>
          </p:cNvPr>
          <p:cNvSpPr/>
          <p:nvPr/>
        </p:nvSpPr>
        <p:spPr>
          <a:xfrm>
            <a:off x="-457913" y="1210830"/>
            <a:ext cx="62474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114300">
                    <a:srgbClr val="F9335E">
                      <a:alpha val="81000"/>
                    </a:srgbClr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22130-BE8A-485C-81E8-54C540CC35CE}"/>
              </a:ext>
            </a:extLst>
          </p:cNvPr>
          <p:cNvSpPr/>
          <p:nvPr/>
        </p:nvSpPr>
        <p:spPr>
          <a:xfrm>
            <a:off x="351975" y="1664761"/>
            <a:ext cx="45977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Recognition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3B06C2-D6E7-4A59-8254-5D34276BD4FA}"/>
              </a:ext>
            </a:extLst>
          </p:cNvPr>
          <p:cNvSpPr/>
          <p:nvPr/>
        </p:nvSpPr>
        <p:spPr>
          <a:xfrm>
            <a:off x="1358979" y="870511"/>
            <a:ext cx="47368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Expressions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6680E3-0080-4816-A428-878230E10695}"/>
              </a:ext>
            </a:extLst>
          </p:cNvPr>
          <p:cNvSpPr/>
          <p:nvPr/>
        </p:nvSpPr>
        <p:spPr>
          <a:xfrm>
            <a:off x="3190634" y="2399681"/>
            <a:ext cx="351814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E67F72-3C42-4969-B122-7FE0D9C2E871}"/>
              </a:ext>
            </a:extLst>
          </p:cNvPr>
          <p:cNvSpPr/>
          <p:nvPr/>
        </p:nvSpPr>
        <p:spPr>
          <a:xfrm>
            <a:off x="372356" y="4371033"/>
            <a:ext cx="5636558" cy="2170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AD8E1E-7930-45A8-8174-C54823415C81}"/>
              </a:ext>
            </a:extLst>
          </p:cNvPr>
          <p:cNvSpPr/>
          <p:nvPr/>
        </p:nvSpPr>
        <p:spPr>
          <a:xfrm>
            <a:off x="513299" y="4879793"/>
            <a:ext cx="26773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Arpan Datta.</a:t>
            </a:r>
          </a:p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Anirban Debnath.</a:t>
            </a:r>
          </a:p>
          <a:p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Sachin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Sarkar.</a:t>
            </a:r>
          </a:p>
          <a:p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Sayan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Mandol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.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4BD834-9826-427E-838B-EB450FE7B07E}"/>
              </a:ext>
            </a:extLst>
          </p:cNvPr>
          <p:cNvSpPr/>
          <p:nvPr/>
        </p:nvSpPr>
        <p:spPr>
          <a:xfrm>
            <a:off x="416887" y="4433595"/>
            <a:ext cx="3786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The Project 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Presented</a:t>
            </a:r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by -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00BC8A5-B51E-4796-BE4A-A11FDEDCF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7" y="5768603"/>
            <a:ext cx="899605" cy="9688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CFC3FA5-19B1-43BC-8F16-D56BCCCEF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r="28559"/>
          <a:stretch/>
        </p:blipFill>
        <p:spPr>
          <a:xfrm>
            <a:off x="4146702" y="4443644"/>
            <a:ext cx="1806964" cy="201585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03D31B-2C45-4AC6-9F6C-9C7299523678}"/>
              </a:ext>
            </a:extLst>
          </p:cNvPr>
          <p:cNvCxnSpPr>
            <a:cxnSpLocks/>
          </p:cNvCxnSpPr>
          <p:nvPr/>
        </p:nvCxnSpPr>
        <p:spPr>
          <a:xfrm flipV="1">
            <a:off x="5789526" y="5060624"/>
            <a:ext cx="468465" cy="315245"/>
          </a:xfrm>
          <a:prstGeom prst="straightConnector1">
            <a:avLst/>
          </a:prstGeom>
          <a:ln>
            <a:solidFill>
              <a:srgbClr val="FE0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3E2AA0-E2E9-404F-9FDA-37B0E2C6658A}"/>
              </a:ext>
            </a:extLst>
          </p:cNvPr>
          <p:cNvCxnSpPr>
            <a:cxnSpLocks/>
          </p:cNvCxnSpPr>
          <p:nvPr/>
        </p:nvCxnSpPr>
        <p:spPr>
          <a:xfrm>
            <a:off x="5776370" y="5376399"/>
            <a:ext cx="481621" cy="554396"/>
          </a:xfrm>
          <a:prstGeom prst="straightConnector1">
            <a:avLst/>
          </a:prstGeom>
          <a:ln>
            <a:solidFill>
              <a:srgbClr val="FE0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39EDD71-B0FA-4611-BEFE-DBE2DDF4BCE2}"/>
              </a:ext>
            </a:extLst>
          </p:cNvPr>
          <p:cNvSpPr/>
          <p:nvPr/>
        </p:nvSpPr>
        <p:spPr>
          <a:xfrm>
            <a:off x="6201306" y="4701601"/>
            <a:ext cx="8194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E5285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17</a:t>
            </a:r>
            <a:r>
              <a:rPr lang="en-US" sz="2400" b="0" cap="none" spc="0" dirty="0">
                <a:ln w="0"/>
                <a:solidFill>
                  <a:srgbClr val="E5285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092D72-F31F-4B71-A8E8-876794031AC4}"/>
              </a:ext>
            </a:extLst>
          </p:cNvPr>
          <p:cNvSpPr/>
          <p:nvPr/>
        </p:nvSpPr>
        <p:spPr>
          <a:xfrm>
            <a:off x="6131342" y="5768603"/>
            <a:ext cx="7216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E5285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0%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AD7D13-3399-435F-88F1-09EB3599218E}"/>
              </a:ext>
            </a:extLst>
          </p:cNvPr>
          <p:cNvSpPr/>
          <p:nvPr/>
        </p:nvSpPr>
        <p:spPr>
          <a:xfrm>
            <a:off x="6197123" y="4986840"/>
            <a:ext cx="976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E5285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Angry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93812C-9437-4D83-80FF-A9462C3EE9D0}"/>
              </a:ext>
            </a:extLst>
          </p:cNvPr>
          <p:cNvSpPr/>
          <p:nvPr/>
        </p:nvSpPr>
        <p:spPr>
          <a:xfrm>
            <a:off x="6167559" y="6063874"/>
            <a:ext cx="8996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E5285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Smile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CD9FEC-504D-4F8C-A026-7C6BF84338DC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930FB0-78D4-4C0B-812D-E4E845DEF8B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0" y="0"/>
            <a:ext cx="647153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86E10-4BEC-4CBD-BC18-3861B53E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 flipH="1">
            <a:off x="6453868" y="0"/>
            <a:ext cx="573813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4DCE8-3925-4B7F-AD21-C98A8CDE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5" y="5877962"/>
            <a:ext cx="841340" cy="8568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5D3DBC-4B3D-4CBF-A790-6E7402701518}"/>
              </a:ext>
            </a:extLst>
          </p:cNvPr>
          <p:cNvSpPr/>
          <p:nvPr/>
        </p:nvSpPr>
        <p:spPr>
          <a:xfrm>
            <a:off x="1456884" y="307773"/>
            <a:ext cx="47368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Intro…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2020A-BB59-4960-91BE-38B544D19866}"/>
              </a:ext>
            </a:extLst>
          </p:cNvPr>
          <p:cNvSpPr/>
          <p:nvPr/>
        </p:nvSpPr>
        <p:spPr>
          <a:xfrm>
            <a:off x="602284" y="1901302"/>
            <a:ext cx="558855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Facial expression recognition is the task of classifying the expressions on face images into various categories such as anger, fear, surprise, sadness, happiness and so on.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In this project we applied various deep learning methods (convolutional neural networks) to identify the key seven human emotions: anger, disgust, fear, happiness, sadness, surprise and neutrality.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AB05B9-9AFA-4320-85D3-6D71C63BC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402725" y="375849"/>
            <a:ext cx="1118588" cy="1160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F0551F-CA9B-4538-B12A-7A56BF629DE7}"/>
              </a:ext>
            </a:extLst>
          </p:cNvPr>
          <p:cNvSpPr/>
          <p:nvPr/>
        </p:nvSpPr>
        <p:spPr>
          <a:xfrm>
            <a:off x="319595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114ABAF-D281-4337-AF03-BD18FEF6E10E}"/>
              </a:ext>
            </a:extLst>
          </p:cNvPr>
          <p:cNvSpPr/>
          <p:nvPr/>
        </p:nvSpPr>
        <p:spPr>
          <a:xfrm rot="5400000">
            <a:off x="1642332" y="727847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99487" y="117148"/>
            <a:ext cx="7104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4460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0" y="0"/>
            <a:ext cx="647153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86E10-4BEC-4CBD-BC18-3861B53E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 flipH="1">
            <a:off x="6453869" y="0"/>
            <a:ext cx="573813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4DCE8-3925-4B7F-AD21-C98A8CDE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5" y="5877962"/>
            <a:ext cx="841340" cy="8568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99486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B2F81E-92A5-4164-98E5-22D7C510D4B5}"/>
              </a:ext>
            </a:extLst>
          </p:cNvPr>
          <p:cNvSpPr/>
          <p:nvPr/>
        </p:nvSpPr>
        <p:spPr>
          <a:xfrm>
            <a:off x="965439" y="195178"/>
            <a:ext cx="694452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What is Image </a:t>
            </a:r>
          </a:p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Processing?  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EF81F-6CBD-435F-851C-074CAFDA5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440313"/>
            <a:ext cx="1339844" cy="13398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8478DD-659D-43FA-8A4F-EBB9C6B43881}"/>
              </a:ext>
            </a:extLst>
          </p:cNvPr>
          <p:cNvSpPr/>
          <p:nvPr/>
        </p:nvSpPr>
        <p:spPr>
          <a:xfrm>
            <a:off x="524106" y="2452149"/>
            <a:ext cx="60628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Image processing is a method to perform some important operations on an image. In order to get an enhanced high Quality image or to extract the most useful information from that : ---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D5C0EF-7F66-4CFB-9B51-43D39FC7C947}"/>
              </a:ext>
            </a:extLst>
          </p:cNvPr>
          <p:cNvSpPr/>
          <p:nvPr/>
        </p:nvSpPr>
        <p:spPr>
          <a:xfrm>
            <a:off x="708775" y="3975244"/>
            <a:ext cx="556930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AutoNum type="arabicParenR"/>
            </a:pPr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It is one type of signal processing.</a:t>
            </a:r>
          </a:p>
          <a:p>
            <a:pPr algn="ctr"/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2) In this method input is the image and output maybe the </a:t>
            </a:r>
            <a:r>
              <a:rPr lang="en-US" sz="2000" b="0" cap="none" spc="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the</a:t>
            </a:r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image but along with it's feature.</a:t>
            </a:r>
          </a:p>
          <a:p>
            <a:pPr algn="ctr"/>
            <a:endParaRPr lang="en-US" sz="20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3) Convolution Neural Network Or CNN a Deep Learning Approach popularly known for Image Processing..</a:t>
            </a:r>
          </a:p>
        </p:txBody>
      </p:sp>
    </p:spTree>
    <p:extLst>
      <p:ext uri="{BB962C8B-B14F-4D97-AF65-F5344CB8AC3E}">
        <p14:creationId xmlns:p14="http://schemas.microsoft.com/office/powerpoint/2010/main" val="28784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010DC0-2619-4FFB-BB33-B072E699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>
            <a:off x="5723092" y="-2311"/>
            <a:ext cx="6468908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9291-FFB9-40EE-B18E-EFBE498D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>
            <a:off x="0" y="0"/>
            <a:ext cx="572309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CAEC4-517A-40EB-A18D-92F17398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1" y="5883877"/>
            <a:ext cx="841340" cy="856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69704-FCD7-4B3C-9694-BE5E2F2645D4}"/>
              </a:ext>
            </a:extLst>
          </p:cNvPr>
          <p:cNvCxnSpPr>
            <a:cxnSpLocks/>
          </p:cNvCxnSpPr>
          <p:nvPr/>
        </p:nvCxnSpPr>
        <p:spPr>
          <a:xfrm>
            <a:off x="12005509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B925A-0868-4072-87FB-567AA2D4C3E1}"/>
              </a:ext>
            </a:extLst>
          </p:cNvPr>
          <p:cNvCxnSpPr>
            <a:cxnSpLocks/>
          </p:cNvCxnSpPr>
          <p:nvPr/>
        </p:nvCxnSpPr>
        <p:spPr>
          <a:xfrm>
            <a:off x="9944556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5C474-051E-43BC-8ED1-4CA610CFFF50}"/>
              </a:ext>
            </a:extLst>
          </p:cNvPr>
          <p:cNvCxnSpPr>
            <a:cxnSpLocks/>
          </p:cNvCxnSpPr>
          <p:nvPr/>
        </p:nvCxnSpPr>
        <p:spPr>
          <a:xfrm>
            <a:off x="9949476" y="6677715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48BB-9625-4616-9F0B-2D9B9909B5E8}"/>
              </a:ext>
            </a:extLst>
          </p:cNvPr>
          <p:cNvCxnSpPr>
            <a:cxnSpLocks/>
          </p:cNvCxnSpPr>
          <p:nvPr/>
        </p:nvCxnSpPr>
        <p:spPr>
          <a:xfrm>
            <a:off x="12004705" y="4999831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3DA20-F511-44F2-8D49-D0B78888EA82}"/>
              </a:ext>
            </a:extLst>
          </p:cNvPr>
          <p:cNvSpPr/>
          <p:nvPr/>
        </p:nvSpPr>
        <p:spPr>
          <a:xfrm>
            <a:off x="279922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7919B-1748-481F-A251-69C222071895}"/>
              </a:ext>
            </a:extLst>
          </p:cNvPr>
          <p:cNvSpPr/>
          <p:nvPr/>
        </p:nvSpPr>
        <p:spPr>
          <a:xfrm>
            <a:off x="244404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A7D4D-9857-4B21-8680-158D35A4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10683101" y="384727"/>
            <a:ext cx="1118588" cy="1160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B25C1E-07C2-41FF-A730-078A871D54F2}"/>
              </a:ext>
            </a:extLst>
          </p:cNvPr>
          <p:cNvSpPr/>
          <p:nvPr/>
        </p:nvSpPr>
        <p:spPr>
          <a:xfrm>
            <a:off x="10591090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15E024-4CEC-4057-BA99-BB64DB572910}"/>
              </a:ext>
            </a:extLst>
          </p:cNvPr>
          <p:cNvSpPr/>
          <p:nvPr/>
        </p:nvSpPr>
        <p:spPr>
          <a:xfrm rot="16200000">
            <a:off x="9889712" y="727847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43766-99F4-43A5-8808-C70DFD8699C1}"/>
              </a:ext>
            </a:extLst>
          </p:cNvPr>
          <p:cNvSpPr/>
          <p:nvPr/>
        </p:nvSpPr>
        <p:spPr>
          <a:xfrm>
            <a:off x="6096000" y="266371"/>
            <a:ext cx="47368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About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E3411E-5A6A-4601-91D2-FA6E0AD844C7}"/>
              </a:ext>
            </a:extLst>
          </p:cNvPr>
          <p:cNvSpPr/>
          <p:nvPr/>
        </p:nvSpPr>
        <p:spPr>
          <a:xfrm>
            <a:off x="6124341" y="2319720"/>
            <a:ext cx="5569303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The data consists of 48x48 pixel grayscale images of faces. The faces have been automatically registered so that the face is more or less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centred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and occupies about the same amount of space in each image.</a:t>
            </a:r>
          </a:p>
          <a:p>
            <a:pPr algn="ctr"/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The task is to categorize each face based on the emotion shown in the facial expression into one of seven categories (0=Angry, 1=Disgust, 2=Fear, 3=Happy, 4=Sad, 5=Surprise, 6=Neutral). The training set consists of 28,709 examples and the public test set consists of 3,589 examples.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B1EAD3-AA4B-47F7-B7CC-7C8D890CC7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3" t="74721" r="27627" b="1801"/>
          <a:stretch/>
        </p:blipFill>
        <p:spPr>
          <a:xfrm rot="965705">
            <a:off x="5413827" y="5800372"/>
            <a:ext cx="724619" cy="863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8D7112-D231-4168-BF7E-932B22E3B1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7" r="6618" b="75203"/>
          <a:stretch/>
        </p:blipFill>
        <p:spPr>
          <a:xfrm rot="20794224">
            <a:off x="4296059" y="2935454"/>
            <a:ext cx="674700" cy="912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180685-C2F9-4028-991A-94573A9810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" t="23402" r="48936" b="51024"/>
          <a:stretch/>
        </p:blipFill>
        <p:spPr>
          <a:xfrm rot="1485355">
            <a:off x="2305152" y="544312"/>
            <a:ext cx="779343" cy="9410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F44601-90F9-4F83-8FF4-681C3A0D54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3" t="23470" r="4753" b="51680"/>
          <a:stretch/>
        </p:blipFill>
        <p:spPr>
          <a:xfrm rot="750679">
            <a:off x="2095513" y="5434579"/>
            <a:ext cx="715994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9EDDA5-40C8-4933-BCB2-1E144B1A07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48085" r="50501" b="25425"/>
          <a:stretch/>
        </p:blipFill>
        <p:spPr>
          <a:xfrm rot="1006654">
            <a:off x="5862608" y="606112"/>
            <a:ext cx="750499" cy="974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A67C4-6F7D-412B-B317-07BB12C0E6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3"/>
          <a:stretch/>
        </p:blipFill>
        <p:spPr>
          <a:xfrm rot="1184085">
            <a:off x="652760" y="1239757"/>
            <a:ext cx="619212" cy="8477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84B03D-7B28-4FC3-A837-04242C0B81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r="59993"/>
          <a:stretch/>
        </p:blipFill>
        <p:spPr>
          <a:xfrm rot="21225708">
            <a:off x="544556" y="4080676"/>
            <a:ext cx="576713" cy="7672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291604-C09A-4089-AEA9-6519E95991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6" r="39593"/>
          <a:stretch/>
        </p:blipFill>
        <p:spPr>
          <a:xfrm>
            <a:off x="4179851" y="433036"/>
            <a:ext cx="666650" cy="8639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072B82-3A02-4BA9-A656-9221AADC67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0" r="20092"/>
          <a:stretch/>
        </p:blipFill>
        <p:spPr>
          <a:xfrm rot="20471194">
            <a:off x="5294478" y="2361565"/>
            <a:ext cx="576713" cy="78959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17CD20F-0EAB-4724-A83F-7011875E41C5}"/>
              </a:ext>
            </a:extLst>
          </p:cNvPr>
          <p:cNvSpPr/>
          <p:nvPr/>
        </p:nvSpPr>
        <p:spPr>
          <a:xfrm rot="16523866">
            <a:off x="3125727" y="195787"/>
            <a:ext cx="45719" cy="418205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A4F0FD-7065-4297-9E8F-DFBD5536C46D}"/>
              </a:ext>
            </a:extLst>
          </p:cNvPr>
          <p:cNvSpPr/>
          <p:nvPr/>
        </p:nvSpPr>
        <p:spPr>
          <a:xfrm rot="4167215">
            <a:off x="3095225" y="994563"/>
            <a:ext cx="45719" cy="463710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25691A-2920-48F2-AF4A-C112ABEF7AD6}"/>
              </a:ext>
            </a:extLst>
          </p:cNvPr>
          <p:cNvSpPr/>
          <p:nvPr/>
        </p:nvSpPr>
        <p:spPr>
          <a:xfrm rot="3173803" flipH="1">
            <a:off x="2753882" y="468530"/>
            <a:ext cx="45719" cy="44342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EE84B-3CA8-49DD-B97D-839294CD4116}"/>
              </a:ext>
            </a:extLst>
          </p:cNvPr>
          <p:cNvSpPr/>
          <p:nvPr/>
        </p:nvSpPr>
        <p:spPr>
          <a:xfrm rot="20981662" flipH="1">
            <a:off x="2335390" y="3334921"/>
            <a:ext cx="45719" cy="2093899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B95D55-29C7-4BD6-95BF-732E623D4057}"/>
              </a:ext>
            </a:extLst>
          </p:cNvPr>
          <p:cNvSpPr/>
          <p:nvPr/>
        </p:nvSpPr>
        <p:spPr>
          <a:xfrm rot="416235">
            <a:off x="2776162" y="1218422"/>
            <a:ext cx="48189" cy="4191263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19EBFE-9AA7-4141-B4DF-C4FE82CC2030}"/>
              </a:ext>
            </a:extLst>
          </p:cNvPr>
          <p:cNvSpPr/>
          <p:nvPr/>
        </p:nvSpPr>
        <p:spPr>
          <a:xfrm rot="19938435" flipH="1">
            <a:off x="4244475" y="827002"/>
            <a:ext cx="45719" cy="5344333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356F35-491F-4328-8112-BC6147A6606E}"/>
              </a:ext>
            </a:extLst>
          </p:cNvPr>
          <p:cNvSpPr/>
          <p:nvPr/>
        </p:nvSpPr>
        <p:spPr>
          <a:xfrm rot="474091" flipH="1">
            <a:off x="5817359" y="1544459"/>
            <a:ext cx="45719" cy="4376573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506667-AD8B-4C8A-801F-A96AF5A40B1C}"/>
              </a:ext>
            </a:extLst>
          </p:cNvPr>
          <p:cNvSpPr/>
          <p:nvPr/>
        </p:nvSpPr>
        <p:spPr>
          <a:xfrm rot="3087010" flipH="1">
            <a:off x="5142508" y="1113582"/>
            <a:ext cx="60465" cy="2413747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CEE5A5F-8E9E-476D-9EC0-4437EEC04B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7" t="48085" r="4753" b="25425"/>
          <a:stretch/>
        </p:blipFill>
        <p:spPr>
          <a:xfrm rot="20637091">
            <a:off x="3359538" y="3994970"/>
            <a:ext cx="724619" cy="97478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527158E-B5A8-4A4E-82EB-A635291BD807}"/>
              </a:ext>
            </a:extLst>
          </p:cNvPr>
          <p:cNvSpPr/>
          <p:nvPr/>
        </p:nvSpPr>
        <p:spPr>
          <a:xfrm rot="19071686">
            <a:off x="3004431" y="2970110"/>
            <a:ext cx="61380" cy="2476345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BD4C26-2EF4-4924-8A1D-F6B66C22ACB2}"/>
              </a:ext>
            </a:extLst>
          </p:cNvPr>
          <p:cNvSpPr/>
          <p:nvPr/>
        </p:nvSpPr>
        <p:spPr>
          <a:xfrm rot="15467021" flipH="1">
            <a:off x="2708011" y="-79537"/>
            <a:ext cx="45719" cy="36397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2034B5-238F-4F2E-9485-5EBF1B194D9E}"/>
              </a:ext>
            </a:extLst>
          </p:cNvPr>
          <p:cNvSpPr/>
          <p:nvPr/>
        </p:nvSpPr>
        <p:spPr>
          <a:xfrm>
            <a:off x="925799" y="1994403"/>
            <a:ext cx="208078" cy="2167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A6BB94-F866-4357-AEF2-4A0DA8666E22}"/>
              </a:ext>
            </a:extLst>
          </p:cNvPr>
          <p:cNvSpPr/>
          <p:nvPr/>
        </p:nvSpPr>
        <p:spPr>
          <a:xfrm>
            <a:off x="879123" y="3953210"/>
            <a:ext cx="208078" cy="2167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F4DA79-6E08-4DD4-B7D3-C72F73F0DD3E}"/>
              </a:ext>
            </a:extLst>
          </p:cNvPr>
          <p:cNvSpPr/>
          <p:nvPr/>
        </p:nvSpPr>
        <p:spPr>
          <a:xfrm>
            <a:off x="4407003" y="1236305"/>
            <a:ext cx="208078" cy="2167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5B4407-32A7-40E1-AA50-077590EE0474}"/>
              </a:ext>
            </a:extLst>
          </p:cNvPr>
          <p:cNvSpPr/>
          <p:nvPr/>
        </p:nvSpPr>
        <p:spPr>
          <a:xfrm>
            <a:off x="5146693" y="2386596"/>
            <a:ext cx="208078" cy="21675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530A9A-BEDE-4B8C-A5F7-259876461959}"/>
              </a:ext>
            </a:extLst>
          </p:cNvPr>
          <p:cNvSpPr/>
          <p:nvPr/>
        </p:nvSpPr>
        <p:spPr>
          <a:xfrm>
            <a:off x="2428321" y="5255109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AE8B40-2213-4BC7-9294-359C7A2A76CC}"/>
              </a:ext>
            </a:extLst>
          </p:cNvPr>
          <p:cNvSpPr/>
          <p:nvPr/>
        </p:nvSpPr>
        <p:spPr>
          <a:xfrm>
            <a:off x="3806441" y="4956480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3A82F2-0FEC-4393-A9FE-C5E3B883CD2D}"/>
              </a:ext>
            </a:extLst>
          </p:cNvPr>
          <p:cNvSpPr/>
          <p:nvPr/>
        </p:nvSpPr>
        <p:spPr>
          <a:xfrm rot="495430" flipH="1">
            <a:off x="4078389" y="3033206"/>
            <a:ext cx="45719" cy="2010034"/>
          </a:xfrm>
          <a:prstGeom prst="rect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78475A-103A-4CD0-93A2-0C19940CDC7D}"/>
              </a:ext>
            </a:extLst>
          </p:cNvPr>
          <p:cNvSpPr/>
          <p:nvPr/>
        </p:nvSpPr>
        <p:spPr>
          <a:xfrm>
            <a:off x="2940509" y="1075430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9998CC-6310-4CD9-9249-20F2538E2028}"/>
              </a:ext>
            </a:extLst>
          </p:cNvPr>
          <p:cNvSpPr/>
          <p:nvPr/>
        </p:nvSpPr>
        <p:spPr>
          <a:xfrm>
            <a:off x="4141877" y="2952248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04797D-7669-42FA-A5D9-8FDA52A6AAA8}"/>
              </a:ext>
            </a:extLst>
          </p:cNvPr>
          <p:cNvSpPr/>
          <p:nvPr/>
        </p:nvSpPr>
        <p:spPr>
          <a:xfrm>
            <a:off x="5431759" y="5779489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BD9F98-3C15-4689-99FA-632E3BF44AD8}"/>
              </a:ext>
            </a:extLst>
          </p:cNvPr>
          <p:cNvSpPr/>
          <p:nvPr/>
        </p:nvSpPr>
        <p:spPr>
          <a:xfrm>
            <a:off x="5987909" y="1500653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FF50D44-3ECD-4CB2-AE5E-4F44AB89B1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r="50739" b="75151"/>
          <a:stretch/>
        </p:blipFill>
        <p:spPr>
          <a:xfrm rot="20946960">
            <a:off x="1705837" y="2273590"/>
            <a:ext cx="764618" cy="944957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B9AA8BF4-B2EA-46FA-AE2F-B2C42E566EF6}"/>
              </a:ext>
            </a:extLst>
          </p:cNvPr>
          <p:cNvSpPr/>
          <p:nvPr/>
        </p:nvSpPr>
        <p:spPr>
          <a:xfrm>
            <a:off x="2053958" y="3150312"/>
            <a:ext cx="208078" cy="216758"/>
          </a:xfrm>
          <a:prstGeom prst="ellipse">
            <a:avLst/>
          </a:prstGeom>
          <a:solidFill>
            <a:srgbClr val="FE0024"/>
          </a:solidFill>
          <a:ln>
            <a:solidFill>
              <a:srgbClr val="FE0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9EAA-85F8-48B5-AD40-AB6A1522B7CE}"/>
              </a:ext>
            </a:extLst>
          </p:cNvPr>
          <p:cNvSpPr/>
          <p:nvPr/>
        </p:nvSpPr>
        <p:spPr>
          <a:xfrm>
            <a:off x="5840218" y="1840614"/>
            <a:ext cx="60628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Dataset Used : FER2013 Facial Expression Dataset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86A97F-904C-4CDC-B399-8792211B7A5F}"/>
              </a:ext>
            </a:extLst>
          </p:cNvPr>
          <p:cNvSpPr/>
          <p:nvPr/>
        </p:nvSpPr>
        <p:spPr>
          <a:xfrm>
            <a:off x="5484278" y="1122468"/>
            <a:ext cx="60628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3379781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0" y="0"/>
            <a:ext cx="647153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86E10-4BEC-4CBD-BC18-3861B53E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 flipH="1">
            <a:off x="6445156" y="-2987"/>
            <a:ext cx="5746843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4DCE8-3925-4B7F-AD21-C98A8CDE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5" y="5877962"/>
            <a:ext cx="841340" cy="8568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5D3DBC-4B3D-4CBF-A790-6E7402701518}"/>
              </a:ext>
            </a:extLst>
          </p:cNvPr>
          <p:cNvSpPr/>
          <p:nvPr/>
        </p:nvSpPr>
        <p:spPr>
          <a:xfrm>
            <a:off x="2131587" y="327024"/>
            <a:ext cx="592026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Methodology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AB05B9-9AFA-4320-85D3-6D71C63BC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402725" y="375849"/>
            <a:ext cx="1118588" cy="1160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F0551F-CA9B-4538-B12A-7A56BF629DE7}"/>
              </a:ext>
            </a:extLst>
          </p:cNvPr>
          <p:cNvSpPr/>
          <p:nvPr/>
        </p:nvSpPr>
        <p:spPr>
          <a:xfrm>
            <a:off x="319595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114ABAF-D281-4337-AF03-BD18FEF6E10E}"/>
              </a:ext>
            </a:extLst>
          </p:cNvPr>
          <p:cNvSpPr/>
          <p:nvPr/>
        </p:nvSpPr>
        <p:spPr>
          <a:xfrm rot="5400000">
            <a:off x="1624576" y="727847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99486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986A49-DCBD-4408-A21C-B800D9ECEF14}"/>
              </a:ext>
            </a:extLst>
          </p:cNvPr>
          <p:cNvSpPr/>
          <p:nvPr/>
        </p:nvSpPr>
        <p:spPr>
          <a:xfrm>
            <a:off x="429260" y="2098186"/>
            <a:ext cx="3346882" cy="53040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E4FEF6-19EF-4C96-8666-A5ED3BFCCB8F}"/>
              </a:ext>
            </a:extLst>
          </p:cNvPr>
          <p:cNvSpPr/>
          <p:nvPr/>
        </p:nvSpPr>
        <p:spPr>
          <a:xfrm>
            <a:off x="467360" y="2045886"/>
            <a:ext cx="32492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Input Image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A8353FA-CBFC-4EF5-8826-706632F66DD7}"/>
              </a:ext>
            </a:extLst>
          </p:cNvPr>
          <p:cNvSpPr/>
          <p:nvPr/>
        </p:nvSpPr>
        <p:spPr>
          <a:xfrm>
            <a:off x="429259" y="2628588"/>
            <a:ext cx="561341" cy="659170"/>
          </a:xfrm>
          <a:prstGeom prst="downArrow">
            <a:avLst/>
          </a:prstGeom>
          <a:solidFill>
            <a:srgbClr val="FE002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2E4E4F3-FDAB-4CD2-92E6-81F93DC69E6C}"/>
              </a:ext>
            </a:extLst>
          </p:cNvPr>
          <p:cNvSpPr/>
          <p:nvPr/>
        </p:nvSpPr>
        <p:spPr>
          <a:xfrm>
            <a:off x="419735" y="3321319"/>
            <a:ext cx="3346882" cy="5304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F99FF41-AF96-4C7D-BAD5-AEE9CD8DCBF7}"/>
              </a:ext>
            </a:extLst>
          </p:cNvPr>
          <p:cNvSpPr/>
          <p:nvPr/>
        </p:nvSpPr>
        <p:spPr>
          <a:xfrm>
            <a:off x="3110672" y="3848728"/>
            <a:ext cx="561341" cy="65917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A1BC38-754D-4F0A-AA36-C6F2FD74CD8D}"/>
              </a:ext>
            </a:extLst>
          </p:cNvPr>
          <p:cNvSpPr/>
          <p:nvPr/>
        </p:nvSpPr>
        <p:spPr>
          <a:xfrm>
            <a:off x="458146" y="4527808"/>
            <a:ext cx="3346882" cy="53040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3F2A956-255C-4BF3-A58A-4762F93ABB9E}"/>
              </a:ext>
            </a:extLst>
          </p:cNvPr>
          <p:cNvSpPr/>
          <p:nvPr/>
        </p:nvSpPr>
        <p:spPr>
          <a:xfrm>
            <a:off x="381108" y="5058209"/>
            <a:ext cx="561341" cy="65917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24A19C-8D2E-4CC7-AB31-20130E5F78E1}"/>
              </a:ext>
            </a:extLst>
          </p:cNvPr>
          <p:cNvSpPr/>
          <p:nvPr/>
        </p:nvSpPr>
        <p:spPr>
          <a:xfrm>
            <a:off x="409389" y="3267266"/>
            <a:ext cx="32492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Face Detection</a:t>
            </a:r>
            <a:endParaRPr lang="en-US" sz="3200" b="0" cap="none" spc="0" dirty="0">
              <a:ln w="0"/>
              <a:solidFill>
                <a:srgbClr val="041C3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CC92282-690F-40B6-BC21-9F7F3AFAA303}"/>
              </a:ext>
            </a:extLst>
          </p:cNvPr>
          <p:cNvSpPr/>
          <p:nvPr/>
        </p:nvSpPr>
        <p:spPr>
          <a:xfrm>
            <a:off x="410210" y="5740669"/>
            <a:ext cx="5738130" cy="5304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1A4A90-B76F-45B0-8B93-22171CC65400}"/>
              </a:ext>
            </a:extLst>
          </p:cNvPr>
          <p:cNvSpPr/>
          <p:nvPr/>
        </p:nvSpPr>
        <p:spPr>
          <a:xfrm>
            <a:off x="308617" y="5692807"/>
            <a:ext cx="59202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Facial Feature Extraction</a:t>
            </a:r>
            <a:endParaRPr lang="en-US" sz="3200" cap="none" spc="0" dirty="0">
              <a:ln w="0"/>
              <a:solidFill>
                <a:srgbClr val="041C3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9B0E7E-F03D-4D65-9A02-B9C431E78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73" y="2420638"/>
            <a:ext cx="2536445" cy="253644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2502CE2-73D7-4A12-A933-130D964AF6DA}"/>
              </a:ext>
            </a:extLst>
          </p:cNvPr>
          <p:cNvSpPr/>
          <p:nvPr/>
        </p:nvSpPr>
        <p:spPr>
          <a:xfrm>
            <a:off x="4566408" y="4838374"/>
            <a:ext cx="17749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User</a:t>
            </a:r>
            <a:endParaRPr lang="en-US" sz="32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352CD607-02F3-47E4-8694-10DAE8BB8FF4}"/>
              </a:ext>
            </a:extLst>
          </p:cNvPr>
          <p:cNvSpPr/>
          <p:nvPr/>
        </p:nvSpPr>
        <p:spPr>
          <a:xfrm rot="15769637">
            <a:off x="4455377" y="1421753"/>
            <a:ext cx="430061" cy="1616474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rgbClr val="FE002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95CBB74-F428-44C9-9C27-297200AC3EAC}"/>
              </a:ext>
            </a:extLst>
          </p:cNvPr>
          <p:cNvSpPr/>
          <p:nvPr/>
        </p:nvSpPr>
        <p:spPr>
          <a:xfrm>
            <a:off x="7050965" y="4962381"/>
            <a:ext cx="4973840" cy="53040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84026E-5046-43E1-833C-FC100FF9B1F8}"/>
              </a:ext>
            </a:extLst>
          </p:cNvPr>
          <p:cNvSpPr/>
          <p:nvPr/>
        </p:nvSpPr>
        <p:spPr>
          <a:xfrm>
            <a:off x="6603858" y="4924831"/>
            <a:ext cx="59202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Emotion Classification</a:t>
            </a:r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1E6C8EA0-CE96-47A9-9797-5D061085247E}"/>
              </a:ext>
            </a:extLst>
          </p:cNvPr>
          <p:cNvSpPr/>
          <p:nvPr/>
        </p:nvSpPr>
        <p:spPr>
          <a:xfrm>
            <a:off x="6157865" y="5492719"/>
            <a:ext cx="2052685" cy="659170"/>
          </a:xfrm>
          <a:prstGeom prst="bentUpArrow">
            <a:avLst>
              <a:gd name="adj1" fmla="val 42804"/>
              <a:gd name="adj2" fmla="val 50000"/>
              <a:gd name="adj3" fmla="val 42691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7E90E02-7D26-436E-9D8B-AF08B3C5CD8D}"/>
              </a:ext>
            </a:extLst>
          </p:cNvPr>
          <p:cNvSpPr/>
          <p:nvPr/>
        </p:nvSpPr>
        <p:spPr>
          <a:xfrm>
            <a:off x="7055848" y="3743180"/>
            <a:ext cx="4964074" cy="53040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22F8F0A-523F-4B12-9D7F-0D870C73BF1E}"/>
              </a:ext>
            </a:extLst>
          </p:cNvPr>
          <p:cNvSpPr/>
          <p:nvPr/>
        </p:nvSpPr>
        <p:spPr>
          <a:xfrm rot="10800000">
            <a:off x="11259714" y="4297266"/>
            <a:ext cx="561341" cy="65917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898A57-13CD-4740-BD0C-4E33F1556365}"/>
              </a:ext>
            </a:extLst>
          </p:cNvPr>
          <p:cNvSpPr/>
          <p:nvPr/>
        </p:nvSpPr>
        <p:spPr>
          <a:xfrm>
            <a:off x="6595335" y="3716814"/>
            <a:ext cx="592026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Identified Expression(</a:t>
            </a:r>
            <a:r>
              <a:rPr lang="en-US" sz="2800" dirty="0" err="1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OutPut</a:t>
            </a:r>
            <a:r>
              <a:rPr lang="en-US" sz="280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)</a:t>
            </a:r>
            <a:endParaRPr lang="en-US" sz="2800" cap="none" spc="0" dirty="0">
              <a:ln w="0"/>
              <a:solidFill>
                <a:srgbClr val="041C3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5075343-EA66-4067-B445-4A85FEDB35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9503" r="11511" b="10087"/>
          <a:stretch/>
        </p:blipFill>
        <p:spPr>
          <a:xfrm>
            <a:off x="9876539" y="894138"/>
            <a:ext cx="2066002" cy="233267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50D78D-6CF5-41F6-873B-1B4087F6DC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9" b="88867"/>
          <a:stretch/>
        </p:blipFill>
        <p:spPr>
          <a:xfrm>
            <a:off x="9876539" y="2976519"/>
            <a:ext cx="2070812" cy="43688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05B7723-2FE6-48B4-AB48-3A3BC61B8E4D}"/>
              </a:ext>
            </a:extLst>
          </p:cNvPr>
          <p:cNvSpPr/>
          <p:nvPr/>
        </p:nvSpPr>
        <p:spPr>
          <a:xfrm>
            <a:off x="7977359" y="2936927"/>
            <a:ext cx="59202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Happy 93%</a:t>
            </a:r>
            <a:endParaRPr lang="en-US" sz="2400" cap="none" spc="0" dirty="0">
              <a:ln w="0"/>
              <a:solidFill>
                <a:srgbClr val="041C3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992BFAAF-C5BB-4C9A-A3D7-8ECD4CE5D4B2}"/>
              </a:ext>
            </a:extLst>
          </p:cNvPr>
          <p:cNvSpPr/>
          <p:nvPr/>
        </p:nvSpPr>
        <p:spPr>
          <a:xfrm>
            <a:off x="8649418" y="2619143"/>
            <a:ext cx="1222311" cy="1114593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690C52-0842-44C5-AD23-E546CEAAFE52}"/>
              </a:ext>
            </a:extLst>
          </p:cNvPr>
          <p:cNvSpPr/>
          <p:nvPr/>
        </p:nvSpPr>
        <p:spPr>
          <a:xfrm>
            <a:off x="480306" y="4475880"/>
            <a:ext cx="32492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41C3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Pre Processing</a:t>
            </a:r>
          </a:p>
        </p:txBody>
      </p:sp>
    </p:spTree>
    <p:extLst>
      <p:ext uri="{BB962C8B-B14F-4D97-AF65-F5344CB8AC3E}">
        <p14:creationId xmlns:p14="http://schemas.microsoft.com/office/powerpoint/2010/main" val="157239334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010DC0-2619-4FFB-BB33-B072E699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>
            <a:off x="5114334" y="0"/>
            <a:ext cx="707766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9291-FFB9-40EE-B18E-EFBE498D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>
            <a:off x="1" y="0"/>
            <a:ext cx="51143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CAEC4-517A-40EB-A18D-92F17398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1" y="5883877"/>
            <a:ext cx="841340" cy="856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69704-FCD7-4B3C-9694-BE5E2F2645D4}"/>
              </a:ext>
            </a:extLst>
          </p:cNvPr>
          <p:cNvCxnSpPr>
            <a:cxnSpLocks/>
          </p:cNvCxnSpPr>
          <p:nvPr/>
        </p:nvCxnSpPr>
        <p:spPr>
          <a:xfrm>
            <a:off x="12005509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B925A-0868-4072-87FB-567AA2D4C3E1}"/>
              </a:ext>
            </a:extLst>
          </p:cNvPr>
          <p:cNvCxnSpPr>
            <a:cxnSpLocks/>
          </p:cNvCxnSpPr>
          <p:nvPr/>
        </p:nvCxnSpPr>
        <p:spPr>
          <a:xfrm>
            <a:off x="9944556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5C474-051E-43BC-8ED1-4CA610CFFF50}"/>
              </a:ext>
            </a:extLst>
          </p:cNvPr>
          <p:cNvCxnSpPr>
            <a:cxnSpLocks/>
          </p:cNvCxnSpPr>
          <p:nvPr/>
        </p:nvCxnSpPr>
        <p:spPr>
          <a:xfrm>
            <a:off x="9949476" y="6677715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48BB-9625-4616-9F0B-2D9B9909B5E8}"/>
              </a:ext>
            </a:extLst>
          </p:cNvPr>
          <p:cNvCxnSpPr>
            <a:cxnSpLocks/>
          </p:cNvCxnSpPr>
          <p:nvPr/>
        </p:nvCxnSpPr>
        <p:spPr>
          <a:xfrm>
            <a:off x="12004705" y="4999831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3DA20-F511-44F2-8D49-D0B78888EA82}"/>
              </a:ext>
            </a:extLst>
          </p:cNvPr>
          <p:cNvSpPr/>
          <p:nvPr/>
        </p:nvSpPr>
        <p:spPr>
          <a:xfrm>
            <a:off x="279922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7919B-1748-481F-A251-69C222071895}"/>
              </a:ext>
            </a:extLst>
          </p:cNvPr>
          <p:cNvSpPr/>
          <p:nvPr/>
        </p:nvSpPr>
        <p:spPr>
          <a:xfrm>
            <a:off x="253282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A7D4D-9857-4B21-8680-158D35A4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10683101" y="384727"/>
            <a:ext cx="1118588" cy="1160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B25C1E-07C2-41FF-A730-078A871D54F2}"/>
              </a:ext>
            </a:extLst>
          </p:cNvPr>
          <p:cNvSpPr/>
          <p:nvPr/>
        </p:nvSpPr>
        <p:spPr>
          <a:xfrm>
            <a:off x="10591090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15E024-4CEC-4057-BA99-BB64DB572910}"/>
              </a:ext>
            </a:extLst>
          </p:cNvPr>
          <p:cNvSpPr/>
          <p:nvPr/>
        </p:nvSpPr>
        <p:spPr>
          <a:xfrm rot="16200000">
            <a:off x="9889712" y="727847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43766-99F4-43A5-8808-C70DFD8699C1}"/>
              </a:ext>
            </a:extLst>
          </p:cNvPr>
          <p:cNvSpPr/>
          <p:nvPr/>
        </p:nvSpPr>
        <p:spPr>
          <a:xfrm>
            <a:off x="3480047" y="286053"/>
            <a:ext cx="737942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Input Image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E3411E-5A6A-4601-91D2-FA6E0AD844C7}"/>
              </a:ext>
            </a:extLst>
          </p:cNvPr>
          <p:cNvSpPr/>
          <p:nvPr/>
        </p:nvSpPr>
        <p:spPr>
          <a:xfrm>
            <a:off x="5498024" y="2086907"/>
            <a:ext cx="594666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We input 4 images of us as input to experiment the dataset. This images will preprocessed and than predicted by the CNN model which assumed to be fitted with the training set already.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96C8AFA-FC30-412F-9E3B-0801FA8DD68D}"/>
              </a:ext>
            </a:extLst>
          </p:cNvPr>
          <p:cNvSpPr/>
          <p:nvPr/>
        </p:nvSpPr>
        <p:spPr>
          <a:xfrm rot="5400000">
            <a:off x="5585076" y="2160828"/>
            <a:ext cx="387199" cy="34571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E08F26-F088-4E5D-AD03-45E6D8DD0716}"/>
              </a:ext>
            </a:extLst>
          </p:cNvPr>
          <p:cNvSpPr/>
          <p:nvPr/>
        </p:nvSpPr>
        <p:spPr>
          <a:xfrm>
            <a:off x="5546709" y="4978223"/>
            <a:ext cx="61499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A Total of 32298 Images imported from FER2013 Dataset.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097A9-B667-4845-84FB-A9A55124D0BF}"/>
              </a:ext>
            </a:extLst>
          </p:cNvPr>
          <p:cNvSpPr/>
          <p:nvPr/>
        </p:nvSpPr>
        <p:spPr>
          <a:xfrm>
            <a:off x="5437849" y="4264302"/>
            <a:ext cx="6309686" cy="21665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F475B5-5AEF-4297-A71B-BDA7CA329FA7}"/>
              </a:ext>
            </a:extLst>
          </p:cNvPr>
          <p:cNvSpPr/>
          <p:nvPr/>
        </p:nvSpPr>
        <p:spPr>
          <a:xfrm>
            <a:off x="5669532" y="4445901"/>
            <a:ext cx="61499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What we have already imported in the system's dataset :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78B85-36B0-444D-BE1F-5E15F3E6EA19}"/>
              </a:ext>
            </a:extLst>
          </p:cNvPr>
          <p:cNvSpPr/>
          <p:nvPr/>
        </p:nvSpPr>
        <p:spPr>
          <a:xfrm rot="5400000">
            <a:off x="5595326" y="4534340"/>
            <a:ext cx="242409" cy="2104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A64B16-8552-4365-A282-3697204F5613}"/>
              </a:ext>
            </a:extLst>
          </p:cNvPr>
          <p:cNvSpPr/>
          <p:nvPr/>
        </p:nvSpPr>
        <p:spPr>
          <a:xfrm>
            <a:off x="5524658" y="5376968"/>
            <a:ext cx="61499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From which total number of Images going to used as Training the model is 28709 And total number of Images going to used as Validate the model is 3589.</a:t>
            </a:r>
          </a:p>
        </p:txBody>
      </p:sp>
    </p:spTree>
    <p:extLst>
      <p:ext uri="{BB962C8B-B14F-4D97-AF65-F5344CB8AC3E}">
        <p14:creationId xmlns:p14="http://schemas.microsoft.com/office/powerpoint/2010/main" val="3837154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4FD545C-3E93-416C-B00C-554A593A7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 flipH="1">
            <a:off x="-1" y="0"/>
            <a:ext cx="714652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86E10-4BEC-4CBD-BC18-3861B53E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 flipH="1">
            <a:off x="7146523" y="-2987"/>
            <a:ext cx="5045475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B4DCE8-3925-4B7F-AD21-C98A8CDE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65" y="5877962"/>
            <a:ext cx="841340" cy="8568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02C9F-BCCF-450C-B169-5B222349FCD5}"/>
              </a:ext>
            </a:extLst>
          </p:cNvPr>
          <p:cNvCxnSpPr>
            <a:cxnSpLocks/>
          </p:cNvCxnSpPr>
          <p:nvPr/>
        </p:nvCxnSpPr>
        <p:spPr>
          <a:xfrm>
            <a:off x="196923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8A8AE7-618B-4F04-B1E1-DE865EDB8BAF}"/>
              </a:ext>
            </a:extLst>
          </p:cNvPr>
          <p:cNvCxnSpPr>
            <a:cxnSpLocks/>
          </p:cNvCxnSpPr>
          <p:nvPr/>
        </p:nvCxnSpPr>
        <p:spPr>
          <a:xfrm>
            <a:off x="190921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3A46-1663-49DB-82FA-B2C182D9E026}"/>
              </a:ext>
            </a:extLst>
          </p:cNvPr>
          <p:cNvCxnSpPr>
            <a:cxnSpLocks/>
          </p:cNvCxnSpPr>
          <p:nvPr/>
        </p:nvCxnSpPr>
        <p:spPr>
          <a:xfrm>
            <a:off x="176452" y="5039159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463AF-AC6F-4BCC-8612-89F6C4EC9135}"/>
              </a:ext>
            </a:extLst>
          </p:cNvPr>
          <p:cNvCxnSpPr>
            <a:cxnSpLocks/>
          </p:cNvCxnSpPr>
          <p:nvPr/>
        </p:nvCxnSpPr>
        <p:spPr>
          <a:xfrm>
            <a:off x="176177" y="6707211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5D3DBC-4B3D-4CBF-A790-6E7402701518}"/>
              </a:ext>
            </a:extLst>
          </p:cNvPr>
          <p:cNvSpPr/>
          <p:nvPr/>
        </p:nvSpPr>
        <p:spPr>
          <a:xfrm>
            <a:off x="1472077" y="357419"/>
            <a:ext cx="75273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Face Detection 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AB05B9-9AFA-4320-85D3-6D71C63BCC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402725" y="375849"/>
            <a:ext cx="1118588" cy="1160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F0551F-CA9B-4538-B12A-7A56BF629DE7}"/>
              </a:ext>
            </a:extLst>
          </p:cNvPr>
          <p:cNvSpPr/>
          <p:nvPr/>
        </p:nvSpPr>
        <p:spPr>
          <a:xfrm>
            <a:off x="319595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114ABAF-D281-4337-AF03-BD18FEF6E10E}"/>
              </a:ext>
            </a:extLst>
          </p:cNvPr>
          <p:cNvSpPr/>
          <p:nvPr/>
        </p:nvSpPr>
        <p:spPr>
          <a:xfrm rot="5400000">
            <a:off x="1624576" y="727847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88DBC-5A40-4562-9360-59618ECE6E8D}"/>
              </a:ext>
            </a:extLst>
          </p:cNvPr>
          <p:cNvSpPr/>
          <p:nvPr/>
        </p:nvSpPr>
        <p:spPr>
          <a:xfrm>
            <a:off x="11208365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4F5AE4-519C-4226-80E9-D2A258209A80}"/>
              </a:ext>
            </a:extLst>
          </p:cNvPr>
          <p:cNvSpPr/>
          <p:nvPr/>
        </p:nvSpPr>
        <p:spPr>
          <a:xfrm>
            <a:off x="11199486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CC4D8C-F064-4378-B47F-D8EB0A27C865}"/>
              </a:ext>
            </a:extLst>
          </p:cNvPr>
          <p:cNvSpPr/>
          <p:nvPr/>
        </p:nvSpPr>
        <p:spPr>
          <a:xfrm>
            <a:off x="1465526" y="2316598"/>
            <a:ext cx="556930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In this part we use haarcascade_frontalface_default.xml as Cascade Classifier to detect the face portion from the images. </a:t>
            </a:r>
          </a:p>
          <a:p>
            <a:pPr algn="ctr"/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8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After the faces detection we crop out the detected part.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D132C98-A301-4F16-80F5-2853720D3146}"/>
              </a:ext>
            </a:extLst>
          </p:cNvPr>
          <p:cNvSpPr/>
          <p:nvPr/>
        </p:nvSpPr>
        <p:spPr>
          <a:xfrm rot="5400000">
            <a:off x="2200277" y="2375381"/>
            <a:ext cx="368062" cy="406493"/>
          </a:xfrm>
          <a:prstGeom prst="triangle">
            <a:avLst>
              <a:gd name="adj" fmla="val 5393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2E54C36-8208-46C7-8E58-608FCD8FC6D0}"/>
              </a:ext>
            </a:extLst>
          </p:cNvPr>
          <p:cNvSpPr/>
          <p:nvPr/>
        </p:nvSpPr>
        <p:spPr>
          <a:xfrm rot="5400000">
            <a:off x="1052531" y="4965776"/>
            <a:ext cx="453998" cy="39268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2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010DC0-2619-4FFB-BB33-B072E699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0"/>
          <a:stretch/>
        </p:blipFill>
        <p:spPr>
          <a:xfrm>
            <a:off x="5114334" y="-8878"/>
            <a:ext cx="707766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99291-FFB9-40EE-B18E-EFBE498D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r="40704"/>
          <a:stretch/>
        </p:blipFill>
        <p:spPr>
          <a:xfrm>
            <a:off x="1" y="0"/>
            <a:ext cx="51143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5CAEC4-517A-40EB-A18D-92F173986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1" y="5883877"/>
            <a:ext cx="841340" cy="8568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A69704-FCD7-4B3C-9694-BE5E2F2645D4}"/>
              </a:ext>
            </a:extLst>
          </p:cNvPr>
          <p:cNvCxnSpPr>
            <a:cxnSpLocks/>
          </p:cNvCxnSpPr>
          <p:nvPr/>
        </p:nvCxnSpPr>
        <p:spPr>
          <a:xfrm>
            <a:off x="12005509" y="173248"/>
            <a:ext cx="0" cy="1677605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B925A-0868-4072-87FB-567AA2D4C3E1}"/>
              </a:ext>
            </a:extLst>
          </p:cNvPr>
          <p:cNvCxnSpPr>
            <a:cxnSpLocks/>
          </p:cNvCxnSpPr>
          <p:nvPr/>
        </p:nvCxnSpPr>
        <p:spPr>
          <a:xfrm>
            <a:off x="9944556" y="183485"/>
            <a:ext cx="2058237" cy="0"/>
          </a:xfrm>
          <a:prstGeom prst="line">
            <a:avLst/>
          </a:prstGeom>
          <a:ln>
            <a:solidFill>
              <a:srgbClr val="E5285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5C474-051E-43BC-8ED1-4CA610CFFF50}"/>
              </a:ext>
            </a:extLst>
          </p:cNvPr>
          <p:cNvCxnSpPr>
            <a:cxnSpLocks/>
          </p:cNvCxnSpPr>
          <p:nvPr/>
        </p:nvCxnSpPr>
        <p:spPr>
          <a:xfrm>
            <a:off x="9949476" y="6677715"/>
            <a:ext cx="20582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48BB-9625-4616-9F0B-2D9B9909B5E8}"/>
              </a:ext>
            </a:extLst>
          </p:cNvPr>
          <p:cNvCxnSpPr>
            <a:cxnSpLocks/>
          </p:cNvCxnSpPr>
          <p:nvPr/>
        </p:nvCxnSpPr>
        <p:spPr>
          <a:xfrm>
            <a:off x="12004705" y="4999831"/>
            <a:ext cx="0" cy="1677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D3DA20-F511-44F2-8D49-D0B78888EA82}"/>
              </a:ext>
            </a:extLst>
          </p:cNvPr>
          <p:cNvSpPr/>
          <p:nvPr/>
        </p:nvSpPr>
        <p:spPr>
          <a:xfrm>
            <a:off x="279922" y="2987"/>
            <a:ext cx="664040" cy="763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67919B-1748-481F-A251-69C222071895}"/>
              </a:ext>
            </a:extLst>
          </p:cNvPr>
          <p:cNvSpPr/>
          <p:nvPr/>
        </p:nvSpPr>
        <p:spPr>
          <a:xfrm>
            <a:off x="253282" y="117148"/>
            <a:ext cx="710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2395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07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A7D4D-9857-4B21-8680-158D35A4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28340"/>
          <a:stretch/>
        </p:blipFill>
        <p:spPr>
          <a:xfrm>
            <a:off x="10683101" y="384727"/>
            <a:ext cx="1118588" cy="1160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B25C1E-07C2-41FF-A730-078A871D54F2}"/>
              </a:ext>
            </a:extLst>
          </p:cNvPr>
          <p:cNvSpPr/>
          <p:nvPr/>
        </p:nvSpPr>
        <p:spPr>
          <a:xfrm>
            <a:off x="10591090" y="292964"/>
            <a:ext cx="1278385" cy="13267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615E024-4CEC-4057-BA99-BB64DB572910}"/>
              </a:ext>
            </a:extLst>
          </p:cNvPr>
          <p:cNvSpPr/>
          <p:nvPr/>
        </p:nvSpPr>
        <p:spPr>
          <a:xfrm rot="16200000">
            <a:off x="9889712" y="727847"/>
            <a:ext cx="665825" cy="47076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F312BF-56DA-457F-A4E4-3787650AA3EA}"/>
              </a:ext>
            </a:extLst>
          </p:cNvPr>
          <p:cNvSpPr/>
          <p:nvPr/>
        </p:nvSpPr>
        <p:spPr>
          <a:xfrm>
            <a:off x="3247610" y="266371"/>
            <a:ext cx="75273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>
                    <a:srgbClr val="F9335E"/>
                  </a:glow>
                  <a:outerShdw dist="38100" dir="2040000" algn="bl" rotWithShape="0">
                    <a:schemeClr val="accent1"/>
                  </a:outerShdw>
                  <a:reflection stA="45000" endPos="67000" dir="5400000" sy="-100000" algn="bl" rotWithShape="0"/>
                </a:effectLst>
                <a:latin typeface="Berlin Sans FB" panose="020E0602020502020306" pitchFamily="34" charset="0"/>
              </a:rPr>
              <a:t>Pre Processing 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>
                  <a:srgbClr val="F9335E"/>
                </a:glow>
                <a:outerShdw dist="38100" dir="2040000" algn="bl" rotWithShape="0">
                  <a:schemeClr val="accent1"/>
                </a:outerShdw>
                <a:reflection stA="45000" endPos="67000" dir="5400000" sy="-100000" algn="bl" rotWithShape="0"/>
              </a:effectLst>
              <a:latin typeface="Berlin Sans FB" panose="020E0602020502020306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DDC34F-D540-4A1E-B2A0-A70BF252BFB9}"/>
              </a:ext>
            </a:extLst>
          </p:cNvPr>
          <p:cNvSpPr/>
          <p:nvPr/>
        </p:nvSpPr>
        <p:spPr>
          <a:xfrm>
            <a:off x="5186435" y="1933738"/>
            <a:ext cx="6933462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This part contains :</a:t>
            </a: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Resize the detected images into 48*48 pixels.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Change the images from 3-d into 2-d with grayscale.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Reshape the images into (n*48*48*1) </a:t>
            </a:r>
            <a:r>
              <a:rPr lang="en-US" sz="2400" b="0" cap="none" spc="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numpy</a:t>
            </a:r>
            <a:r>
              <a:rPr lang="en-US" sz="2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 array. </a:t>
            </a: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Rescale the pixel values into range 0-1.</a:t>
            </a:r>
            <a:endParaRPr lang="en-U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496CA93-310D-4162-9BFB-7947E9D30AA1}"/>
              </a:ext>
            </a:extLst>
          </p:cNvPr>
          <p:cNvSpPr/>
          <p:nvPr/>
        </p:nvSpPr>
        <p:spPr>
          <a:xfrm rot="5400000">
            <a:off x="5149994" y="2769416"/>
            <a:ext cx="300703" cy="2521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E89F4FF-4EB4-498C-B92E-76B6C042F418}"/>
              </a:ext>
            </a:extLst>
          </p:cNvPr>
          <p:cNvSpPr/>
          <p:nvPr/>
        </p:nvSpPr>
        <p:spPr>
          <a:xfrm rot="5400000">
            <a:off x="5179178" y="4636131"/>
            <a:ext cx="300703" cy="2521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67C894-95BA-4551-8578-39AFAB5016CA}"/>
              </a:ext>
            </a:extLst>
          </p:cNvPr>
          <p:cNvSpPr/>
          <p:nvPr/>
        </p:nvSpPr>
        <p:spPr>
          <a:xfrm rot="5400000">
            <a:off x="5406947" y="3524046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D46C109-8311-4403-974A-F974C2F8FE89}"/>
              </a:ext>
            </a:extLst>
          </p:cNvPr>
          <p:cNvSpPr/>
          <p:nvPr/>
        </p:nvSpPr>
        <p:spPr>
          <a:xfrm rot="5400000">
            <a:off x="5533002" y="5712577"/>
            <a:ext cx="300703" cy="25211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866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Bauhaus 93</vt:lpstr>
      <vt:lpstr>Berlin Sans FB</vt:lpstr>
      <vt:lpstr>Berlin Sans FB Demi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Andy Debnath</dc:creator>
  <cp:lastModifiedBy>Anirban Andy Debnath</cp:lastModifiedBy>
  <cp:revision>27</cp:revision>
  <dcterms:created xsi:type="dcterms:W3CDTF">2021-08-03T21:47:26Z</dcterms:created>
  <dcterms:modified xsi:type="dcterms:W3CDTF">2021-08-06T21:19:57Z</dcterms:modified>
</cp:coreProperties>
</file>