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58" r:id="rId11"/>
    <p:sldId id="259" r:id="rId12"/>
  </p:sldIdLst>
  <p:sldSz cx="9144000" cy="5143500" type="screen16x9"/>
  <p:notesSz cx="9144000" cy="5143500"/>
  <p:embeddedFontLst>
    <p:embeddedFont>
      <p:font typeface="Calibri" pitchFamily="34" charset="0"/>
      <p:regular r:id="rId13"/>
      <p:bold r:id="rId14"/>
      <p:italic r:id="rId15"/>
      <p:boldItalic r:id="rId16"/>
    </p:embeddedFont>
    <p:embeddedFont>
      <p:font typeface="PCPSRI+ArialMT"/>
      <p:regular r:id="rId17"/>
    </p:embeddedFont>
    <p:embeddedFont>
      <p:font typeface="VHELHS+PublicSans-Bold"/>
      <p:regular r:id="rId18"/>
    </p:embeddedFont>
    <p:embeddedFont>
      <p:font typeface="UCTMJH+EBGaramond-Bold"/>
      <p:regular r:id="rId19"/>
    </p:embeddedFont>
    <p:embeddedFont>
      <p:font typeface="AAFLFD+EBGaramond-Medium"/>
      <p:regular r:id="rId20"/>
    </p:embeddedFont>
    <p:embeddedFont>
      <p:font typeface="NPBAHN+Arial-BoldMT"/>
      <p:regular r:id="rId21"/>
    </p:embeddedFont>
    <p:embeddedFont>
      <p:font typeface="BNGCML+PublicSans-BoldItalic"/>
      <p:regular r:id="rId22"/>
    </p:embeddedFont>
    <p:embeddedFont>
      <p:font typeface="BWJFWD+EBGaramond-SemiBold"/>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19" autoAdjust="0"/>
  </p:normalViewPr>
  <p:slideViewPr>
    <p:cSldViewPr>
      <p:cViewPr varScale="1">
        <p:scale>
          <a:sx n="105" d="100"/>
          <a:sy n="105" d="100"/>
        </p:scale>
        <p:origin x="-802" y="-67"/>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3/25/2023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3/25/2023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ishoreragav/srs-for-delivery.git"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8"/>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44588" y="2737789"/>
            <a:ext cx="2698672" cy="45009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APPLICATION FOR GROCERY</a:t>
            </a:r>
          </a:p>
          <a:p>
            <a:pPr marL="0" marR="0">
              <a:lnSpc>
                <a:spcPts val="1564"/>
              </a:lnSpc>
              <a:spcBef>
                <a:spcPts val="65"/>
              </a:spcBef>
              <a:spcAft>
                <a:spcPts val="0"/>
              </a:spcAft>
            </a:pPr>
            <a:r>
              <a:rPr sz="1400" dirty="0">
                <a:solidFill>
                  <a:srgbClr val="000000"/>
                </a:solidFill>
                <a:latin typeface="PCPSRI+ArialMT"/>
                <a:cs typeface="PCPSRI+ArialMT"/>
              </a:rPr>
              <a:t>DELIVERY</a:t>
            </a:r>
          </a:p>
        </p:txBody>
      </p:sp>
      <p:sp>
        <p:nvSpPr>
          <p:cNvPr id="4" name="object 4"/>
          <p:cNvSpPr txBox="1"/>
          <p:nvPr/>
        </p:nvSpPr>
        <p:spPr>
          <a:xfrm>
            <a:off x="352692" y="3419637"/>
            <a:ext cx="1237183" cy="373379"/>
          </a:xfrm>
          <a:prstGeom prst="rect">
            <a:avLst/>
          </a:prstGeom>
        </p:spPr>
        <p:txBody>
          <a:bodyPr vert="horz" wrap="square" lIns="0" tIns="0" rIns="0" bIns="0" rtlCol="0">
            <a:spAutoFit/>
          </a:bodyPr>
          <a:lstStyle/>
          <a:p>
            <a:pPr marL="0" marR="0">
              <a:lnSpc>
                <a:spcPts val="2639"/>
              </a:lnSpc>
              <a:spcBef>
                <a:spcPts val="0"/>
              </a:spcBef>
              <a:spcAft>
                <a:spcPts val="0"/>
              </a:spcAft>
            </a:pPr>
            <a:r>
              <a:rPr sz="2400" b="1" dirty="0">
                <a:solidFill>
                  <a:srgbClr val="223669"/>
                </a:solidFill>
                <a:latin typeface="VHELHS+PublicSans-Bold"/>
                <a:cs typeface="VHELH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9206"/>
            <a:ext cx="2183510" cy="289560"/>
          </a:xfrm>
          <a:prstGeom prst="rect">
            <a:avLst/>
          </a:prstGeom>
        </p:spPr>
        <p:txBody>
          <a:bodyPr vert="horz" wrap="square" lIns="0" tIns="0" rIns="0" bIns="0" rtlCol="0">
            <a:spAutoFit/>
          </a:bodyPr>
          <a:lstStyle/>
          <a:p>
            <a:pPr marL="0" marR="0">
              <a:lnSpc>
                <a:spcPts val="1979"/>
              </a:lnSpc>
              <a:spcBef>
                <a:spcPts val="0"/>
              </a:spcBef>
              <a:spcAft>
                <a:spcPts val="0"/>
              </a:spcAft>
            </a:pPr>
            <a:r>
              <a:rPr sz="1800" b="1" dirty="0">
                <a:solidFill>
                  <a:srgbClr val="FFFFFF"/>
                </a:solidFill>
                <a:latin typeface="BNGCML+PublicSans-BoldItalic"/>
                <a:cs typeface="BNGCML+PublicSans-BoldItalic"/>
              </a:rPr>
              <a:t>Submission</a:t>
            </a:r>
            <a:r>
              <a:rPr sz="1800" b="1" spc="-45" dirty="0">
                <a:solidFill>
                  <a:srgbClr val="FFFFFF"/>
                </a:solidFill>
                <a:latin typeface="BNGCML+PublicSans-BoldItalic"/>
                <a:cs typeface="BNGCML+PublicSans-BoldItalic"/>
              </a:rPr>
              <a:t> </a:t>
            </a:r>
            <a:r>
              <a:rPr sz="1800" b="1" dirty="0">
                <a:solidFill>
                  <a:srgbClr val="FFFFFF"/>
                </a:solidFill>
                <a:latin typeface="BNGCML+PublicSans-BoldItalic"/>
                <a:cs typeface="BNGCML+PublicSans-BoldItalic"/>
              </a:rPr>
              <a:t>Github</a:t>
            </a:r>
          </a:p>
        </p:txBody>
      </p:sp>
      <p:sp>
        <p:nvSpPr>
          <p:cNvPr id="4" name="object 4"/>
          <p:cNvSpPr txBox="1"/>
          <p:nvPr/>
        </p:nvSpPr>
        <p:spPr>
          <a:xfrm>
            <a:off x="4213068" y="2174689"/>
            <a:ext cx="2658669" cy="425758"/>
          </a:xfrm>
          <a:prstGeom prst="rect">
            <a:avLst/>
          </a:prstGeom>
        </p:spPr>
        <p:txBody>
          <a:bodyPr vert="horz" wrap="square" lIns="0" tIns="0" rIns="0" bIns="0" rtlCol="0">
            <a:spAutoFit/>
          </a:bodyPr>
          <a:lstStyle/>
          <a:p>
            <a:pPr marL="0" marR="0">
              <a:lnSpc>
                <a:spcPts val="1590"/>
              </a:lnSpc>
              <a:spcBef>
                <a:spcPts val="0"/>
              </a:spcBef>
              <a:spcAft>
                <a:spcPts val="0"/>
              </a:spcAft>
            </a:pPr>
            <a:r>
              <a:rPr sz="1400" dirty="0">
                <a:solidFill>
                  <a:srgbClr val="BD8738"/>
                </a:solidFill>
                <a:latin typeface="BWJFWD+EBGaramond-SemiBold"/>
                <a:cs typeface="BWJFWD+EBGaramond-SemiBold"/>
                <a:hlinkClick r:id="rId3"/>
              </a:rPr>
              <a:t>https://github.com/Kishoreragav/</a:t>
            </a:r>
          </a:p>
          <a:p>
            <a:pPr marL="582562" marR="0">
              <a:lnSpc>
                <a:spcPts val="1590"/>
              </a:lnSpc>
              <a:spcBef>
                <a:spcPts val="89"/>
              </a:spcBef>
              <a:spcAft>
                <a:spcPts val="0"/>
              </a:spcAft>
            </a:pPr>
            <a:r>
              <a:rPr sz="1400" dirty="0">
                <a:solidFill>
                  <a:srgbClr val="BD8738"/>
                </a:solidFill>
                <a:latin typeface="BWJFWD+EBGaramond-SemiBold"/>
                <a:cs typeface="BWJFWD+EBGaramond-SemiBold"/>
                <a:hlinkClick r:id="rId3"/>
              </a:rPr>
              <a:t>srs-for-delivery.git</a:t>
            </a:r>
            <a:endParaRPr sz="1400" dirty="0">
              <a:solidFill>
                <a:srgbClr val="BD8738"/>
              </a:solidFill>
              <a:latin typeface="BWJFWD+EBGaramond-SemiBold"/>
              <a:cs typeface="BWJFWD+EBGaramond-SemiBo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721531"/>
            <a:ext cx="2596714" cy="581642"/>
          </a:xfrm>
          <a:prstGeom prst="rect">
            <a:avLst/>
          </a:prstGeom>
        </p:spPr>
        <p:txBody>
          <a:bodyPr vert="horz" wrap="square" lIns="0" tIns="0" rIns="0" bIns="0" rtlCol="0">
            <a:spAutoFit/>
          </a:bodyPr>
          <a:lstStyle/>
          <a:p>
            <a:pPr marL="0" marR="0">
              <a:lnSpc>
                <a:spcPts val="2085"/>
              </a:lnSpc>
              <a:spcBef>
                <a:spcPts val="0"/>
              </a:spcBef>
              <a:spcAft>
                <a:spcPts val="0"/>
              </a:spcAft>
            </a:pPr>
            <a:r>
              <a:rPr sz="1850" b="1" dirty="0">
                <a:solidFill>
                  <a:srgbClr val="C88C32"/>
                </a:solidFill>
                <a:latin typeface="UCTMJH+EBGaramond-Bold"/>
                <a:cs typeface="UCTMJH+EBGaramond-Bold"/>
              </a:rPr>
              <a:t>ApplicationꢀForꢀGroceryꢀ</a:t>
            </a:r>
          </a:p>
          <a:p>
            <a:pPr marL="0" marR="0">
              <a:lnSpc>
                <a:spcPts val="2085"/>
              </a:lnSpc>
              <a:spcBef>
                <a:spcPts val="109"/>
              </a:spcBef>
              <a:spcAft>
                <a:spcPts val="0"/>
              </a:spcAft>
            </a:pPr>
            <a:r>
              <a:rPr sz="1850" b="1" dirty="0">
                <a:solidFill>
                  <a:srgbClr val="C88C32"/>
                </a:solidFill>
                <a:latin typeface="UCTMJH+EBGaramond-Bold"/>
                <a:cs typeface="UCTMJH+EBGaramond-Bold"/>
              </a:rPr>
              <a:t>Deliveryꢀ</a:t>
            </a:r>
          </a:p>
        </p:txBody>
      </p:sp>
      <p:sp>
        <p:nvSpPr>
          <p:cNvPr id="4" name="object 4"/>
          <p:cNvSpPr txBox="1"/>
          <p:nvPr/>
        </p:nvSpPr>
        <p:spPr>
          <a:xfrm>
            <a:off x="236135" y="1354003"/>
            <a:ext cx="4154271" cy="759409"/>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5" name="object 5"/>
          <p:cNvSpPr txBox="1"/>
          <p:nvPr/>
        </p:nvSpPr>
        <p:spPr>
          <a:xfrm>
            <a:off x="410888" y="2444184"/>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NPBAHN+Arial-BoldMT"/>
                <a:cs typeface="NPBAHN+Arial-BoldMT"/>
              </a:rPr>
              <a:t>LMS Username</a:t>
            </a:r>
          </a:p>
        </p:txBody>
      </p:sp>
      <p:sp>
        <p:nvSpPr>
          <p:cNvPr id="6" name="object 6"/>
          <p:cNvSpPr txBox="1"/>
          <p:nvPr/>
        </p:nvSpPr>
        <p:spPr>
          <a:xfrm>
            <a:off x="2542744" y="2444184"/>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NPBAHN+Arial-BoldMT"/>
                <a:cs typeface="NPBAHN+Arial-BoldMT"/>
              </a:rPr>
              <a:t>Name</a:t>
            </a:r>
          </a:p>
        </p:txBody>
      </p:sp>
      <p:sp>
        <p:nvSpPr>
          <p:cNvPr id="7" name="object 7"/>
          <p:cNvSpPr txBox="1"/>
          <p:nvPr/>
        </p:nvSpPr>
        <p:spPr>
          <a:xfrm>
            <a:off x="3808838" y="2444184"/>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NPBAHN+Arial-BoldMT"/>
                <a:cs typeface="NPBAHN+Arial-BoldMT"/>
              </a:rPr>
              <a:t>Batch</a:t>
            </a:r>
          </a:p>
        </p:txBody>
      </p:sp>
      <p:sp>
        <p:nvSpPr>
          <p:cNvPr id="8" name="object 8"/>
          <p:cNvSpPr txBox="1"/>
          <p:nvPr/>
        </p:nvSpPr>
        <p:spPr>
          <a:xfrm>
            <a:off x="273963" y="2907109"/>
            <a:ext cx="943471" cy="632946"/>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2101a235</a:t>
            </a:r>
          </a:p>
          <a:p>
            <a:pPr marL="0" marR="0">
              <a:lnSpc>
                <a:spcPts val="1564"/>
              </a:lnSpc>
              <a:spcBef>
                <a:spcPts val="1505"/>
              </a:spcBef>
              <a:spcAft>
                <a:spcPts val="0"/>
              </a:spcAft>
            </a:pPr>
            <a:r>
              <a:rPr sz="1400" dirty="0">
                <a:solidFill>
                  <a:srgbClr val="000000"/>
                </a:solidFill>
                <a:latin typeface="PCPSRI+ArialMT"/>
                <a:cs typeface="PCPSRI+ArialMT"/>
              </a:rPr>
              <a:t>2101a231</a:t>
            </a:r>
          </a:p>
        </p:txBody>
      </p:sp>
      <p:sp>
        <p:nvSpPr>
          <p:cNvPr id="9" name="object 9"/>
          <p:cNvSpPr txBox="1"/>
          <p:nvPr/>
        </p:nvSpPr>
        <p:spPr>
          <a:xfrm>
            <a:off x="2013363" y="2907109"/>
            <a:ext cx="1119630"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KISHORE V</a:t>
            </a:r>
          </a:p>
        </p:txBody>
      </p:sp>
      <p:sp>
        <p:nvSpPr>
          <p:cNvPr id="10" name="object 10"/>
          <p:cNvSpPr txBox="1"/>
          <p:nvPr/>
        </p:nvSpPr>
        <p:spPr>
          <a:xfrm>
            <a:off x="3739163" y="2907109"/>
            <a:ext cx="468758" cy="632946"/>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A23</a:t>
            </a:r>
          </a:p>
          <a:p>
            <a:pPr marL="0" marR="0">
              <a:lnSpc>
                <a:spcPts val="1564"/>
              </a:lnSpc>
              <a:spcBef>
                <a:spcPts val="1505"/>
              </a:spcBef>
              <a:spcAft>
                <a:spcPts val="0"/>
              </a:spcAft>
            </a:pPr>
            <a:r>
              <a:rPr sz="1400" dirty="0">
                <a:solidFill>
                  <a:srgbClr val="000000"/>
                </a:solidFill>
                <a:latin typeface="PCPSRI+ArialMT"/>
                <a:cs typeface="PCPSRI+ArialMT"/>
              </a:rPr>
              <a:t>A23</a:t>
            </a:r>
          </a:p>
        </p:txBody>
      </p:sp>
      <p:sp>
        <p:nvSpPr>
          <p:cNvPr id="11" name="object 11"/>
          <p:cNvSpPr txBox="1"/>
          <p:nvPr/>
        </p:nvSpPr>
        <p:spPr>
          <a:xfrm>
            <a:off x="2013363" y="3303320"/>
            <a:ext cx="1583332" cy="45009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ANTONY STINVA</a:t>
            </a:r>
          </a:p>
          <a:p>
            <a:pPr marL="0" marR="0">
              <a:lnSpc>
                <a:spcPts val="1564"/>
              </a:lnSpc>
              <a:spcBef>
                <a:spcPts val="65"/>
              </a:spcBef>
              <a:spcAft>
                <a:spcPts val="0"/>
              </a:spcAft>
            </a:pPr>
            <a:r>
              <a:rPr sz="1400" dirty="0">
                <a:solidFill>
                  <a:srgbClr val="000000"/>
                </a:solidFill>
                <a:latin typeface="PCPSRI+ArialMT"/>
                <a:cs typeface="PCPSRI+ArialMT"/>
              </a:rPr>
              <a:t>DITTO.S</a:t>
            </a:r>
          </a:p>
        </p:txBody>
      </p:sp>
      <p:sp>
        <p:nvSpPr>
          <p:cNvPr id="12" name="object 12"/>
          <p:cNvSpPr txBox="1"/>
          <p:nvPr/>
        </p:nvSpPr>
        <p:spPr>
          <a:xfrm>
            <a:off x="273963" y="3912889"/>
            <a:ext cx="1042354"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2101a2321</a:t>
            </a:r>
          </a:p>
        </p:txBody>
      </p:sp>
      <p:sp>
        <p:nvSpPr>
          <p:cNvPr id="13" name="object 13"/>
          <p:cNvSpPr txBox="1"/>
          <p:nvPr/>
        </p:nvSpPr>
        <p:spPr>
          <a:xfrm>
            <a:off x="2013363" y="3912889"/>
            <a:ext cx="1120750" cy="45009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SARAVANA</a:t>
            </a:r>
          </a:p>
          <a:p>
            <a:pPr marL="0" marR="0">
              <a:lnSpc>
                <a:spcPts val="1564"/>
              </a:lnSpc>
              <a:spcBef>
                <a:spcPts val="65"/>
              </a:spcBef>
              <a:spcAft>
                <a:spcPts val="0"/>
              </a:spcAft>
            </a:pPr>
            <a:r>
              <a:rPr sz="1400" dirty="0">
                <a:solidFill>
                  <a:srgbClr val="000000"/>
                </a:solidFill>
                <a:latin typeface="PCPSRI+ArialMT"/>
                <a:cs typeface="PCPSRI+ArialMT"/>
              </a:rPr>
              <a:t>KUMAR</a:t>
            </a:r>
          </a:p>
        </p:txBody>
      </p:sp>
      <p:sp>
        <p:nvSpPr>
          <p:cNvPr id="14" name="object 14"/>
          <p:cNvSpPr txBox="1"/>
          <p:nvPr/>
        </p:nvSpPr>
        <p:spPr>
          <a:xfrm>
            <a:off x="3739163" y="3912889"/>
            <a:ext cx="46875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A23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36135" y="1354003"/>
            <a:ext cx="4154271" cy="759409"/>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5" name="Rectangle 14"/>
          <p:cNvSpPr/>
          <p:nvPr/>
        </p:nvSpPr>
        <p:spPr>
          <a:xfrm>
            <a:off x="2357454" y="500048"/>
            <a:ext cx="4572000" cy="3970318"/>
          </a:xfrm>
          <a:prstGeom prst="rect">
            <a:avLst/>
          </a:prstGeom>
        </p:spPr>
        <p:txBody>
          <a:bodyPr>
            <a:spAutoFit/>
          </a:bodyPr>
          <a:lstStyle/>
          <a:p>
            <a:pPr algn="ctr">
              <a:lnSpc>
                <a:spcPct val="200000"/>
              </a:lnSpc>
            </a:pPr>
            <a:r>
              <a:rPr lang="en-US" b="1" dirty="0" smtClean="0"/>
              <a:t>SOFTWARE REQUIREMENTS SPECIFICATION FOR</a:t>
            </a:r>
          </a:p>
          <a:p>
            <a:pPr algn="ctr">
              <a:lnSpc>
                <a:spcPct val="200000"/>
              </a:lnSpc>
            </a:pPr>
            <a:r>
              <a:rPr lang="en-US" b="1" dirty="0" smtClean="0"/>
              <a:t> APPLICATION FOR GROCERY DELIVERY PREPARED BY:- </a:t>
            </a:r>
          </a:p>
          <a:p>
            <a:pPr algn="ctr">
              <a:lnSpc>
                <a:spcPct val="200000"/>
              </a:lnSpc>
            </a:pPr>
            <a:r>
              <a:rPr lang="en-US" dirty="0" err="1" smtClean="0"/>
              <a:t>Kishore.V</a:t>
            </a:r>
            <a:r>
              <a:rPr lang="en-US" dirty="0" smtClean="0"/>
              <a:t> </a:t>
            </a:r>
          </a:p>
          <a:p>
            <a:pPr algn="ctr">
              <a:lnSpc>
                <a:spcPct val="200000"/>
              </a:lnSpc>
            </a:pPr>
            <a:r>
              <a:rPr lang="en-US" dirty="0" smtClean="0"/>
              <a:t>Antony </a:t>
            </a:r>
            <a:r>
              <a:rPr lang="en-US" dirty="0" err="1" smtClean="0"/>
              <a:t>Stinva</a:t>
            </a:r>
            <a:r>
              <a:rPr lang="en-US" dirty="0" smtClean="0"/>
              <a:t> </a:t>
            </a:r>
            <a:r>
              <a:rPr lang="en-US" dirty="0" err="1" smtClean="0"/>
              <a:t>Ditto.S</a:t>
            </a:r>
            <a:endParaRPr lang="en-US" dirty="0" smtClean="0"/>
          </a:p>
          <a:p>
            <a:pPr algn="ctr">
              <a:lnSpc>
                <a:spcPct val="200000"/>
              </a:lnSpc>
            </a:pPr>
            <a:r>
              <a:rPr lang="en-US" dirty="0" smtClean="0"/>
              <a:t> </a:t>
            </a:r>
            <a:r>
              <a:rPr lang="en-US" dirty="0" err="1" smtClean="0"/>
              <a:t>Saravana</a:t>
            </a:r>
            <a:r>
              <a:rPr lang="en-US" dirty="0" smtClean="0"/>
              <a:t> </a:t>
            </a:r>
            <a:r>
              <a:rPr lang="en-US" dirty="0" err="1" smtClean="0"/>
              <a:t>Kumar.M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36135" y="1354003"/>
            <a:ext cx="4154271" cy="923330"/>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endParaRPr lang="en-IN" sz="1200" dirty="0" smtClean="0">
              <a:solidFill>
                <a:srgbClr val="FFFFFF"/>
              </a:solidFill>
              <a:latin typeface="AAFLFD+EBGaramond-Medium"/>
              <a:cs typeface="AAFLFD+EBGaramond-Medium"/>
            </a:endParaRPr>
          </a:p>
          <a:p>
            <a:pPr marL="0" marR="0">
              <a:lnSpc>
                <a:spcPts val="1359"/>
              </a:lnSpc>
              <a:spcBef>
                <a:spcPts val="80"/>
              </a:spcBef>
              <a:spcAft>
                <a:spcPts val="0"/>
              </a:spcAft>
            </a:pPr>
            <a:r>
              <a:rPr sz="1200" smtClean="0">
                <a:solidFill>
                  <a:srgbClr val="FFFFFF"/>
                </a:solidFill>
                <a:latin typeface="AAFLFD+EBGaramond-Medium"/>
                <a:cs typeface="AAFLFD+EBGaramond-Medium"/>
              </a:rPr>
              <a:t>functionality</a:t>
            </a:r>
            <a:r>
              <a:rPr sz="1200" dirty="0">
                <a:solidFill>
                  <a:srgbClr val="FFFFFF"/>
                </a:solidFill>
                <a:latin typeface="AAFLFD+EBGaramond-Medium"/>
                <a:cs typeface="AAFLFD+EBGaramond-Medium"/>
              </a:rPr>
              <a:t>,ꢀfeatures,ꢀandꢀrequirementsꢀforꢀtheꢀapplication</a:t>
            </a:r>
          </a:p>
        </p:txBody>
      </p:sp>
      <p:sp>
        <p:nvSpPr>
          <p:cNvPr id="3" name="Rectangle 2"/>
          <p:cNvSpPr/>
          <p:nvPr/>
        </p:nvSpPr>
        <p:spPr>
          <a:xfrm>
            <a:off x="1000100" y="171093"/>
            <a:ext cx="7143800" cy="5632311"/>
          </a:xfrm>
          <a:prstGeom prst="rect">
            <a:avLst/>
          </a:prstGeom>
        </p:spPr>
        <p:txBody>
          <a:bodyPr wrap="square">
            <a:spAutoFit/>
          </a:bodyPr>
          <a:lstStyle/>
          <a:p>
            <a:pPr algn="ctr"/>
            <a:r>
              <a:rPr lang="en-US" b="1" dirty="0" smtClean="0"/>
              <a:t>1.Introduction</a:t>
            </a:r>
            <a:r>
              <a:rPr lang="en-US" dirty="0" smtClean="0"/>
              <a:t> </a:t>
            </a:r>
          </a:p>
          <a:p>
            <a:pPr algn="just"/>
            <a:endParaRPr lang="en-US" dirty="0"/>
          </a:p>
          <a:p>
            <a:pPr algn="ctr"/>
            <a:r>
              <a:rPr lang="en-US" dirty="0" smtClean="0"/>
              <a:t>The Grocery Delivery Application is a web-based application that enables users to order groceries online and have them delivered to their doorstep. This SRS document provides an overview of the functionality, features, and requirements for the application. </a:t>
            </a:r>
          </a:p>
          <a:p>
            <a:pPr algn="ctr"/>
            <a:endParaRPr lang="en-US" b="1" dirty="0" smtClean="0"/>
          </a:p>
          <a:p>
            <a:pPr algn="ctr"/>
            <a:r>
              <a:rPr lang="en-US" b="1" dirty="0" smtClean="0"/>
              <a:t>2.System Requirements</a:t>
            </a:r>
          </a:p>
          <a:p>
            <a:pPr algn="ctr"/>
            <a:endParaRPr lang="en-US" b="1" dirty="0"/>
          </a:p>
          <a:p>
            <a:pPr algn="ctr"/>
            <a:r>
              <a:rPr lang="en-US" dirty="0" smtClean="0"/>
              <a:t> The Grocery Delivery Application will require the following                              hardware and software:</a:t>
            </a:r>
          </a:p>
          <a:p>
            <a:pPr algn="ctr">
              <a:lnSpc>
                <a:spcPct val="150000"/>
              </a:lnSpc>
            </a:pPr>
            <a:r>
              <a:rPr lang="en-US" dirty="0" smtClean="0"/>
              <a:t> A web server to host the application </a:t>
            </a:r>
          </a:p>
          <a:p>
            <a:pPr algn="ctr">
              <a:lnSpc>
                <a:spcPct val="150000"/>
              </a:lnSpc>
            </a:pPr>
            <a:r>
              <a:rPr lang="en-US" dirty="0" smtClean="0"/>
              <a:t>A database management system to store user and product information </a:t>
            </a:r>
          </a:p>
          <a:p>
            <a:pPr algn="ctr">
              <a:lnSpc>
                <a:spcPct val="150000"/>
              </a:lnSpc>
            </a:pPr>
            <a:r>
              <a:rPr lang="en-US" dirty="0" smtClean="0"/>
              <a:t>An internet connection for users to access the application </a:t>
            </a:r>
          </a:p>
          <a:p>
            <a:pPr algn="ctr">
              <a:lnSpc>
                <a:spcPct val="150000"/>
              </a:lnSpc>
            </a:pPr>
            <a:r>
              <a:rPr lang="en-US" dirty="0" smtClean="0"/>
              <a:t>A computer or mobile device with a web browser to access the application </a:t>
            </a:r>
          </a:p>
          <a:p>
            <a:pPr algn="ctr"/>
            <a:endParaRPr lang="en-US" b="1" dirty="0" smtClean="0"/>
          </a:p>
          <a:p>
            <a:pPr algn="ctr"/>
            <a:endParaRPr lang="en-US" b="1" dirty="0" smtClean="0"/>
          </a:p>
          <a:p>
            <a:pPr algn="ct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57225" y="0"/>
            <a:ext cx="7143800" cy="1715854"/>
          </a:xfrm>
          <a:prstGeom prst="rect">
            <a:avLst/>
          </a:prstGeom>
        </p:spPr>
        <p:txBody>
          <a:bodyPr vert="horz" wrap="square" lIns="0" tIns="0" rIns="0" bIns="0" rtlCol="0">
            <a:spAutoFit/>
          </a:bodyPr>
          <a:lstStyle/>
          <a:p>
            <a:pPr marL="0" marR="0" algn="ctr">
              <a:lnSpc>
                <a:spcPct val="150000"/>
              </a:lnSpc>
              <a:spcBef>
                <a:spcPts val="0"/>
              </a:spcBef>
              <a:spcAft>
                <a:spcPts val="0"/>
              </a:spcAft>
            </a:pPr>
            <a:r>
              <a:rPr lang="en-US" b="1" dirty="0" smtClean="0"/>
              <a:t>3.Functional Requirements </a:t>
            </a:r>
          </a:p>
          <a:p>
            <a:pPr algn="ctr">
              <a:lnSpc>
                <a:spcPct val="150000"/>
              </a:lnSpc>
            </a:pPr>
            <a:r>
              <a:rPr lang="en-US" b="1" dirty="0" smtClean="0"/>
              <a:t>3.1 Registration and Login</a:t>
            </a:r>
          </a:p>
          <a:p>
            <a:pPr algn="ctr">
              <a:lnSpc>
                <a:spcPct val="150000"/>
              </a:lnSpc>
            </a:pPr>
            <a:r>
              <a:rPr lang="en-US" dirty="0" smtClean="0"/>
              <a:t> Users can create an account with the application by providing </a:t>
            </a:r>
            <a:r>
              <a:rPr sz="1200" smtClean="0">
                <a:solidFill>
                  <a:srgbClr val="FFFFFF"/>
                </a:solidFill>
                <a:latin typeface="AAFLFD+EBGaramond-Medium"/>
                <a:cs typeface="AAFLFD+EBGaramond-Medium"/>
              </a:rPr>
              <a:t>orstep</a:t>
            </a:r>
            <a:r>
              <a:rPr sz="1200" dirty="0">
                <a:solidFill>
                  <a:srgbClr val="FFFFFF"/>
                </a:solidFill>
                <a:latin typeface="AAFLFD+EBGaramond-Medium"/>
                <a:cs typeface="AAFLFD+EBGaramond-Medium"/>
              </a:rPr>
              <a:t>.ꢀThisꢀSRSꢀdocumentꢀprovidesꢀanꢀoverviewꢀofꢀtheꢀ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3" name="Rectangle 2"/>
          <p:cNvSpPr/>
          <p:nvPr/>
        </p:nvSpPr>
        <p:spPr>
          <a:xfrm>
            <a:off x="642910" y="1357304"/>
            <a:ext cx="8072494" cy="3139321"/>
          </a:xfrm>
          <a:prstGeom prst="rect">
            <a:avLst/>
          </a:prstGeom>
        </p:spPr>
        <p:txBody>
          <a:bodyPr wrap="square">
            <a:spAutoFit/>
          </a:bodyPr>
          <a:lstStyle/>
          <a:p>
            <a:pPr lvl="1"/>
            <a:r>
              <a:rPr lang="en-US" dirty="0" smtClean="0"/>
              <a:t>their personal information, including name, address, email, and phone number. </a:t>
            </a:r>
            <a:endParaRPr lang="en-IN" dirty="0" smtClean="0"/>
          </a:p>
          <a:p>
            <a:pPr lvl="1"/>
            <a:endParaRPr lang="en-US" dirty="0" smtClean="0"/>
          </a:p>
          <a:p>
            <a:pPr lvl="1"/>
            <a:r>
              <a:rPr lang="en-US" dirty="0" smtClean="0"/>
              <a:t>           Users can log in to the application using their email and password. </a:t>
            </a:r>
          </a:p>
          <a:p>
            <a:pPr algn="ctr"/>
            <a:endParaRPr lang="en-US" b="1" dirty="0" smtClean="0"/>
          </a:p>
          <a:p>
            <a:pPr algn="ctr"/>
            <a:r>
              <a:rPr lang="en-US" b="1" dirty="0" smtClean="0"/>
              <a:t>3.2 Product Catalogue </a:t>
            </a:r>
          </a:p>
          <a:p>
            <a:pPr algn="ctr">
              <a:lnSpc>
                <a:spcPct val="150000"/>
              </a:lnSpc>
            </a:pPr>
            <a:r>
              <a:rPr lang="en-US" dirty="0" smtClean="0"/>
              <a:t>The application should provide users with a list of available products, including                        their prices, descriptions, and images. </a:t>
            </a:r>
          </a:p>
          <a:p>
            <a:pPr algn="ctr">
              <a:lnSpc>
                <a:spcPct val="150000"/>
              </a:lnSpc>
            </a:pPr>
            <a:r>
              <a:rPr lang="en-US" dirty="0" smtClean="0"/>
              <a:t>The application should enable users to search for specific products and filter products by category, brand, or price range.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214546" y="0"/>
            <a:ext cx="4154271" cy="828432"/>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3" name="Rectangle 2"/>
          <p:cNvSpPr/>
          <p:nvPr/>
        </p:nvSpPr>
        <p:spPr>
          <a:xfrm>
            <a:off x="642910" y="142858"/>
            <a:ext cx="7715304" cy="3693319"/>
          </a:xfrm>
          <a:prstGeom prst="rect">
            <a:avLst/>
          </a:prstGeom>
        </p:spPr>
        <p:txBody>
          <a:bodyPr wrap="square">
            <a:spAutoFit/>
          </a:bodyPr>
          <a:lstStyle/>
          <a:p>
            <a:pPr algn="ctr"/>
            <a:r>
              <a:rPr lang="en-US" b="1" dirty="0" smtClean="0"/>
              <a:t>3.3 Shopping Cart</a:t>
            </a:r>
          </a:p>
          <a:p>
            <a:r>
              <a:rPr lang="en-US" dirty="0" smtClean="0"/>
              <a:t> </a:t>
            </a:r>
          </a:p>
          <a:p>
            <a:pPr algn="ctr">
              <a:lnSpc>
                <a:spcPct val="150000"/>
              </a:lnSpc>
            </a:pPr>
            <a:r>
              <a:rPr lang="en-US" dirty="0" smtClean="0"/>
              <a:t>Users can add products to their shopping cart. </a:t>
            </a:r>
          </a:p>
          <a:p>
            <a:pPr algn="ctr">
              <a:lnSpc>
                <a:spcPct val="150000"/>
              </a:lnSpc>
            </a:pPr>
            <a:r>
              <a:rPr lang="en-US" dirty="0" smtClean="0"/>
              <a:t>Users can modify the contents of their shopping cart, including updating quantities and removing items.</a:t>
            </a:r>
          </a:p>
          <a:p>
            <a:pPr algn="ctr">
              <a:lnSpc>
                <a:spcPct val="150000"/>
              </a:lnSpc>
            </a:pPr>
            <a:r>
              <a:rPr lang="en-US" dirty="0" smtClean="0"/>
              <a:t> Users can view the total cost of their shopping cart, including any taxes or fees. </a:t>
            </a:r>
          </a:p>
          <a:p>
            <a:endParaRPr lang="en-US" dirty="0" smtClean="0"/>
          </a:p>
          <a:p>
            <a:pPr algn="ctr"/>
            <a:r>
              <a:rPr lang="en-US" b="1" dirty="0" smtClean="0"/>
              <a:t>3.4 Checkout and Payment </a:t>
            </a:r>
          </a:p>
          <a:p>
            <a:pPr algn="ctr">
              <a:lnSpc>
                <a:spcPct val="150000"/>
              </a:lnSpc>
            </a:pPr>
            <a:r>
              <a:rPr lang="en-US" dirty="0" smtClean="0"/>
              <a:t>Users can checkout and provide their delivery address and payment information.                                                                              The application should support multiple payment options, </a:t>
            </a:r>
            <a:endParaRPr lang="en-US" dirty="0"/>
          </a:p>
        </p:txBody>
      </p:sp>
      <p:sp>
        <p:nvSpPr>
          <p:cNvPr id="5" name="Rectangle 4"/>
          <p:cNvSpPr/>
          <p:nvPr/>
        </p:nvSpPr>
        <p:spPr>
          <a:xfrm>
            <a:off x="714348" y="3714758"/>
            <a:ext cx="7715304" cy="1338828"/>
          </a:xfrm>
          <a:prstGeom prst="rect">
            <a:avLst/>
          </a:prstGeom>
        </p:spPr>
        <p:txBody>
          <a:bodyPr wrap="square">
            <a:spAutoFit/>
          </a:bodyPr>
          <a:lstStyle/>
          <a:p>
            <a:pPr algn="ctr">
              <a:lnSpc>
                <a:spcPct val="150000"/>
              </a:lnSpc>
            </a:pPr>
            <a:r>
              <a:rPr lang="en-US" dirty="0" smtClean="0"/>
              <a:t>including credit card, debit card, and online wallets. </a:t>
            </a:r>
          </a:p>
          <a:p>
            <a:pPr algn="ctr">
              <a:lnSpc>
                <a:spcPct val="150000"/>
              </a:lnSpc>
            </a:pPr>
            <a:r>
              <a:rPr lang="en-US" dirty="0" smtClean="0"/>
              <a:t>The application should calculate and display the final cost of the order, including any taxes or fees.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214546" y="0"/>
            <a:ext cx="4154271" cy="828432"/>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3" name="Rectangle 2"/>
          <p:cNvSpPr/>
          <p:nvPr/>
        </p:nvSpPr>
        <p:spPr>
          <a:xfrm>
            <a:off x="1357290" y="71420"/>
            <a:ext cx="6786610" cy="2862322"/>
          </a:xfrm>
          <a:prstGeom prst="rect">
            <a:avLst/>
          </a:prstGeom>
        </p:spPr>
        <p:txBody>
          <a:bodyPr wrap="square">
            <a:spAutoFit/>
          </a:bodyPr>
          <a:lstStyle/>
          <a:p>
            <a:pPr algn="ctr"/>
            <a:r>
              <a:rPr lang="en-US" b="1" dirty="0" smtClean="0"/>
              <a:t>3.5 Order Tracking </a:t>
            </a:r>
          </a:p>
          <a:p>
            <a:pPr algn="ctr"/>
            <a:endParaRPr lang="en-US" dirty="0" smtClean="0"/>
          </a:p>
          <a:p>
            <a:pPr algn="ctr">
              <a:lnSpc>
                <a:spcPct val="150000"/>
              </a:lnSpc>
            </a:pPr>
            <a:r>
              <a:rPr lang="en-US" dirty="0" smtClean="0"/>
              <a:t>Users can track the status of their orders, including order confirmation, packing, and delivery. </a:t>
            </a:r>
          </a:p>
          <a:p>
            <a:pPr algn="ctr">
              <a:lnSpc>
                <a:spcPct val="150000"/>
              </a:lnSpc>
            </a:pPr>
            <a:r>
              <a:rPr lang="en-US" dirty="0" smtClean="0"/>
              <a:t>Users can receive notifications about the status of their orders via email or SMS. </a:t>
            </a:r>
          </a:p>
          <a:p>
            <a:pPr algn="ctr"/>
            <a:endParaRPr lang="en-US" b="1" dirty="0" smtClean="0"/>
          </a:p>
          <a:p>
            <a:pPr algn="ctr"/>
            <a:r>
              <a:rPr lang="en-US" b="1" dirty="0" smtClean="0"/>
              <a:t>4.Non-functional Requirements</a:t>
            </a:r>
            <a:endParaRPr lang="en-US" b="1" dirty="0"/>
          </a:p>
        </p:txBody>
      </p:sp>
      <p:sp>
        <p:nvSpPr>
          <p:cNvPr id="5" name="Rectangle 4"/>
          <p:cNvSpPr/>
          <p:nvPr/>
        </p:nvSpPr>
        <p:spPr>
          <a:xfrm>
            <a:off x="1071538" y="2428874"/>
            <a:ext cx="7286676" cy="2169825"/>
          </a:xfrm>
          <a:prstGeom prst="rect">
            <a:avLst/>
          </a:prstGeom>
        </p:spPr>
        <p:txBody>
          <a:bodyPr wrap="square">
            <a:spAutoFit/>
          </a:bodyPr>
          <a:lstStyle/>
          <a:p>
            <a:pPr algn="ctr">
              <a:lnSpc>
                <a:spcPct val="150000"/>
              </a:lnSpc>
            </a:pPr>
            <a:endParaRPr lang="en-US" b="1" dirty="0" smtClean="0"/>
          </a:p>
          <a:p>
            <a:pPr algn="ctr">
              <a:lnSpc>
                <a:spcPct val="150000"/>
              </a:lnSpc>
            </a:pPr>
            <a:r>
              <a:rPr lang="en-US" b="1" dirty="0" smtClean="0"/>
              <a:t>4.1 Performance </a:t>
            </a:r>
          </a:p>
          <a:p>
            <a:pPr algn="ctr">
              <a:lnSpc>
                <a:spcPct val="150000"/>
              </a:lnSpc>
            </a:pPr>
            <a:r>
              <a:rPr lang="en-US" dirty="0" smtClean="0"/>
              <a:t>The application should be responsive and load quickly. </a:t>
            </a:r>
          </a:p>
          <a:p>
            <a:pPr algn="ctr">
              <a:lnSpc>
                <a:spcPct val="150000"/>
              </a:lnSpc>
            </a:pPr>
            <a:r>
              <a:rPr lang="en-US" dirty="0" smtClean="0"/>
              <a:t>The application should be able to handle a high volume of traffic and transactions.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214546" y="0"/>
            <a:ext cx="4154271" cy="828432"/>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3" name="Rectangle 2"/>
          <p:cNvSpPr/>
          <p:nvPr/>
        </p:nvSpPr>
        <p:spPr>
          <a:xfrm>
            <a:off x="857224" y="285734"/>
            <a:ext cx="7358114" cy="1754326"/>
          </a:xfrm>
          <a:prstGeom prst="rect">
            <a:avLst/>
          </a:prstGeom>
        </p:spPr>
        <p:txBody>
          <a:bodyPr wrap="square">
            <a:spAutoFit/>
          </a:bodyPr>
          <a:lstStyle/>
          <a:p>
            <a:pPr algn="ctr">
              <a:lnSpc>
                <a:spcPct val="150000"/>
              </a:lnSpc>
            </a:pPr>
            <a:r>
              <a:rPr lang="en-US" b="1" dirty="0" smtClean="0"/>
              <a:t>4.2 Security </a:t>
            </a:r>
          </a:p>
          <a:p>
            <a:pPr algn="ctr">
              <a:lnSpc>
                <a:spcPct val="150000"/>
              </a:lnSpc>
            </a:pPr>
            <a:r>
              <a:rPr lang="en-US" dirty="0" smtClean="0"/>
              <a:t>User data should be securely stored in the database.</a:t>
            </a:r>
          </a:p>
          <a:p>
            <a:pPr algn="ctr">
              <a:lnSpc>
                <a:spcPct val="150000"/>
              </a:lnSpc>
            </a:pPr>
            <a:r>
              <a:rPr lang="en-US" dirty="0" smtClean="0"/>
              <a:t> The application should use encryption to protect sensitive user data, such as passwords and payment information.</a:t>
            </a:r>
            <a:endParaRPr lang="en-US" dirty="0"/>
          </a:p>
        </p:txBody>
      </p:sp>
      <p:sp>
        <p:nvSpPr>
          <p:cNvPr id="5" name="Rectangle 4"/>
          <p:cNvSpPr/>
          <p:nvPr/>
        </p:nvSpPr>
        <p:spPr>
          <a:xfrm>
            <a:off x="3929058" y="2285998"/>
            <a:ext cx="1583600" cy="369332"/>
          </a:xfrm>
          <a:prstGeom prst="rect">
            <a:avLst/>
          </a:prstGeom>
        </p:spPr>
        <p:txBody>
          <a:bodyPr wrap="square">
            <a:spAutoFit/>
          </a:bodyPr>
          <a:lstStyle/>
          <a:p>
            <a:r>
              <a:rPr lang="en-US" b="1" dirty="0" smtClean="0"/>
              <a:t>4.3 Usability</a:t>
            </a:r>
            <a:endParaRPr lang="en-US" b="1" dirty="0"/>
          </a:p>
        </p:txBody>
      </p:sp>
      <p:sp>
        <p:nvSpPr>
          <p:cNvPr id="6" name="Rectangle 5"/>
          <p:cNvSpPr/>
          <p:nvPr/>
        </p:nvSpPr>
        <p:spPr>
          <a:xfrm>
            <a:off x="785786" y="2857502"/>
            <a:ext cx="7429552" cy="880369"/>
          </a:xfrm>
          <a:prstGeom prst="rect">
            <a:avLst/>
          </a:prstGeom>
        </p:spPr>
        <p:txBody>
          <a:bodyPr wrap="square">
            <a:spAutoFit/>
          </a:bodyPr>
          <a:lstStyle/>
          <a:p>
            <a:pPr algn="ctr">
              <a:lnSpc>
                <a:spcPct val="150000"/>
              </a:lnSpc>
            </a:pPr>
            <a:r>
              <a:rPr lang="en-US" dirty="0" smtClean="0"/>
              <a:t>The application should be easy to use and navigate. </a:t>
            </a:r>
          </a:p>
          <a:p>
            <a:pPr algn="ctr">
              <a:lnSpc>
                <a:spcPct val="150000"/>
              </a:lnSpc>
            </a:pPr>
            <a:r>
              <a:rPr lang="en-US" dirty="0" smtClean="0"/>
              <a:t>The application should be accessible on different devices and web browsers.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214546" y="0"/>
            <a:ext cx="4154271" cy="828432"/>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3" name="Rectangle 2"/>
          <p:cNvSpPr/>
          <p:nvPr/>
        </p:nvSpPr>
        <p:spPr>
          <a:xfrm>
            <a:off x="642910" y="571486"/>
            <a:ext cx="7858180" cy="3416320"/>
          </a:xfrm>
          <a:prstGeom prst="rect">
            <a:avLst/>
          </a:prstGeom>
        </p:spPr>
        <p:txBody>
          <a:bodyPr wrap="square">
            <a:spAutoFit/>
          </a:bodyPr>
          <a:lstStyle/>
          <a:p>
            <a:pPr algn="ctr">
              <a:lnSpc>
                <a:spcPct val="150000"/>
              </a:lnSpc>
            </a:pPr>
            <a:r>
              <a:rPr lang="en-US" b="1" dirty="0" smtClean="0"/>
              <a:t>Conclusion </a:t>
            </a:r>
          </a:p>
          <a:p>
            <a:pPr algn="ctr">
              <a:lnSpc>
                <a:spcPct val="150000"/>
              </a:lnSpc>
            </a:pPr>
            <a:r>
              <a:rPr lang="en-US" dirty="0" smtClean="0"/>
              <a:t>The Grocery Delivery Application will provide a convenient and user-friendly way for customers to order groceries online and have them delivered to their doorstep. The application will require a web server, a database management system, and an internet connection to function. The application will have several functional requirements, including registration and login, product catalogue, shopping cart, checkout and payment, and order tracking. The application will also have non-functional requirements, including performance, security, and usability.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1059</Words>
  <PresentationFormat>On-screen Show (16:9)</PresentationFormat>
  <Paragraphs>107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PCPSRI+ArialMT</vt:lpstr>
      <vt:lpstr>VHELHS+PublicSans-Bold</vt:lpstr>
      <vt:lpstr>UCTMJH+EBGaramond-Bold</vt:lpstr>
      <vt:lpstr>AAFLFD+EBGaramond-Medium</vt:lpstr>
      <vt:lpstr>NPBAHN+Arial-BoldMT</vt:lpstr>
      <vt:lpstr>BNGCML+PublicSans-BoldItalic</vt:lpstr>
      <vt:lpstr>BWJFWD+EBGaramond-SemiBold</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ACER</dc:creator>
  <cp:lastModifiedBy>ACER</cp:lastModifiedBy>
  <cp:revision>7</cp:revision>
  <dcterms:modified xsi:type="dcterms:W3CDTF">2023-03-25T08:31:05Z</dcterms:modified>
</cp:coreProperties>
</file>