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8B77-630D-A941-AD4D-3D7D1252D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35D2F-9190-DB43-BEF9-96DD689D7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BB6E2-2816-2046-B6A3-959EA8B0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91CA-7B1C-C048-9C06-7EE9D8CA7D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B7C4C-FC60-3845-B461-A657106F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183B2-B962-8A4A-B572-290A1E54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1F80-999B-F048-9272-3845B152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3A89-18AD-2E41-8235-38DA7094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C4940-490F-064B-8471-5F9E2496D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9573-9A9B-584D-8C1B-9ED84365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91CA-7B1C-C048-9C06-7EE9D8CA7D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78748-760C-0F44-AB0B-6232A6EB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FF266-6CAF-A143-842B-DC1DA673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1F80-999B-F048-9272-3845B152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2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5FEA5-91CD-3D4D-BE87-96ECD34A1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29B4A-147F-D44D-AFC7-914BD13D3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495C-D9D9-4D4A-8563-5CC6E3FF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91CA-7B1C-C048-9C06-7EE9D8CA7D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92611-6389-EA4D-9F68-EBA2854A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F906-5B79-B14E-B10B-5E68C543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1F80-999B-F048-9272-3845B152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1526-B8A8-3648-8B5B-11EF01E4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B7B7B-AF4C-6C40-8164-C1BC29F4B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46402-F648-7141-BD37-85CD11ED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91CA-7B1C-C048-9C06-7EE9D8CA7D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A757-1E2E-B449-AAEA-20BF0F68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13CC7-C50A-E04B-97D6-4CD381FD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1F80-999B-F048-9272-3845B152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D336-A4EC-1747-A766-BC1F6722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F1CC3-4267-9745-A78C-2FF232806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7821E-5009-F54F-AA81-9071A1FB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91CA-7B1C-C048-9C06-7EE9D8CA7D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B086-85BB-D24F-8515-D3390B17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CF9C7-20AE-DF4E-A3DE-A42B5749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1F80-999B-F048-9272-3845B152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8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0BB1-19F6-154E-B6E4-AA77A0FC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E7E6-01A1-2441-BD29-15B8E3347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1A976-C1B0-8543-A706-AB45B6BF5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C077D-419A-644E-ADBD-3EBF939C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91CA-7B1C-C048-9C06-7EE9D8CA7D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68A40-5AF6-C149-8CFB-9277D0BE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DB475-81FF-0D46-BEA9-FD144E9E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1F80-999B-F048-9272-3845B152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0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857F-4CDF-7942-86F2-20D41F20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EB5F4-158F-DA4B-A542-B435F6509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0525B-5245-F24C-9B43-01DE187F0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12891-A571-FC42-B3EF-C14620993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B2967-5F02-8646-8257-D0E7095E5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7E783-ED6A-C149-8B83-0217800B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91CA-7B1C-C048-9C06-7EE9D8CA7D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C3893-5C61-6B40-B85E-6A11DB3A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EA776-1B8B-E94D-B7A2-0471B689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1F80-999B-F048-9272-3845B152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7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CED2-F849-B849-BE7B-98CDACF1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4B67A-C97A-FE46-9ACC-CDC3EBCA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91CA-7B1C-C048-9C06-7EE9D8CA7D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553C7-4550-9B43-893C-870020E0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200FC-4C02-3242-A9C5-220EBE4C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1F80-999B-F048-9272-3845B152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8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1E11D-8272-8A42-956C-7B8D7181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91CA-7B1C-C048-9C06-7EE9D8CA7D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25DDB-C991-DB42-8327-EC21F47E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DAAB1-8589-AE45-9CFA-1F7AF670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1F80-999B-F048-9272-3845B152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5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703D-66E3-7041-BE44-FFEBA418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43D8-CA75-B34D-B734-461CE7D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A696D-4B35-9340-8D64-206319CEC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AF334-F5F0-BC40-BD9C-37180C26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91CA-7B1C-C048-9C06-7EE9D8CA7D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38C5A-1E7D-524F-B2FD-A8B42B65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1E69-2DFE-7E44-BD36-BAEB945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1F80-999B-F048-9272-3845B152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0F1B-3AEF-3B45-BAA9-68B989EB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65056-86A2-7747-A4C2-F9B1539E3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5F72F-9C19-7441-824B-8E2403799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6528C-124C-7F45-AA57-28538496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91CA-7B1C-C048-9C06-7EE9D8CA7D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4FD28-3ADD-7749-B2CC-DC35C957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D7C60-0D89-284A-931C-9A09F388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41F80-999B-F048-9272-3845B152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A3D2E-3A20-B84D-BD8A-5796B4B4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68795-4B76-344B-A9F7-10F80B8AC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554A-76C4-7945-86BB-76E6FC151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C91CA-7B1C-C048-9C06-7EE9D8CA7D9C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B65E0-BE12-DE47-8783-9E87FFD2B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6E015-03C4-AB40-B9F2-7893FF679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41F80-999B-F048-9272-3845B1523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7917D9-1F38-2644-B2EA-46DAE3FAB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85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B0E67-2012-B04E-8A03-4A4C00479C40}"/>
              </a:ext>
            </a:extLst>
          </p:cNvPr>
          <p:cNvSpPr txBox="1"/>
          <p:nvPr/>
        </p:nvSpPr>
        <p:spPr>
          <a:xfrm>
            <a:off x="1177158" y="746235"/>
            <a:ext cx="81455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Comic Sans MS" panose="030F0902030302020204" pitchFamily="66" charset="0"/>
            </a:endParaRPr>
          </a:p>
          <a:p>
            <a:endParaRPr lang="en-US" sz="3200" dirty="0">
              <a:latin typeface="Comic Sans MS" panose="030F0902030302020204" pitchFamily="66" charset="0"/>
            </a:endParaRPr>
          </a:p>
          <a:p>
            <a:r>
              <a:rPr lang="en-US" sz="3200" dirty="0">
                <a:latin typeface="Comic Sans MS" panose="030F0902030302020204" pitchFamily="66" charset="0"/>
              </a:rPr>
              <a:t>Spring Cloud annotations</a:t>
            </a:r>
          </a:p>
          <a:p>
            <a:endParaRPr lang="en-US" sz="3200" dirty="0">
              <a:latin typeface="Comic Sans MS" panose="030F0902030302020204" pitchFamily="66" charset="0"/>
            </a:endParaRPr>
          </a:p>
          <a:p>
            <a:r>
              <a:rPr lang="en-US" sz="3200" dirty="0">
                <a:latin typeface="Comic Sans MS" panose="030F0902030302020204" pitchFamily="66" charset="0"/>
              </a:rPr>
              <a:t>Kafka annotations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FC2B3-6267-7D47-BED6-3C75EFEC79C2}"/>
              </a:ext>
            </a:extLst>
          </p:cNvPr>
          <p:cNvSpPr txBox="1"/>
          <p:nvPr/>
        </p:nvSpPr>
        <p:spPr>
          <a:xfrm>
            <a:off x="4803228" y="5189152"/>
            <a:ext cx="6789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 panose="030F0902030302020204" pitchFamily="66" charset="0"/>
              </a:rPr>
              <a:t>Will continue this in next part of video</a:t>
            </a:r>
          </a:p>
        </p:txBody>
      </p:sp>
    </p:spTree>
    <p:extLst>
      <p:ext uri="{BB962C8B-B14F-4D97-AF65-F5344CB8AC3E}">
        <p14:creationId xmlns:p14="http://schemas.microsoft.com/office/powerpoint/2010/main" val="98607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98D7-C4D7-4A49-BF39-57B64274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676"/>
            <a:ext cx="10515600" cy="4474287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@</a:t>
            </a:r>
            <a:r>
              <a:rPr lang="en-IN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SpringBootApplication</a:t>
            </a:r>
            <a:endParaRPr lang="en-I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902030302020204" pitchFamily="66" charset="0"/>
            </a:endParaRPr>
          </a:p>
          <a:p>
            <a:pPr marL="457200" lvl="1" indent="0">
              <a:buNone/>
            </a:pPr>
            <a:b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</a:br>
            <a:r>
              <a:rPr lang="en-I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@</a:t>
            </a:r>
            <a:r>
              <a:rPr lang="en-IN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ComponentScan</a:t>
            </a:r>
            <a:endParaRPr lang="en-I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902030302020204" pitchFamily="66" charset="0"/>
            </a:endParaRPr>
          </a:p>
          <a:p>
            <a:pPr marL="457200" lvl="1" indent="0">
              <a:buNone/>
            </a:pPr>
            <a:br>
              <a:rPr lang="en-I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</a:br>
            <a:r>
              <a:rPr lang="en-I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@</a:t>
            </a:r>
            <a:r>
              <a:rPr lang="en-IN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EanbleAutoConfiguration</a:t>
            </a:r>
            <a:endParaRPr lang="en-I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902030302020204" pitchFamily="66" charset="0"/>
            </a:endParaRPr>
          </a:p>
          <a:p>
            <a:pPr marL="457200" lvl="1" indent="0">
              <a:buNone/>
            </a:pPr>
            <a:br>
              <a:rPr lang="en-I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</a:br>
            <a:r>
              <a:rPr lang="en-I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@Configuration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4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46F0-AB62-D649-AEF2-064874E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mic Sans MS" panose="030F0902030302020204" pitchFamily="66" charset="0"/>
              </a:rPr>
              <a:t>Stereotype annotation</a:t>
            </a:r>
            <a:endParaRPr lang="en-US" dirty="0">
              <a:latin typeface="Comic Sans MS" panose="030F09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52A9-E4E2-194D-BF54-E2804403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4109"/>
            <a:ext cx="10515600" cy="403285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3200" dirty="0">
                <a:latin typeface="Comic Sans MS" panose="030F0902030302020204" pitchFamily="66" charset="0"/>
              </a:rPr>
              <a:t>@Component</a:t>
            </a:r>
          </a:p>
          <a:p>
            <a:pPr marL="0" indent="0">
              <a:buNone/>
            </a:pPr>
            <a:br>
              <a:rPr lang="en-IN" sz="3200" dirty="0">
                <a:latin typeface="Comic Sans MS" panose="030F0902030302020204" pitchFamily="66" charset="0"/>
              </a:rPr>
            </a:br>
            <a:r>
              <a:rPr lang="en-IN" sz="3200" dirty="0">
                <a:latin typeface="Comic Sans MS" panose="030F0902030302020204" pitchFamily="66" charset="0"/>
              </a:rPr>
              <a:t>2.  @Service</a:t>
            </a:r>
          </a:p>
          <a:p>
            <a:pPr marL="0" indent="0">
              <a:buNone/>
            </a:pPr>
            <a:br>
              <a:rPr lang="en-IN" sz="3200" dirty="0">
                <a:latin typeface="Comic Sans MS" panose="030F0902030302020204" pitchFamily="66" charset="0"/>
              </a:rPr>
            </a:br>
            <a:r>
              <a:rPr lang="en-IN" sz="3200" dirty="0">
                <a:latin typeface="Comic Sans MS" panose="030F0902030302020204" pitchFamily="66" charset="0"/>
              </a:rPr>
              <a:t>3.  @RestController / @Controller</a:t>
            </a:r>
          </a:p>
          <a:p>
            <a:pPr marL="0" indent="0">
              <a:buNone/>
            </a:pPr>
            <a:br>
              <a:rPr lang="en-IN" sz="3200" dirty="0">
                <a:latin typeface="Comic Sans MS" panose="030F0902030302020204" pitchFamily="66" charset="0"/>
              </a:rPr>
            </a:br>
            <a:r>
              <a:rPr lang="en-IN" sz="3200" dirty="0">
                <a:latin typeface="Comic Sans MS" panose="030F0902030302020204" pitchFamily="66" charset="0"/>
              </a:rPr>
              <a:t>4.  @Repository</a:t>
            </a:r>
            <a:endParaRPr lang="en-US" sz="32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7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B774-5947-A14A-9690-A9962618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199"/>
          </a:xfrm>
        </p:spPr>
        <p:txBody>
          <a:bodyPr/>
          <a:lstStyle/>
          <a:p>
            <a:r>
              <a:rPr lang="en-IN" dirty="0">
                <a:latin typeface="Comic Sans MS" panose="030F0902030302020204" pitchFamily="66" charset="0"/>
              </a:rPr>
              <a:t>Spring Core related Annotations:</a:t>
            </a:r>
            <a:endParaRPr lang="en-US" dirty="0">
              <a:latin typeface="Comic Sans MS" panose="030F09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E8AC-C076-B345-97DC-0A5DA2F9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979"/>
            <a:ext cx="10515600" cy="467398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@Configuration</a:t>
            </a:r>
          </a:p>
          <a:p>
            <a:r>
              <a:rPr lang="en-US" dirty="0">
                <a:latin typeface="Comic Sans MS" panose="030F0902030302020204" pitchFamily="66" charset="0"/>
              </a:rPr>
              <a:t>@Bean</a:t>
            </a:r>
          </a:p>
          <a:p>
            <a:r>
              <a:rPr lang="en-US" dirty="0">
                <a:latin typeface="Comic Sans MS" panose="030F0902030302020204" pitchFamily="66" charset="0"/>
              </a:rPr>
              <a:t>@Autowired </a:t>
            </a:r>
          </a:p>
          <a:p>
            <a:r>
              <a:rPr lang="en-US" dirty="0">
                <a:latin typeface="Comic Sans MS" panose="030F0902030302020204" pitchFamily="66" charset="0"/>
              </a:rPr>
              <a:t>@Qualifier </a:t>
            </a:r>
          </a:p>
          <a:p>
            <a:r>
              <a:rPr lang="en-US" dirty="0">
                <a:latin typeface="Comic Sans MS" panose="030F0902030302020204" pitchFamily="66" charset="0"/>
              </a:rPr>
              <a:t>@Lazy </a:t>
            </a:r>
          </a:p>
          <a:p>
            <a:r>
              <a:rPr lang="en-US" dirty="0">
                <a:latin typeface="Comic Sans MS" panose="030F0902030302020204" pitchFamily="66" charset="0"/>
              </a:rPr>
              <a:t>@Value </a:t>
            </a:r>
          </a:p>
          <a:p>
            <a:r>
              <a:rPr lang="en-US" dirty="0">
                <a:latin typeface="Comic Sans MS" panose="030F0902030302020204" pitchFamily="66" charset="0"/>
              </a:rPr>
              <a:t>@PropertySource</a:t>
            </a:r>
          </a:p>
          <a:p>
            <a:r>
              <a:rPr lang="en-US" dirty="0">
                <a:latin typeface="Comic Sans MS" panose="030F0902030302020204" pitchFamily="66" charset="0"/>
              </a:rPr>
              <a:t>@ConfigurationProperties </a:t>
            </a:r>
          </a:p>
          <a:p>
            <a:r>
              <a:rPr lang="en-US" dirty="0">
                <a:latin typeface="Comic Sans MS" panose="030F0902030302020204" pitchFamily="66" charset="0"/>
              </a:rPr>
              <a:t>@Profile</a:t>
            </a:r>
          </a:p>
          <a:p>
            <a:r>
              <a:rPr lang="en-US" dirty="0">
                <a:latin typeface="Comic Sans MS" panose="030F0902030302020204" pitchFamily="66" charset="0"/>
              </a:rPr>
              <a:t>@Scope</a:t>
            </a:r>
          </a:p>
          <a:p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7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479E-4F79-6D44-9881-0F4EE162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/>
          <a:lstStyle/>
          <a:p>
            <a:r>
              <a:rPr lang="en-IN" dirty="0">
                <a:latin typeface="Comic Sans MS" panose="030F0902030302020204" pitchFamily="66" charset="0"/>
              </a:rPr>
              <a:t>REST API related Annotations:</a:t>
            </a:r>
            <a:endParaRPr lang="en-US" dirty="0">
              <a:latin typeface="Comic Sans MS" panose="030F09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3E30-0BA7-6748-B058-79B70D2C4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470"/>
            <a:ext cx="10515600" cy="4684494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Comic Sans MS" panose="030F0902030302020204" pitchFamily="66" charset="0"/>
              </a:rPr>
              <a:t>@RestController</a:t>
            </a:r>
          </a:p>
          <a:p>
            <a:r>
              <a:rPr lang="en-IN" dirty="0">
                <a:latin typeface="Comic Sans MS" panose="030F0902030302020204" pitchFamily="66" charset="0"/>
              </a:rPr>
              <a:t>@</a:t>
            </a:r>
            <a:r>
              <a:rPr lang="en-IN" dirty="0" err="1">
                <a:latin typeface="Comic Sans MS" panose="030F0902030302020204" pitchFamily="66" charset="0"/>
              </a:rPr>
              <a:t>RequestMapping</a:t>
            </a:r>
            <a:endParaRPr lang="en-IN" dirty="0">
              <a:latin typeface="Comic Sans MS" panose="030F0902030302020204" pitchFamily="66" charset="0"/>
            </a:endParaRPr>
          </a:p>
          <a:p>
            <a:r>
              <a:rPr lang="en-IN" dirty="0">
                <a:latin typeface="Comic Sans MS" panose="030F0902030302020204" pitchFamily="66" charset="0"/>
              </a:rPr>
              <a:t>@</a:t>
            </a:r>
            <a:r>
              <a:rPr lang="en-IN" dirty="0" err="1">
                <a:latin typeface="Comic Sans MS" panose="030F0902030302020204" pitchFamily="66" charset="0"/>
              </a:rPr>
              <a:t>GetMapping</a:t>
            </a:r>
            <a:endParaRPr lang="en-IN" dirty="0">
              <a:latin typeface="Comic Sans MS" panose="030F0902030302020204" pitchFamily="66" charset="0"/>
            </a:endParaRPr>
          </a:p>
          <a:p>
            <a:r>
              <a:rPr lang="en-IN" dirty="0">
                <a:latin typeface="Comic Sans MS" panose="030F0902030302020204" pitchFamily="66" charset="0"/>
              </a:rPr>
              <a:t>@</a:t>
            </a:r>
            <a:r>
              <a:rPr lang="en-IN" dirty="0" err="1">
                <a:latin typeface="Comic Sans MS" panose="030F0902030302020204" pitchFamily="66" charset="0"/>
              </a:rPr>
              <a:t>PostMapping</a:t>
            </a:r>
            <a:endParaRPr lang="en-IN" dirty="0">
              <a:latin typeface="Comic Sans MS" panose="030F0902030302020204" pitchFamily="66" charset="0"/>
            </a:endParaRPr>
          </a:p>
          <a:p>
            <a:r>
              <a:rPr lang="en-IN" dirty="0">
                <a:latin typeface="Comic Sans MS" panose="030F0902030302020204" pitchFamily="66" charset="0"/>
              </a:rPr>
              <a:t>@</a:t>
            </a:r>
            <a:r>
              <a:rPr lang="en-IN" dirty="0" err="1">
                <a:latin typeface="Comic Sans MS" panose="030F0902030302020204" pitchFamily="66" charset="0"/>
              </a:rPr>
              <a:t>PutMapping</a:t>
            </a:r>
            <a:endParaRPr lang="en-IN" dirty="0">
              <a:latin typeface="Comic Sans MS" panose="030F0902030302020204" pitchFamily="66" charset="0"/>
            </a:endParaRPr>
          </a:p>
          <a:p>
            <a:r>
              <a:rPr lang="en-IN" dirty="0">
                <a:latin typeface="Comic Sans MS" panose="030F0902030302020204" pitchFamily="66" charset="0"/>
              </a:rPr>
              <a:t>@</a:t>
            </a:r>
            <a:r>
              <a:rPr lang="en-IN" dirty="0" err="1">
                <a:latin typeface="Comic Sans MS" panose="030F0902030302020204" pitchFamily="66" charset="0"/>
              </a:rPr>
              <a:t>DeleteMapping</a:t>
            </a:r>
            <a:endParaRPr lang="en-IN" dirty="0">
              <a:latin typeface="Comic Sans MS" panose="030F0902030302020204" pitchFamily="66" charset="0"/>
            </a:endParaRPr>
          </a:p>
          <a:p>
            <a:r>
              <a:rPr lang="en-IN" dirty="0">
                <a:latin typeface="Comic Sans MS" panose="030F0902030302020204" pitchFamily="66" charset="0"/>
              </a:rPr>
              <a:t>@</a:t>
            </a:r>
            <a:r>
              <a:rPr lang="en-IN" dirty="0" err="1">
                <a:latin typeface="Comic Sans MS" panose="030F0902030302020204" pitchFamily="66" charset="0"/>
              </a:rPr>
              <a:t>RequestBody</a:t>
            </a:r>
            <a:r>
              <a:rPr lang="en-IN" dirty="0">
                <a:latin typeface="Comic Sans MS" panose="030F0902030302020204" pitchFamily="66" charset="0"/>
              </a:rPr>
              <a:t> </a:t>
            </a:r>
          </a:p>
          <a:p>
            <a:r>
              <a:rPr lang="en-IN" dirty="0">
                <a:latin typeface="Comic Sans MS" panose="030F0902030302020204" pitchFamily="66" charset="0"/>
              </a:rPr>
              <a:t>@</a:t>
            </a:r>
            <a:r>
              <a:rPr lang="en-IN" dirty="0" err="1">
                <a:latin typeface="Comic Sans MS" panose="030F0902030302020204" pitchFamily="66" charset="0"/>
              </a:rPr>
              <a:t>PathVariable</a:t>
            </a:r>
            <a:endParaRPr lang="en-IN" dirty="0">
              <a:latin typeface="Comic Sans MS" panose="030F0902030302020204" pitchFamily="66" charset="0"/>
            </a:endParaRPr>
          </a:p>
          <a:p>
            <a:r>
              <a:rPr lang="en-IN" dirty="0">
                <a:latin typeface="Comic Sans MS" panose="030F0902030302020204" pitchFamily="66" charset="0"/>
              </a:rPr>
              <a:t>@</a:t>
            </a:r>
            <a:r>
              <a:rPr lang="en-IN" dirty="0" err="1">
                <a:latin typeface="Comic Sans MS" panose="030F0902030302020204" pitchFamily="66" charset="0"/>
              </a:rPr>
              <a:t>RequestParam</a:t>
            </a:r>
            <a:endParaRPr lang="en-IN" dirty="0">
              <a:latin typeface="Comic Sans MS" panose="030F0902030302020204" pitchFamily="66" charset="0"/>
            </a:endParaRPr>
          </a:p>
          <a:p>
            <a:r>
              <a:rPr lang="en-IN" dirty="0">
                <a:latin typeface="Comic Sans MS" panose="030F0902030302020204" pitchFamily="66" charset="0"/>
              </a:rPr>
              <a:t>@</a:t>
            </a:r>
            <a:r>
              <a:rPr lang="en-IN" dirty="0" err="1">
                <a:latin typeface="Comic Sans MS" panose="030F0902030302020204" pitchFamily="66" charset="0"/>
              </a:rPr>
              <a:t>ControllerAdvice</a:t>
            </a:r>
            <a:r>
              <a:rPr lang="en-IN" dirty="0">
                <a:latin typeface="Comic Sans MS" panose="030F0902030302020204" pitchFamily="66" charset="0"/>
              </a:rPr>
              <a:t> &amp; @</a:t>
            </a:r>
            <a:r>
              <a:rPr lang="en-IN" dirty="0" err="1">
                <a:latin typeface="Comic Sans MS" panose="030F0902030302020204" pitchFamily="66" charset="0"/>
              </a:rPr>
              <a:t>ExceptionHandler</a:t>
            </a:r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8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8B86-F4C7-654D-B609-9B66F3AC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165428"/>
            <a:ext cx="10515600" cy="843565"/>
          </a:xfrm>
        </p:spPr>
        <p:txBody>
          <a:bodyPr/>
          <a:lstStyle/>
          <a:p>
            <a:r>
              <a:rPr lang="en-IN" b="1" dirty="0">
                <a:latin typeface="Comic Sans MS" panose="030F0902030302020204" pitchFamily="66" charset="0"/>
              </a:rPr>
              <a:t>Spring Data JPA related annotations:</a:t>
            </a:r>
            <a:endParaRPr lang="en-US" dirty="0">
              <a:latin typeface="Comic Sans MS" panose="030F09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5D05-799F-3248-9A04-C93917FDB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690"/>
            <a:ext cx="10515600" cy="496827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mic Sans MS" panose="030F0902030302020204" pitchFamily="66" charset="0"/>
              </a:rPr>
              <a:t>@Entity</a:t>
            </a:r>
          </a:p>
          <a:p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@Table</a:t>
            </a:r>
          </a:p>
          <a:p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@Column</a:t>
            </a:r>
          </a:p>
          <a:p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@Transactional </a:t>
            </a:r>
          </a:p>
          <a:p>
            <a:endParaRPr lang="en-US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902030302020204" pitchFamily="66" charset="0"/>
              </a:rPr>
              <a:t>Entity class relationships </a:t>
            </a:r>
          </a:p>
          <a:p>
            <a:pPr marL="0" indent="0">
              <a:buNone/>
            </a:pPr>
            <a:endParaRPr lang="en-US" dirty="0">
              <a:latin typeface="Comic Sans MS" panose="030F0902030302020204" pitchFamily="66" charset="0"/>
            </a:endParaRPr>
          </a:p>
          <a:p>
            <a:pPr lvl="1"/>
            <a:r>
              <a:rPr lang="en-US" dirty="0">
                <a:latin typeface="Comic Sans MS" panose="030F0902030302020204" pitchFamily="66" charset="0"/>
              </a:rPr>
              <a:t>@</a:t>
            </a:r>
            <a:r>
              <a:rPr lang="en-US" dirty="0" err="1">
                <a:latin typeface="Comic Sans MS" panose="030F0902030302020204" pitchFamily="66" charset="0"/>
              </a:rPr>
              <a:t>OnetoOne</a:t>
            </a:r>
            <a:r>
              <a:rPr lang="en-US" dirty="0">
                <a:latin typeface="Comic Sans MS" panose="030F0902030302020204" pitchFamily="66" charset="0"/>
              </a:rPr>
              <a:t> </a:t>
            </a:r>
          </a:p>
          <a:p>
            <a:pPr lvl="1"/>
            <a:r>
              <a:rPr lang="en-US" dirty="0">
                <a:latin typeface="Comic Sans MS" panose="030F0902030302020204" pitchFamily="66" charset="0"/>
              </a:rPr>
              <a:t>@</a:t>
            </a:r>
            <a:r>
              <a:rPr lang="en-US" dirty="0" err="1">
                <a:latin typeface="Comic Sans MS" panose="030F0902030302020204" pitchFamily="66" charset="0"/>
              </a:rPr>
              <a:t>OnetoMany</a:t>
            </a:r>
            <a:r>
              <a:rPr lang="en-US" dirty="0">
                <a:latin typeface="Comic Sans MS" panose="030F0902030302020204" pitchFamily="66" charset="0"/>
              </a:rPr>
              <a:t> </a:t>
            </a:r>
          </a:p>
          <a:p>
            <a:pPr lvl="1"/>
            <a:r>
              <a:rPr lang="en-US" dirty="0">
                <a:latin typeface="Comic Sans MS" panose="030F0902030302020204" pitchFamily="66" charset="0"/>
              </a:rPr>
              <a:t>@</a:t>
            </a:r>
            <a:r>
              <a:rPr lang="en-US" dirty="0" err="1">
                <a:latin typeface="Comic Sans MS" panose="030F0902030302020204" pitchFamily="66" charset="0"/>
              </a:rPr>
              <a:t>ManytoOne</a:t>
            </a:r>
            <a:endParaRPr lang="en-US" dirty="0">
              <a:latin typeface="Comic Sans MS" panose="030F0902030302020204" pitchFamily="66" charset="0"/>
            </a:endParaRPr>
          </a:p>
          <a:p>
            <a:pPr lvl="1"/>
            <a:r>
              <a:rPr lang="en-US" dirty="0">
                <a:latin typeface="Comic Sans MS" panose="030F0902030302020204" pitchFamily="66" charset="0"/>
              </a:rPr>
              <a:t>@</a:t>
            </a:r>
            <a:r>
              <a:rPr lang="en-US" dirty="0" err="1">
                <a:latin typeface="Comic Sans MS" panose="030F0902030302020204" pitchFamily="66" charset="0"/>
              </a:rPr>
              <a:t>ManytoMany</a:t>
            </a:r>
            <a:endParaRPr lang="en-US" dirty="0">
              <a:latin typeface="Comic Sans MS" panose="030F0902030302020204" pitchFamily="66" charset="0"/>
            </a:endParaRPr>
          </a:p>
          <a:p>
            <a:pPr marL="457200" lvl="1" indent="0">
              <a:buNone/>
            </a:pPr>
            <a:endParaRPr lang="en-US" dirty="0">
              <a:latin typeface="Comic Sans MS" panose="030F0902030302020204" pitchFamily="66" charset="0"/>
            </a:endParaRPr>
          </a:p>
          <a:p>
            <a:pPr marL="457200" lvl="1" indent="0">
              <a:buNone/>
            </a:pPr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08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A1C5-B3C8-034C-95AC-B44AD9F1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omic Sans MS" panose="030F0902030302020204" pitchFamily="66" charset="0"/>
              </a:rPr>
              <a:t>Security related Annotations:</a:t>
            </a:r>
            <a:endParaRPr lang="en-US" dirty="0">
              <a:latin typeface="Comic Sans MS" panose="030F09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5587-3D56-6C4C-8A91-6A3940E05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4621"/>
            <a:ext cx="10515600" cy="4022342"/>
          </a:xfrm>
        </p:spPr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@CrossOrigin </a:t>
            </a:r>
          </a:p>
          <a:p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@Secured</a:t>
            </a:r>
          </a:p>
          <a:p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@</a:t>
            </a:r>
            <a:r>
              <a:rPr lang="en-US" dirty="0" err="1">
                <a:latin typeface="Comic Sans MS" panose="030F0902030302020204" pitchFamily="66" charset="0"/>
              </a:rPr>
              <a:t>PreAuthorize</a:t>
            </a:r>
            <a:endParaRPr lang="en-US" dirty="0">
              <a:latin typeface="Comic Sans MS" panose="030F0902030302020204" pitchFamily="66" charset="0"/>
            </a:endParaRPr>
          </a:p>
          <a:p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@</a:t>
            </a:r>
            <a:r>
              <a:rPr lang="en-US" dirty="0" err="1">
                <a:latin typeface="Comic Sans MS" panose="030F0902030302020204" pitchFamily="66" charset="0"/>
              </a:rPr>
              <a:t>PermitAll</a:t>
            </a:r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8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F3B5-5E5F-5244-9BB8-39DDA419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omic Sans MS" panose="030F0902030302020204" pitchFamily="66" charset="0"/>
              </a:rPr>
              <a:t>Caching related Annotations:</a:t>
            </a:r>
            <a:endParaRPr lang="en-US" dirty="0">
              <a:latin typeface="Comic Sans MS" panose="030F09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CE14B-6257-8742-B164-0C7CE4D6F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4925"/>
            <a:ext cx="10515600" cy="4222038"/>
          </a:xfrm>
        </p:spPr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@</a:t>
            </a:r>
            <a:r>
              <a:rPr lang="en-US" dirty="0" err="1">
                <a:latin typeface="Comic Sans MS" panose="030F0902030302020204" pitchFamily="66" charset="0"/>
              </a:rPr>
              <a:t>EnableCaching</a:t>
            </a:r>
            <a:r>
              <a:rPr lang="en-US" dirty="0">
                <a:latin typeface="Comic Sans MS" panose="030F0902030302020204" pitchFamily="66" charset="0"/>
              </a:rPr>
              <a:t> </a:t>
            </a:r>
          </a:p>
          <a:p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@Cacheable </a:t>
            </a:r>
          </a:p>
          <a:p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@</a:t>
            </a:r>
            <a:r>
              <a:rPr lang="en-US" dirty="0" err="1">
                <a:latin typeface="Comic Sans MS" panose="030F0902030302020204" pitchFamily="66" charset="0"/>
              </a:rPr>
              <a:t>CachePut</a:t>
            </a:r>
            <a:r>
              <a:rPr lang="en-US" dirty="0">
                <a:latin typeface="Comic Sans MS" panose="030F0902030302020204" pitchFamily="66" charset="0"/>
              </a:rPr>
              <a:t> </a:t>
            </a:r>
          </a:p>
          <a:p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@</a:t>
            </a:r>
            <a:r>
              <a:rPr lang="en-US" dirty="0" err="1">
                <a:latin typeface="Comic Sans MS" panose="030F0902030302020204" pitchFamily="66" charset="0"/>
              </a:rPr>
              <a:t>CacheEvict</a:t>
            </a:r>
            <a:endParaRPr lang="en-US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9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26C9-E3C0-BD4C-8638-E5D69639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Aspect Oriented annotations.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4006-29ED-0442-BA3B-77B1FD44B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151"/>
            <a:ext cx="10515600" cy="3990811"/>
          </a:xfrm>
        </p:spPr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@Aspect</a:t>
            </a:r>
          </a:p>
          <a:p>
            <a:r>
              <a:rPr lang="en-US" dirty="0">
                <a:latin typeface="Comic Sans MS" panose="030F0902030302020204" pitchFamily="66" charset="0"/>
              </a:rPr>
              <a:t>@Pointcut</a:t>
            </a:r>
          </a:p>
          <a:p>
            <a:r>
              <a:rPr lang="en-US" dirty="0">
                <a:latin typeface="Comic Sans MS" panose="030F0902030302020204" pitchFamily="66" charset="0"/>
              </a:rPr>
              <a:t>@</a:t>
            </a:r>
            <a:r>
              <a:rPr lang="en-US" dirty="0" err="1">
                <a:latin typeface="Comic Sans MS" panose="030F0902030302020204" pitchFamily="66" charset="0"/>
              </a:rPr>
              <a:t>AfterRunning</a:t>
            </a:r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@</a:t>
            </a:r>
            <a:r>
              <a:rPr lang="en-US" dirty="0" err="1">
                <a:latin typeface="Comic Sans MS" panose="030F0902030302020204" pitchFamily="66" charset="0"/>
              </a:rPr>
              <a:t>AfterThowing</a:t>
            </a:r>
            <a:endParaRPr lang="en-US" dirty="0">
              <a:latin typeface="Comic Sans MS" panose="030F0902030302020204" pitchFamily="66" charset="0"/>
            </a:endParaRPr>
          </a:p>
          <a:p>
            <a:r>
              <a:rPr lang="en-US" dirty="0">
                <a:latin typeface="Comic Sans MS" panose="030F0902030302020204" pitchFamily="66" charset="0"/>
              </a:rPr>
              <a:t>@Around</a:t>
            </a:r>
          </a:p>
          <a:p>
            <a:r>
              <a:rPr lang="en-US" dirty="0">
                <a:latin typeface="Comic Sans MS" panose="030F0902030302020204" pitchFamily="66" charset="0"/>
              </a:rPr>
              <a:t>@Before</a:t>
            </a:r>
          </a:p>
        </p:txBody>
      </p:sp>
    </p:spTree>
    <p:extLst>
      <p:ext uri="{BB962C8B-B14F-4D97-AF65-F5344CB8AC3E}">
        <p14:creationId xmlns:p14="http://schemas.microsoft.com/office/powerpoint/2010/main" val="16141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164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Stereotype annotation</vt:lpstr>
      <vt:lpstr>Spring Core related Annotations:</vt:lpstr>
      <vt:lpstr>REST API related Annotations:</vt:lpstr>
      <vt:lpstr>Spring Data JPA related annotations:</vt:lpstr>
      <vt:lpstr>Security related Annotations:</vt:lpstr>
      <vt:lpstr>Caching related Annotations:</vt:lpstr>
      <vt:lpstr>Aspect Oriented annotations.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Basanta kumar Hota</dc:creator>
  <cp:lastModifiedBy>Basanta kumar Hota</cp:lastModifiedBy>
  <cp:revision>9</cp:revision>
  <dcterms:created xsi:type="dcterms:W3CDTF">2022-03-26T16:46:06Z</dcterms:created>
  <dcterms:modified xsi:type="dcterms:W3CDTF">2022-03-27T06:56:55Z</dcterms:modified>
</cp:coreProperties>
</file>