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2"/>
  </p:notesMasterIdLst>
  <p:sldIdLst>
    <p:sldId id="256" r:id="rId2"/>
    <p:sldId id="257" r:id="rId3"/>
    <p:sldId id="272" r:id="rId4"/>
    <p:sldId id="271" r:id="rId5"/>
    <p:sldId id="273" r:id="rId6"/>
    <p:sldId id="274" r:id="rId7"/>
    <p:sldId id="263" r:id="rId8"/>
    <p:sldId id="264" r:id="rId9"/>
    <p:sldId id="26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13" autoAdjust="0"/>
  </p:normalViewPr>
  <p:slideViewPr>
    <p:cSldViewPr snapToGrid="0">
      <p:cViewPr varScale="1">
        <p:scale>
          <a:sx n="57" d="100"/>
          <a:sy n="57" d="100"/>
        </p:scale>
        <p:origin x="2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655FF-5F83-468F-9773-687F6EFCBF13}" type="datetimeFigureOut">
              <a:rPr lang="en-US" smtClean="0"/>
              <a:t>6/27/2021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72D65-2D70-4ECE-8771-1BD8A1FEBC26}" type="slidenum">
              <a:rPr lang="en-US" smtClean="0"/>
              <a:t>‹#›</a:t>
            </a:fld>
            <a:endParaRPr lang="en-US"/>
          </a:p>
        </p:txBody>
      </p:sp>
    </p:spTree>
    <p:extLst>
      <p:ext uri="{BB962C8B-B14F-4D97-AF65-F5344CB8AC3E}">
        <p14:creationId xmlns:p14="http://schemas.microsoft.com/office/powerpoint/2010/main" val="199176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Search_engine" TargetMode="External"/><Relationship Id="rId5" Type="http://schemas.openxmlformats.org/officeDocument/2006/relationships/hyperlink" Target="https://en.wikipedia.org/wiki/Webpages" TargetMode="External"/><Relationship Id="rId4" Type="http://schemas.openxmlformats.org/officeDocument/2006/relationships/hyperlink" Target="https://en.wikipedia.org/wiki/Google_Search"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PageRank</a:t>
            </a:r>
            <a:r>
              <a:rPr lang="en-GB" sz="1200" b="0" i="0" kern="1200" dirty="0" smtClean="0">
                <a:solidFill>
                  <a:schemeClr val="tx1"/>
                </a:solidFill>
                <a:effectLst/>
                <a:latin typeface="+mn-lt"/>
                <a:ea typeface="+mn-ea"/>
                <a:cs typeface="+mn-cs"/>
              </a:rPr>
              <a:t> is an </a:t>
            </a:r>
            <a:r>
              <a:rPr lang="en-GB" sz="1200" b="0" i="0" u="none" strike="noStrike" kern="1200" dirty="0" smtClean="0">
                <a:solidFill>
                  <a:schemeClr val="tx1"/>
                </a:solidFill>
                <a:effectLst/>
                <a:latin typeface="+mn-lt"/>
                <a:ea typeface="+mn-ea"/>
                <a:cs typeface="+mn-cs"/>
                <a:hlinkClick r:id="rId3" tooltip="Algorithm"/>
              </a:rPr>
              <a:t>algorithm</a:t>
            </a:r>
            <a:r>
              <a:rPr lang="en-GB" sz="1200" b="0" i="0" kern="1200" dirty="0" smtClean="0">
                <a:solidFill>
                  <a:schemeClr val="tx1"/>
                </a:solidFill>
                <a:effectLst/>
                <a:latin typeface="+mn-lt"/>
                <a:ea typeface="+mn-ea"/>
                <a:cs typeface="+mn-cs"/>
              </a:rPr>
              <a:t> used by </a:t>
            </a:r>
            <a:r>
              <a:rPr lang="en-GB" sz="1200" b="0" i="0" u="none" strike="noStrike" kern="1200" dirty="0" smtClean="0">
                <a:solidFill>
                  <a:schemeClr val="tx1"/>
                </a:solidFill>
                <a:effectLst/>
                <a:latin typeface="+mn-lt"/>
                <a:ea typeface="+mn-ea"/>
                <a:cs typeface="+mn-cs"/>
                <a:hlinkClick r:id="rId4" tooltip="Google Search"/>
              </a:rPr>
              <a:t>Google Search</a:t>
            </a:r>
            <a:r>
              <a:rPr lang="en-GB" sz="1200" b="0" i="0" kern="1200" dirty="0" smtClean="0">
                <a:solidFill>
                  <a:schemeClr val="tx1"/>
                </a:solidFill>
                <a:effectLst/>
                <a:latin typeface="+mn-lt"/>
                <a:ea typeface="+mn-ea"/>
                <a:cs typeface="+mn-cs"/>
              </a:rPr>
              <a:t> to rank </a:t>
            </a:r>
            <a:r>
              <a:rPr lang="en-GB" sz="1200" b="0" i="0" u="none" strike="noStrike" kern="1200" dirty="0" smtClean="0">
                <a:solidFill>
                  <a:schemeClr val="tx1"/>
                </a:solidFill>
                <a:effectLst/>
                <a:latin typeface="+mn-lt"/>
                <a:ea typeface="+mn-ea"/>
                <a:cs typeface="+mn-cs"/>
                <a:hlinkClick r:id="rId5" tooltip="Webpages"/>
              </a:rPr>
              <a:t>web pages</a:t>
            </a:r>
            <a:r>
              <a:rPr lang="en-GB" sz="1200" b="0" i="0" kern="1200" dirty="0" smtClean="0">
                <a:solidFill>
                  <a:schemeClr val="tx1"/>
                </a:solidFill>
                <a:effectLst/>
                <a:latin typeface="+mn-lt"/>
                <a:ea typeface="+mn-ea"/>
                <a:cs typeface="+mn-cs"/>
              </a:rPr>
              <a:t> in their </a:t>
            </a:r>
            <a:r>
              <a:rPr lang="en-GB" sz="1200" b="0" i="0" u="none" strike="noStrike" kern="1200" dirty="0" smtClean="0">
                <a:solidFill>
                  <a:schemeClr val="tx1"/>
                </a:solidFill>
                <a:effectLst/>
                <a:latin typeface="+mn-lt"/>
                <a:ea typeface="+mn-ea"/>
                <a:cs typeface="+mn-cs"/>
                <a:hlinkClick r:id="rId6"/>
              </a:rPr>
              <a:t>search engine</a:t>
            </a:r>
            <a:r>
              <a:rPr lang="en-GB" sz="1200" b="0" i="0" kern="1200" dirty="0" smtClean="0">
                <a:solidFill>
                  <a:schemeClr val="tx1"/>
                </a:solidFill>
                <a:effectLst/>
                <a:latin typeface="+mn-lt"/>
                <a:ea typeface="+mn-ea"/>
                <a:cs typeface="+mn-cs"/>
              </a:rPr>
              <a:t> results.</a:t>
            </a:r>
            <a:endParaRPr lang="en-US" dirty="0" smtClean="0"/>
          </a:p>
          <a:p>
            <a:endParaRPr lang="en-GB" dirty="0"/>
          </a:p>
        </p:txBody>
      </p:sp>
      <p:sp>
        <p:nvSpPr>
          <p:cNvPr id="4" name="Slide Number Placeholder 3"/>
          <p:cNvSpPr>
            <a:spLocks noGrp="1"/>
          </p:cNvSpPr>
          <p:nvPr>
            <p:ph type="sldNum" sz="quarter" idx="10"/>
          </p:nvPr>
        </p:nvSpPr>
        <p:spPr/>
        <p:txBody>
          <a:bodyPr/>
          <a:lstStyle/>
          <a:p>
            <a:fld id="{39B72D65-2D70-4ECE-8771-1BD8A1FEBC26}" type="slidenum">
              <a:rPr lang="en-US" smtClean="0"/>
              <a:t>3</a:t>
            </a:fld>
            <a:endParaRPr lang="en-US"/>
          </a:p>
        </p:txBody>
      </p:sp>
    </p:spTree>
    <p:extLst>
      <p:ext uri="{BB962C8B-B14F-4D97-AF65-F5344CB8AC3E}">
        <p14:creationId xmlns:p14="http://schemas.microsoft.com/office/powerpoint/2010/main" val="93227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Extracting features</a:t>
            </a:r>
            <a:r>
              <a:rPr lang="en-US" baseline="0" dirty="0" smtClean="0"/>
              <a:t> from address bar is easy with some </a:t>
            </a:r>
            <a:r>
              <a:rPr lang="en-US" baseline="0" dirty="0" err="1" smtClean="0"/>
              <a:t>codings</a:t>
            </a:r>
            <a:r>
              <a:rPr lang="en-US" baseline="0" dirty="0" smtClean="0"/>
              <a:t> in python but features extraction based on </a:t>
            </a:r>
            <a:r>
              <a:rPr lang="en-US" baseline="0" dirty="0" err="1" smtClean="0"/>
              <a:t>Javascript</a:t>
            </a:r>
            <a:r>
              <a:rPr lang="en-US" baseline="0" dirty="0" smtClean="0"/>
              <a:t> and domain is not possible only with coding, but it also needs other software. We tried to add some other features from this list to our dataset like google index, if the </a:t>
            </a:r>
            <a:r>
              <a:rPr lang="en-US" baseline="0" dirty="0" err="1" smtClean="0"/>
              <a:t>url</a:t>
            </a:r>
            <a:r>
              <a:rPr lang="en-US" baseline="0" dirty="0" smtClean="0"/>
              <a:t> submitted to mail and having subdomain. Two of them were added successfully but google index not, although we have spent 2 days working on that.  </a:t>
            </a:r>
            <a:endParaRPr lang="en-US" dirty="0" smtClean="0"/>
          </a:p>
          <a:p>
            <a:endParaRPr lang="en-GB" dirty="0"/>
          </a:p>
        </p:txBody>
      </p:sp>
      <p:sp>
        <p:nvSpPr>
          <p:cNvPr id="4" name="Slide Number Placeholder 3"/>
          <p:cNvSpPr>
            <a:spLocks noGrp="1"/>
          </p:cNvSpPr>
          <p:nvPr>
            <p:ph type="sldNum" sz="quarter" idx="10"/>
          </p:nvPr>
        </p:nvSpPr>
        <p:spPr/>
        <p:txBody>
          <a:bodyPr/>
          <a:lstStyle/>
          <a:p>
            <a:fld id="{39B72D65-2D70-4ECE-8771-1BD8A1FEBC26}" type="slidenum">
              <a:rPr lang="en-US" smtClean="0"/>
              <a:t>5</a:t>
            </a:fld>
            <a:endParaRPr lang="en-US"/>
          </a:p>
        </p:txBody>
      </p:sp>
    </p:spTree>
    <p:extLst>
      <p:ext uri="{BB962C8B-B14F-4D97-AF65-F5344CB8AC3E}">
        <p14:creationId xmlns:p14="http://schemas.microsoft.com/office/powerpoint/2010/main" val="42643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extracting features, conditions </a:t>
            </a:r>
            <a:r>
              <a:rPr lang="en-US" baseline="0" dirty="0" smtClean="0"/>
              <a:t>are applied to the result.</a:t>
            </a:r>
          </a:p>
          <a:p>
            <a:r>
              <a:rPr lang="en-US" baseline="0" dirty="0" smtClean="0"/>
              <a:t>0 is assigned to real websites and 1 to fake. For ex: if there is @ in the address bar then it’s 1 which means phishing otherwise it’s 0 which is real</a:t>
            </a:r>
          </a:p>
          <a:p>
            <a:r>
              <a:rPr lang="en-US" baseline="0" dirty="0" smtClean="0"/>
              <a:t>URL length: if it’s more than 54 character, it’s phishing otherwise it’s 0 real</a:t>
            </a:r>
          </a:p>
          <a:p>
            <a:r>
              <a:rPr lang="en-US" baseline="0" dirty="0" smtClean="0"/>
              <a:t>The only exception in this dataset is URL Depth which has number in range 0 – 2000. later we normalize the data to have same scales of values. </a:t>
            </a:r>
            <a:endParaRPr lang="en-US" dirty="0" smtClean="0"/>
          </a:p>
        </p:txBody>
      </p:sp>
      <p:sp>
        <p:nvSpPr>
          <p:cNvPr id="4" name="Slide Number Placeholder 3"/>
          <p:cNvSpPr>
            <a:spLocks noGrp="1"/>
          </p:cNvSpPr>
          <p:nvPr>
            <p:ph type="sldNum" sz="quarter" idx="10"/>
          </p:nvPr>
        </p:nvSpPr>
        <p:spPr/>
        <p:txBody>
          <a:bodyPr/>
          <a:lstStyle/>
          <a:p>
            <a:fld id="{39B72D65-2D70-4ECE-8771-1BD8A1FEBC26}" type="slidenum">
              <a:rPr lang="en-US" smtClean="0"/>
              <a:t>6</a:t>
            </a:fld>
            <a:endParaRPr lang="en-US"/>
          </a:p>
        </p:txBody>
      </p:sp>
    </p:spTree>
    <p:extLst>
      <p:ext uri="{BB962C8B-B14F-4D97-AF65-F5344CB8AC3E}">
        <p14:creationId xmlns:p14="http://schemas.microsoft.com/office/powerpoint/2010/main" val="339884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10000</a:t>
            </a:r>
            <a:r>
              <a:rPr lang="en-US" baseline="0" dirty="0" smtClean="0"/>
              <a:t> equally distributed for phishing and real</a:t>
            </a:r>
            <a:endParaRPr lang="en-US" dirty="0"/>
          </a:p>
        </p:txBody>
      </p:sp>
      <p:sp>
        <p:nvSpPr>
          <p:cNvPr id="4" name="Slide Number Placeholder 3"/>
          <p:cNvSpPr>
            <a:spLocks noGrp="1"/>
          </p:cNvSpPr>
          <p:nvPr>
            <p:ph type="sldNum" sz="quarter" idx="10"/>
          </p:nvPr>
        </p:nvSpPr>
        <p:spPr/>
        <p:txBody>
          <a:bodyPr/>
          <a:lstStyle/>
          <a:p>
            <a:fld id="{39B72D65-2D70-4ECE-8771-1BD8A1FEBC26}" type="slidenum">
              <a:rPr lang="en-US" smtClean="0"/>
              <a:t>7</a:t>
            </a:fld>
            <a:endParaRPr lang="en-US"/>
          </a:p>
        </p:txBody>
      </p:sp>
    </p:spTree>
    <p:extLst>
      <p:ext uri="{BB962C8B-B14F-4D97-AF65-F5344CB8AC3E}">
        <p14:creationId xmlns:p14="http://schemas.microsoft.com/office/powerpoint/2010/main" val="38999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9B72D65-2D70-4ECE-8771-1BD8A1FEBC26}" type="slidenum">
              <a:rPr lang="en-US" smtClean="0"/>
              <a:t>8</a:t>
            </a:fld>
            <a:endParaRPr lang="en-US"/>
          </a:p>
        </p:txBody>
      </p:sp>
    </p:spTree>
    <p:extLst>
      <p:ext uri="{BB962C8B-B14F-4D97-AF65-F5344CB8AC3E}">
        <p14:creationId xmlns:p14="http://schemas.microsoft.com/office/powerpoint/2010/main" val="253498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solve the mistake and improve</a:t>
            </a:r>
            <a:r>
              <a:rPr lang="en-US" baseline="0" dirty="0" smtClean="0"/>
              <a:t> the model with this approach, but then we found out even if the model works fine, to deploy the model, we need all feature extraction codes and practically there is no point in working with preprocessed dataset. For learning aspect it was ok but it was not possible to really test the model with a URL out of our dataset. So we shifted to the next approach. </a:t>
            </a:r>
            <a:endParaRPr lang="en-US" dirty="0"/>
          </a:p>
        </p:txBody>
      </p:sp>
      <p:sp>
        <p:nvSpPr>
          <p:cNvPr id="4" name="Slide Number Placeholder 3"/>
          <p:cNvSpPr>
            <a:spLocks noGrp="1"/>
          </p:cNvSpPr>
          <p:nvPr>
            <p:ph type="sldNum" sz="quarter" idx="10"/>
          </p:nvPr>
        </p:nvSpPr>
        <p:spPr/>
        <p:txBody>
          <a:bodyPr/>
          <a:lstStyle/>
          <a:p>
            <a:fld id="{39B72D65-2D70-4ECE-8771-1BD8A1FEBC26}" type="slidenum">
              <a:rPr lang="en-US" smtClean="0"/>
              <a:t>9</a:t>
            </a:fld>
            <a:endParaRPr lang="en-US"/>
          </a:p>
        </p:txBody>
      </p:sp>
    </p:spTree>
    <p:extLst>
      <p:ext uri="{BB962C8B-B14F-4D97-AF65-F5344CB8AC3E}">
        <p14:creationId xmlns:p14="http://schemas.microsoft.com/office/powerpoint/2010/main" val="419996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9B72D65-2D70-4ECE-8771-1BD8A1FEBC26}" type="slidenum">
              <a:rPr lang="en-US" smtClean="0"/>
              <a:t>10</a:t>
            </a:fld>
            <a:endParaRPr lang="en-US"/>
          </a:p>
        </p:txBody>
      </p:sp>
    </p:spTree>
    <p:extLst>
      <p:ext uri="{BB962C8B-B14F-4D97-AF65-F5344CB8AC3E}">
        <p14:creationId xmlns:p14="http://schemas.microsoft.com/office/powerpoint/2010/main" val="161435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77899C-1CDB-487D-942D-DC3AF50FC0F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323066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77899C-1CDB-487D-942D-DC3AF50FC0F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235889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77899C-1CDB-487D-942D-DC3AF50FC0F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211301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77899C-1CDB-487D-942D-DC3AF50FC0F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28931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77899C-1CDB-487D-942D-DC3AF50FC0F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401881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77899C-1CDB-487D-942D-DC3AF50FC0F3}"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376613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77899C-1CDB-487D-942D-DC3AF50FC0F3}"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3496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77899C-1CDB-487D-942D-DC3AF50FC0F3}"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153753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7899C-1CDB-487D-942D-DC3AF50FC0F3}"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92926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77899C-1CDB-487D-942D-DC3AF50FC0F3}"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379372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77899C-1CDB-487D-942D-DC3AF50FC0F3}"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58FB8-9250-4382-9C7C-F71BCB0A3FFA}" type="slidenum">
              <a:rPr lang="en-US" smtClean="0"/>
              <a:t>‹#›</a:t>
            </a:fld>
            <a:endParaRPr lang="en-US"/>
          </a:p>
        </p:txBody>
      </p:sp>
    </p:spTree>
    <p:extLst>
      <p:ext uri="{BB962C8B-B14F-4D97-AF65-F5344CB8AC3E}">
        <p14:creationId xmlns:p14="http://schemas.microsoft.com/office/powerpoint/2010/main" val="367386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7899C-1CDB-487D-942D-DC3AF50FC0F3}" type="datetimeFigureOut">
              <a:rPr lang="en-US" smtClean="0"/>
              <a:t>6/27/2021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58FB8-9250-4382-9C7C-F71BCB0A3FFA}" type="slidenum">
              <a:rPr lang="en-US" smtClean="0"/>
              <a:t>‹#›</a:t>
            </a:fld>
            <a:endParaRPr lang="en-US"/>
          </a:p>
        </p:txBody>
      </p:sp>
    </p:spTree>
    <p:extLst>
      <p:ext uri="{BB962C8B-B14F-4D97-AF65-F5344CB8AC3E}">
        <p14:creationId xmlns:p14="http://schemas.microsoft.com/office/powerpoint/2010/main" val="245695249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alexa.com/topsite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blip>
          <a:srcRect/>
          <a:stretch>
            <a:fillRect t="-9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0" y="5411450"/>
            <a:ext cx="12192000" cy="1446550"/>
          </a:xfrm>
          <a:prstGeom prst="rect">
            <a:avLst/>
          </a:prstGeom>
          <a:gradFill flip="none" rotWithShape="1">
            <a:gsLst>
              <a:gs pos="51000">
                <a:schemeClr val="tx1">
                  <a:lumMod val="95000"/>
                  <a:lumOff val="5000"/>
                </a:schemeClr>
              </a:gs>
              <a:gs pos="100000">
                <a:schemeClr val="accent3">
                  <a:lumMod val="89000"/>
                </a:schemeClr>
              </a:gs>
              <a:gs pos="85000">
                <a:schemeClr val="accent6">
                  <a:lumMod val="50000"/>
                  <a:alpha val="48000"/>
                </a:schemeClr>
              </a:gs>
              <a:gs pos="32000">
                <a:schemeClr val="bg2">
                  <a:lumMod val="10000"/>
                </a:schemeClr>
              </a:gs>
            </a:gsLst>
            <a:path path="circle">
              <a:fillToRect l="50000" t="50000" r="50000" b="50000"/>
            </a:path>
            <a:tileRect/>
          </a:gradFill>
        </p:spPr>
        <p:txBody>
          <a:bodyPr wrap="square" rtlCol="0">
            <a:spAutoFit/>
          </a:bodyPr>
          <a:lstStyle/>
          <a:p>
            <a:r>
              <a:rPr lang="en-US" sz="4400" b="1" dirty="0" smtClean="0">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latin typeface="Arial Black" panose="020B0A04020102020204" pitchFamily="34" charset="0"/>
              </a:rPr>
              <a:t>Phishing Website detection using Deep Neural Network (NLP)</a:t>
            </a:r>
            <a:endParaRPr lang="en-US" sz="4400" b="1" dirty="0">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latin typeface="Arial Black" panose="020B0A04020102020204" pitchFamily="34" charset="0"/>
            </a:endParaRPr>
          </a:p>
        </p:txBody>
      </p:sp>
    </p:spTree>
    <p:extLst>
      <p:ext uri="{BB962C8B-B14F-4D97-AF65-F5344CB8AC3E}">
        <p14:creationId xmlns:p14="http://schemas.microsoft.com/office/powerpoint/2010/main" val="1628563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0" y="872836"/>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V="1">
            <a:off x="0" y="6179127"/>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5597237" y="450009"/>
            <a:ext cx="6594763"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8" name="TextBox 7"/>
          <p:cNvSpPr txBox="1"/>
          <p:nvPr/>
        </p:nvSpPr>
        <p:spPr>
          <a:xfrm>
            <a:off x="5708073" y="6317673"/>
            <a:ext cx="775854" cy="374073"/>
          </a:xfrm>
          <a:prstGeom prst="rect">
            <a:avLst/>
          </a:prstGeom>
          <a:noFill/>
        </p:spPr>
        <p:txBody>
          <a:bodyPr wrap="square" rtlCol="0">
            <a:spAutoFit/>
          </a:bodyPr>
          <a:lstStyle/>
          <a:p>
            <a:pPr algn="ctr"/>
            <a:r>
              <a:rPr lang="en-US" dirty="0" smtClean="0"/>
              <a:t>-9-</a:t>
            </a:r>
            <a:endParaRPr lang="en-US" dirty="0"/>
          </a:p>
        </p:txBody>
      </p:sp>
      <p:sp>
        <p:nvSpPr>
          <p:cNvPr id="11" name="TextBox 10"/>
          <p:cNvSpPr txBox="1"/>
          <p:nvPr/>
        </p:nvSpPr>
        <p:spPr>
          <a:xfrm>
            <a:off x="690023" y="1476819"/>
            <a:ext cx="10811953" cy="4124206"/>
          </a:xfrm>
          <a:prstGeom prst="rect">
            <a:avLst/>
          </a:prstGeom>
          <a:noFill/>
        </p:spPr>
        <p:txBody>
          <a:bodyPr wrap="square" rtlCol="0">
            <a:spAutoFit/>
          </a:bodyPr>
          <a:lstStyle/>
          <a:p>
            <a:r>
              <a:rPr lang="en-US" sz="2400" b="1" dirty="0" smtClean="0"/>
              <a:t>Second approach: </a:t>
            </a:r>
            <a:r>
              <a:rPr lang="en-US" sz="2400" b="1" dirty="0"/>
              <a:t>Deep Learning Neural Network + </a:t>
            </a:r>
            <a:r>
              <a:rPr lang="en-US" sz="2400" b="1" dirty="0" smtClean="0"/>
              <a:t>NLP</a:t>
            </a:r>
          </a:p>
          <a:p>
            <a:endParaRPr lang="en-US" b="1" dirty="0"/>
          </a:p>
          <a:p>
            <a:r>
              <a:rPr lang="en-US" sz="2000" dirty="0" smtClean="0"/>
              <a:t>This </a:t>
            </a:r>
            <a:r>
              <a:rPr lang="en-US" sz="2000" b="1" dirty="0" smtClean="0"/>
              <a:t>NLP</a:t>
            </a:r>
            <a:r>
              <a:rPr lang="en-US" sz="2000" dirty="0" smtClean="0"/>
              <a:t> or Natural Language Processing model emphasis more on “words/phrases” and “how they are grouped together” in a URL, different to the previous model which depend on specific features of URL’s. </a:t>
            </a:r>
          </a:p>
          <a:p>
            <a:endParaRPr lang="en-US" sz="2000" dirty="0"/>
          </a:p>
          <a:p>
            <a:r>
              <a:rPr lang="en-US" sz="2000" dirty="0" smtClean="0"/>
              <a:t>This model make use of “Tokenization” which will separate a piece of text in small units of tokens.</a:t>
            </a:r>
          </a:p>
          <a:p>
            <a:endParaRPr lang="en-US" sz="2000" dirty="0"/>
          </a:p>
          <a:p>
            <a:r>
              <a:rPr lang="en-US" sz="2000" dirty="0" smtClean="0"/>
              <a:t>A “token” could be a word, a character or sub words.</a:t>
            </a:r>
          </a:p>
          <a:p>
            <a:endParaRPr lang="en-US" sz="2000" dirty="0"/>
          </a:p>
          <a:p>
            <a:r>
              <a:rPr lang="en-US" sz="2000" dirty="0" smtClean="0"/>
              <a:t>This approach was able to obtain: </a:t>
            </a:r>
          </a:p>
          <a:p>
            <a:pPr marL="285750" indent="-285750">
              <a:buFont typeface="Arial" panose="020B0604020202020204" pitchFamily="34" charset="0"/>
              <a:buChar char="•"/>
            </a:pPr>
            <a:r>
              <a:rPr lang="en-US" sz="2000" dirty="0" smtClean="0"/>
              <a:t>Training accuracy of 98%</a:t>
            </a:r>
          </a:p>
          <a:p>
            <a:pPr marL="285750" indent="-285750">
              <a:buFont typeface="Arial" panose="020B0604020202020204" pitchFamily="34" charset="0"/>
              <a:buChar char="•"/>
            </a:pPr>
            <a:r>
              <a:rPr lang="en-US" sz="2000" dirty="0" smtClean="0"/>
              <a:t>Testing accuracy of 97</a:t>
            </a:r>
            <a:r>
              <a:rPr lang="en-US" sz="2000" dirty="0" smtClean="0"/>
              <a:t>%</a:t>
            </a:r>
            <a:endParaRPr lang="en-US" sz="2000" dirty="0"/>
          </a:p>
        </p:txBody>
      </p:sp>
    </p:spTree>
    <p:extLst>
      <p:ext uri="{BB962C8B-B14F-4D97-AF65-F5344CB8AC3E}">
        <p14:creationId xmlns:p14="http://schemas.microsoft.com/office/powerpoint/2010/main" val="1694367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7735" y="1995930"/>
            <a:ext cx="10916530" cy="2831544"/>
          </a:xfrm>
          <a:prstGeom prst="rect">
            <a:avLst/>
          </a:prstGeom>
          <a:noFill/>
        </p:spPr>
        <p:txBody>
          <a:bodyPr wrap="square" rtlCol="0">
            <a:spAutoFit/>
          </a:bodyPr>
          <a:lstStyle/>
          <a:p>
            <a:pPr algn="ctr"/>
            <a:r>
              <a:rPr lang="de-DE" sz="2800" dirty="0"/>
              <a:t>A </a:t>
            </a:r>
            <a:r>
              <a:rPr lang="en-US" sz="2800" dirty="0"/>
              <a:t>typical Phishing Attack! </a:t>
            </a:r>
            <a:endParaRPr lang="en-GB" sz="2800" dirty="0" smtClean="0"/>
          </a:p>
          <a:p>
            <a:endParaRPr lang="en-GB" dirty="0"/>
          </a:p>
          <a:p>
            <a:endParaRPr lang="en-GB" dirty="0" smtClean="0"/>
          </a:p>
          <a:p>
            <a:pPr algn="just"/>
            <a:r>
              <a:rPr lang="en-GB" sz="2000" dirty="0" smtClean="0"/>
              <a:t>A </a:t>
            </a:r>
            <a:r>
              <a:rPr lang="en-GB" sz="2000" dirty="0"/>
              <a:t>victim opens a compromised link that poses as a credible website. The victim is then asked to enter their credentials, but since it is a “fake” website, the sensitive information is routed to the hacker and the victim gets ”‘hacked.”</a:t>
            </a:r>
          </a:p>
          <a:p>
            <a:endParaRPr lang="en-US" b="1" dirty="0" smtClean="0"/>
          </a:p>
          <a:p>
            <a:endParaRPr lang="en-US" dirty="0"/>
          </a:p>
          <a:p>
            <a:endParaRPr lang="en-US" dirty="0"/>
          </a:p>
        </p:txBody>
      </p:sp>
      <p:cxnSp>
        <p:nvCxnSpPr>
          <p:cNvPr id="4" name="Straight Connector 3"/>
          <p:cNvCxnSpPr/>
          <p:nvPr/>
        </p:nvCxnSpPr>
        <p:spPr>
          <a:xfrm flipV="1">
            <a:off x="0" y="872836"/>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V="1">
            <a:off x="0" y="6179127"/>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6345808" y="443093"/>
            <a:ext cx="5846192"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8" name="TextBox 7"/>
          <p:cNvSpPr txBox="1"/>
          <p:nvPr/>
        </p:nvSpPr>
        <p:spPr>
          <a:xfrm>
            <a:off x="5708073" y="6317673"/>
            <a:ext cx="775854" cy="374073"/>
          </a:xfrm>
          <a:prstGeom prst="rect">
            <a:avLst/>
          </a:prstGeom>
          <a:noFill/>
        </p:spPr>
        <p:txBody>
          <a:bodyPr wrap="square" rtlCol="0" anchor="ctr">
            <a:spAutoFit/>
          </a:bodyPr>
          <a:lstStyle/>
          <a:p>
            <a:pPr algn="ctr"/>
            <a:r>
              <a:rPr lang="en-US" dirty="0" smtClean="0"/>
              <a:t>-1-</a:t>
            </a:r>
            <a:endParaRPr lang="en-US" dirty="0"/>
          </a:p>
        </p:txBody>
      </p:sp>
    </p:spTree>
    <p:extLst>
      <p:ext uri="{BB962C8B-B14F-4D97-AF65-F5344CB8AC3E}">
        <p14:creationId xmlns:p14="http://schemas.microsoft.com/office/powerpoint/2010/main" val="1588710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7541" y="1287040"/>
            <a:ext cx="5856880" cy="4663063"/>
          </a:xfrm>
          <a:prstGeom prst="rect">
            <a:avLst/>
          </a:prstGeom>
          <a:noFill/>
        </p:spPr>
        <p:txBody>
          <a:bodyPr wrap="square" rtlCol="0">
            <a:spAutoFit/>
          </a:bodyPr>
          <a:lstStyle/>
          <a:p>
            <a:r>
              <a:rPr lang="en-US" sz="2800" dirty="0"/>
              <a:t>How to identify a phishing URL?</a:t>
            </a:r>
            <a:endParaRPr lang="en-GB" sz="2800" dirty="0" smtClean="0"/>
          </a:p>
          <a:p>
            <a:endParaRPr lang="en-GB" dirty="0"/>
          </a:p>
          <a:p>
            <a:pPr marL="285750" indent="-285750">
              <a:lnSpc>
                <a:spcPct val="150000"/>
              </a:lnSpc>
              <a:buFont typeface="Wingdings" panose="05000000000000000000" pitchFamily="2" charset="2"/>
              <a:buChar char="ü"/>
            </a:pPr>
            <a:r>
              <a:rPr lang="en-GB" sz="2000" dirty="0" smtClean="0"/>
              <a:t>Is </a:t>
            </a:r>
            <a:r>
              <a:rPr lang="en-GB" sz="2000" dirty="0"/>
              <a:t>it misspelled?</a:t>
            </a:r>
          </a:p>
          <a:p>
            <a:pPr marL="285750" indent="-285750">
              <a:lnSpc>
                <a:spcPct val="150000"/>
              </a:lnSpc>
              <a:buFont typeface="Wingdings" panose="05000000000000000000" pitchFamily="2" charset="2"/>
              <a:buChar char="ü"/>
            </a:pPr>
            <a:r>
              <a:rPr lang="en-GB" sz="2000" dirty="0"/>
              <a:t>Is it Pointed to the wrong top-level domain?</a:t>
            </a:r>
          </a:p>
          <a:p>
            <a:pPr marL="285750" indent="-285750">
              <a:lnSpc>
                <a:spcPct val="150000"/>
              </a:lnSpc>
              <a:buFont typeface="Wingdings" panose="05000000000000000000" pitchFamily="2" charset="2"/>
              <a:buChar char="ü"/>
            </a:pPr>
            <a:r>
              <a:rPr lang="en-GB" sz="2000" dirty="0"/>
              <a:t>Does one part seems real and one part seems fake?</a:t>
            </a:r>
          </a:p>
          <a:p>
            <a:pPr marL="285750" indent="-285750">
              <a:lnSpc>
                <a:spcPct val="150000"/>
              </a:lnSpc>
              <a:buFont typeface="Wingdings" panose="05000000000000000000" pitchFamily="2" charset="2"/>
              <a:buChar char="ü"/>
            </a:pPr>
            <a:r>
              <a:rPr lang="en-GB" sz="2000" dirty="0"/>
              <a:t>Is it incredibly long?</a:t>
            </a:r>
          </a:p>
          <a:p>
            <a:pPr marL="285750" indent="-285750">
              <a:lnSpc>
                <a:spcPct val="150000"/>
              </a:lnSpc>
              <a:buFont typeface="Wingdings" panose="05000000000000000000" pitchFamily="2" charset="2"/>
              <a:buChar char="ü"/>
            </a:pPr>
            <a:r>
              <a:rPr lang="en-GB" sz="2000" dirty="0"/>
              <a:t>Is it just an IP address?</a:t>
            </a:r>
          </a:p>
          <a:p>
            <a:pPr marL="285750" indent="-285750">
              <a:lnSpc>
                <a:spcPct val="150000"/>
              </a:lnSpc>
              <a:buFont typeface="Wingdings" panose="05000000000000000000" pitchFamily="2" charset="2"/>
              <a:buChar char="ü"/>
            </a:pPr>
            <a:r>
              <a:rPr lang="en-GB" sz="2000" dirty="0"/>
              <a:t>Has a low PageRank?</a:t>
            </a:r>
          </a:p>
          <a:p>
            <a:pPr marL="285750" indent="-285750">
              <a:lnSpc>
                <a:spcPct val="150000"/>
              </a:lnSpc>
              <a:buFont typeface="Wingdings" panose="05000000000000000000" pitchFamily="2" charset="2"/>
              <a:buChar char="ü"/>
            </a:pPr>
            <a:r>
              <a:rPr lang="en-GB" sz="2000" dirty="0"/>
              <a:t>Has a young domain age?</a:t>
            </a:r>
          </a:p>
          <a:p>
            <a:pPr marL="285750" indent="-285750">
              <a:lnSpc>
                <a:spcPct val="150000"/>
              </a:lnSpc>
              <a:buFont typeface="Wingdings" panose="05000000000000000000" pitchFamily="2" charset="2"/>
              <a:buChar char="ü"/>
            </a:pPr>
            <a:r>
              <a:rPr lang="en-GB" sz="2000" dirty="0"/>
              <a:t>Ranks poorly on the </a:t>
            </a:r>
            <a:r>
              <a:rPr lang="en-GB" sz="2000" dirty="0">
                <a:hlinkClick r:id="rId3"/>
              </a:rPr>
              <a:t>Alexa Top 1 Million Sites</a:t>
            </a:r>
            <a:r>
              <a:rPr lang="en-GB" sz="2000" dirty="0" smtClean="0"/>
              <a:t>?</a:t>
            </a:r>
            <a:endParaRPr lang="en-GB" sz="2000" dirty="0"/>
          </a:p>
        </p:txBody>
      </p:sp>
      <p:cxnSp>
        <p:nvCxnSpPr>
          <p:cNvPr id="4" name="Straight Connector 3"/>
          <p:cNvCxnSpPr/>
          <p:nvPr/>
        </p:nvCxnSpPr>
        <p:spPr>
          <a:xfrm flipV="1">
            <a:off x="0" y="872836"/>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V="1">
            <a:off x="0" y="6179127"/>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6345808" y="443093"/>
            <a:ext cx="5846192"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8" name="TextBox 7"/>
          <p:cNvSpPr txBox="1"/>
          <p:nvPr/>
        </p:nvSpPr>
        <p:spPr>
          <a:xfrm>
            <a:off x="5708073" y="6317673"/>
            <a:ext cx="775854" cy="374073"/>
          </a:xfrm>
          <a:prstGeom prst="rect">
            <a:avLst/>
          </a:prstGeom>
          <a:noFill/>
        </p:spPr>
        <p:txBody>
          <a:bodyPr wrap="square" rtlCol="0">
            <a:spAutoFit/>
          </a:bodyPr>
          <a:lstStyle/>
          <a:p>
            <a:pPr algn="ctr"/>
            <a:r>
              <a:rPr lang="en-US" dirty="0" smtClean="0"/>
              <a:t>-2-</a:t>
            </a:r>
            <a:endParaRPr lang="en-US" dirty="0"/>
          </a:p>
        </p:txBody>
      </p:sp>
    </p:spTree>
    <p:extLst>
      <p:ext uri="{BB962C8B-B14F-4D97-AF65-F5344CB8AC3E}">
        <p14:creationId xmlns:p14="http://schemas.microsoft.com/office/powerpoint/2010/main" val="2108580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7735" y="1340768"/>
            <a:ext cx="10916530" cy="4370427"/>
          </a:xfrm>
          <a:prstGeom prst="rect">
            <a:avLst/>
          </a:prstGeom>
          <a:noFill/>
        </p:spPr>
        <p:txBody>
          <a:bodyPr wrap="square" rtlCol="0">
            <a:spAutoFit/>
          </a:bodyPr>
          <a:lstStyle/>
          <a:p>
            <a:pPr algn="just"/>
            <a:r>
              <a:rPr lang="en-US" sz="2000" dirty="0" smtClean="0"/>
              <a:t>Two different approaches were tried out for the project: </a:t>
            </a:r>
          </a:p>
          <a:p>
            <a:pPr algn="just"/>
            <a:r>
              <a:rPr lang="en-US" sz="2000" dirty="0"/>
              <a:t>	</a:t>
            </a:r>
            <a:endParaRPr lang="en-US" sz="2000" dirty="0" smtClean="0"/>
          </a:p>
          <a:p>
            <a:pPr algn="just">
              <a:lnSpc>
                <a:spcPct val="150000"/>
              </a:lnSpc>
            </a:pPr>
            <a:r>
              <a:rPr lang="en-US" sz="2000" b="1" dirty="0" smtClean="0"/>
              <a:t>1. Deep Neural Network</a:t>
            </a:r>
          </a:p>
          <a:p>
            <a:pPr marL="285750" indent="-285750" algn="just">
              <a:lnSpc>
                <a:spcPct val="150000"/>
              </a:lnSpc>
              <a:buFont typeface="Arial" panose="020B0604020202020204" pitchFamily="34" charset="0"/>
              <a:buChar char="•"/>
            </a:pPr>
            <a:r>
              <a:rPr lang="en-US" sz="2000" dirty="0" smtClean="0"/>
              <a:t>Using a pre-processed dataset from </a:t>
            </a:r>
            <a:r>
              <a:rPr lang="en-US" sz="2000" dirty="0" err="1" smtClean="0"/>
              <a:t>Kaggle</a:t>
            </a:r>
            <a:r>
              <a:rPr lang="en-US" sz="2000" dirty="0"/>
              <a:t>.</a:t>
            </a:r>
            <a:endParaRPr lang="en-US" sz="2000" dirty="0" smtClean="0"/>
          </a:p>
          <a:p>
            <a:pPr marL="285750" indent="-285750" algn="just">
              <a:lnSpc>
                <a:spcPct val="150000"/>
              </a:lnSpc>
              <a:buFont typeface="Arial" panose="020B0604020202020204" pitchFamily="34" charset="0"/>
              <a:buChar char="•"/>
            </a:pPr>
            <a:r>
              <a:rPr lang="en-US" sz="2000" dirty="0" smtClean="0"/>
              <a:t>To compare the performance of the model, </a:t>
            </a:r>
            <a:r>
              <a:rPr lang="en-US" sz="2000" dirty="0" smtClean="0"/>
              <a:t>Logistic </a:t>
            </a:r>
            <a:r>
              <a:rPr lang="en-US" sz="2000" dirty="0" smtClean="0"/>
              <a:t>Regression and Multilayer perceptron have been applied. </a:t>
            </a:r>
          </a:p>
          <a:p>
            <a:pPr algn="just"/>
            <a:endParaRPr lang="en-US" sz="2000" dirty="0" smtClean="0"/>
          </a:p>
          <a:p>
            <a:pPr algn="just"/>
            <a:endParaRPr lang="en-US" sz="2000" dirty="0" smtClean="0"/>
          </a:p>
          <a:p>
            <a:pPr algn="just">
              <a:lnSpc>
                <a:spcPct val="150000"/>
              </a:lnSpc>
            </a:pPr>
            <a:r>
              <a:rPr lang="en-US" sz="2000" b="1" dirty="0" smtClean="0"/>
              <a:t>2. Deep Neural Network </a:t>
            </a:r>
            <a:r>
              <a:rPr lang="en-US" sz="2000" b="1" dirty="0"/>
              <a:t>+ NLP </a:t>
            </a:r>
            <a:endParaRPr lang="en-US" sz="2000" b="1" dirty="0" smtClean="0"/>
          </a:p>
          <a:p>
            <a:pPr marL="285750" indent="-285750" algn="just">
              <a:lnSpc>
                <a:spcPct val="150000"/>
              </a:lnSpc>
              <a:buFont typeface="Arial" panose="020B0604020202020204" pitchFamily="34" charset="0"/>
              <a:buChar char="•"/>
            </a:pPr>
            <a:r>
              <a:rPr lang="en-US" sz="2000" dirty="0" smtClean="0"/>
              <a:t>By focusing just on address bar, a NLP model has been applied</a:t>
            </a:r>
          </a:p>
          <a:p>
            <a:endParaRPr lang="en-US" b="1" dirty="0" smtClean="0"/>
          </a:p>
        </p:txBody>
      </p:sp>
      <p:cxnSp>
        <p:nvCxnSpPr>
          <p:cNvPr id="4" name="Straight Connector 3"/>
          <p:cNvCxnSpPr/>
          <p:nvPr/>
        </p:nvCxnSpPr>
        <p:spPr>
          <a:xfrm flipV="1">
            <a:off x="0" y="872836"/>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V="1">
            <a:off x="0" y="6179127"/>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6345808" y="443093"/>
            <a:ext cx="5846192"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8" name="TextBox 7"/>
          <p:cNvSpPr txBox="1"/>
          <p:nvPr/>
        </p:nvSpPr>
        <p:spPr>
          <a:xfrm>
            <a:off x="5708073" y="6317673"/>
            <a:ext cx="775854" cy="374073"/>
          </a:xfrm>
          <a:prstGeom prst="rect">
            <a:avLst/>
          </a:prstGeom>
          <a:noFill/>
        </p:spPr>
        <p:txBody>
          <a:bodyPr wrap="square" rtlCol="0">
            <a:spAutoFit/>
          </a:bodyPr>
          <a:lstStyle/>
          <a:p>
            <a:pPr algn="ctr"/>
            <a:r>
              <a:rPr lang="en-US" dirty="0" smtClean="0"/>
              <a:t>-3-</a:t>
            </a:r>
            <a:endParaRPr lang="en-US" dirty="0"/>
          </a:p>
        </p:txBody>
      </p:sp>
    </p:spTree>
    <p:extLst>
      <p:ext uri="{BB962C8B-B14F-4D97-AF65-F5344CB8AC3E}">
        <p14:creationId xmlns:p14="http://schemas.microsoft.com/office/powerpoint/2010/main" val="2190657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131" y="664042"/>
            <a:ext cx="10851738" cy="830997"/>
          </a:xfrm>
          <a:prstGeom prst="rect">
            <a:avLst/>
          </a:prstGeom>
          <a:noFill/>
        </p:spPr>
        <p:txBody>
          <a:bodyPr wrap="square" rtlCol="0">
            <a:spAutoFit/>
          </a:bodyPr>
          <a:lstStyle/>
          <a:p>
            <a:r>
              <a:rPr lang="en-US" sz="2400" dirty="0"/>
              <a:t>What does URL features extraction </a:t>
            </a:r>
            <a:r>
              <a:rPr lang="en-US" sz="2400" dirty="0" smtClean="0"/>
              <a:t>mean? </a:t>
            </a:r>
          </a:p>
          <a:p>
            <a:r>
              <a:rPr lang="en-US" sz="2400" dirty="0" smtClean="0"/>
              <a:t>And </a:t>
            </a:r>
            <a:r>
              <a:rPr lang="en-US" sz="2400" dirty="0"/>
              <a:t>why we have used preprocessed Dataset? </a:t>
            </a:r>
            <a:endParaRPr lang="en-US" sz="2400" dirty="0" smtClean="0"/>
          </a:p>
        </p:txBody>
      </p:sp>
      <p:cxnSp>
        <p:nvCxnSpPr>
          <p:cNvPr id="4" name="Straight Connector 3"/>
          <p:cNvCxnSpPr/>
          <p:nvPr/>
        </p:nvCxnSpPr>
        <p:spPr>
          <a:xfrm flipV="1">
            <a:off x="0" y="560605"/>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V="1">
            <a:off x="0" y="6469055"/>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6345808" y="142016"/>
            <a:ext cx="5846192"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8" name="TextBox 7"/>
          <p:cNvSpPr txBox="1"/>
          <p:nvPr/>
        </p:nvSpPr>
        <p:spPr>
          <a:xfrm>
            <a:off x="5708073" y="6473787"/>
            <a:ext cx="775854" cy="374073"/>
          </a:xfrm>
          <a:prstGeom prst="rect">
            <a:avLst/>
          </a:prstGeom>
          <a:noFill/>
        </p:spPr>
        <p:txBody>
          <a:bodyPr wrap="square" rtlCol="0">
            <a:spAutoFit/>
          </a:bodyPr>
          <a:lstStyle/>
          <a:p>
            <a:pPr algn="ctr"/>
            <a:r>
              <a:rPr lang="en-US" dirty="0" smtClean="0"/>
              <a:t>-4-</a:t>
            </a:r>
            <a:endParaRPr lang="en-US" dirty="0"/>
          </a:p>
        </p:txBody>
      </p:sp>
      <p:sp>
        <p:nvSpPr>
          <p:cNvPr id="9" name="Content Placeholder 2"/>
          <p:cNvSpPr txBox="1">
            <a:spLocks/>
          </p:cNvSpPr>
          <p:nvPr/>
        </p:nvSpPr>
        <p:spPr>
          <a:xfrm>
            <a:off x="380613" y="1705395"/>
            <a:ext cx="2592000" cy="480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smtClean="0"/>
              <a:t>Address Bar-Based</a:t>
            </a:r>
          </a:p>
          <a:p>
            <a:r>
              <a:rPr lang="en-GB" sz="1800" dirty="0" smtClean="0"/>
              <a:t>Adding a prefix or suffix separated by (-) to the domain</a:t>
            </a:r>
          </a:p>
          <a:p>
            <a:r>
              <a:rPr lang="en-GB" sz="1800" dirty="0" smtClean="0"/>
              <a:t>Having sub-domain and multi-sub-domains</a:t>
            </a:r>
          </a:p>
          <a:p>
            <a:r>
              <a:rPr lang="en-GB" sz="1800" dirty="0" smtClean="0"/>
              <a:t>Existence of HTTPS</a:t>
            </a:r>
          </a:p>
          <a:p>
            <a:r>
              <a:rPr lang="en-GB" sz="1800" dirty="0" smtClean="0"/>
              <a:t>Domain registration age</a:t>
            </a:r>
          </a:p>
          <a:p>
            <a:r>
              <a:rPr lang="en-GB" sz="1800" dirty="0" smtClean="0"/>
              <a:t>Favicon loading from a different domain</a:t>
            </a:r>
          </a:p>
          <a:p>
            <a:r>
              <a:rPr lang="en-GB" sz="1800" dirty="0" smtClean="0"/>
              <a:t>Using a non-standard port</a:t>
            </a:r>
          </a:p>
          <a:p>
            <a:endParaRPr lang="en-US" sz="2000" dirty="0"/>
          </a:p>
        </p:txBody>
      </p:sp>
      <p:sp>
        <p:nvSpPr>
          <p:cNvPr id="10" name="Content Placeholder 3"/>
          <p:cNvSpPr txBox="1">
            <a:spLocks/>
          </p:cNvSpPr>
          <p:nvPr/>
        </p:nvSpPr>
        <p:spPr>
          <a:xfrm>
            <a:off x="3341021" y="1732181"/>
            <a:ext cx="2590402" cy="480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smtClean="0"/>
              <a:t>Abnormal Features</a:t>
            </a:r>
            <a:r>
              <a:rPr lang="en-US" sz="1800" dirty="0" smtClean="0"/>
              <a:t> </a:t>
            </a:r>
          </a:p>
          <a:p>
            <a:r>
              <a:rPr lang="en-GB" sz="1800" dirty="0" smtClean="0"/>
              <a:t>Loading images loaded in the body from a different URL</a:t>
            </a:r>
          </a:p>
          <a:p>
            <a:r>
              <a:rPr lang="en-GB" sz="1800" dirty="0" smtClean="0"/>
              <a:t>Minimal use of meta tags</a:t>
            </a:r>
          </a:p>
          <a:p>
            <a:r>
              <a:rPr lang="en-GB" sz="1800" dirty="0" smtClean="0"/>
              <a:t>The use of a Server Form Handler (SFH)</a:t>
            </a:r>
          </a:p>
          <a:p>
            <a:r>
              <a:rPr lang="en-GB" sz="1800" dirty="0" smtClean="0"/>
              <a:t>Submitting information to email</a:t>
            </a:r>
          </a:p>
          <a:p>
            <a:pPr marL="0" indent="0" algn="ctr">
              <a:buFont typeface="Arial" panose="020B0604020202020204" pitchFamily="34" charset="0"/>
              <a:buNone/>
            </a:pPr>
            <a:endParaRPr lang="en-US" sz="2000" dirty="0"/>
          </a:p>
        </p:txBody>
      </p:sp>
      <p:sp>
        <p:nvSpPr>
          <p:cNvPr id="11" name="Rectangle 10"/>
          <p:cNvSpPr/>
          <p:nvPr/>
        </p:nvSpPr>
        <p:spPr>
          <a:xfrm>
            <a:off x="9262422" y="1732181"/>
            <a:ext cx="2592122" cy="4801314"/>
          </a:xfrm>
          <a:prstGeom prst="rect">
            <a:avLst/>
          </a:prstGeom>
        </p:spPr>
        <p:txBody>
          <a:bodyPr wrap="square">
            <a:spAutoFit/>
          </a:bodyPr>
          <a:lstStyle/>
          <a:p>
            <a:pPr algn="ctr"/>
            <a:r>
              <a:rPr lang="en-US" b="1" dirty="0"/>
              <a:t>Domain-Based </a:t>
            </a:r>
            <a:r>
              <a:rPr lang="en-US" b="1" dirty="0" smtClean="0"/>
              <a:t>Features</a:t>
            </a:r>
          </a:p>
          <a:p>
            <a:endParaRPr lang="en-US" b="1" dirty="0"/>
          </a:p>
          <a:p>
            <a:pPr marL="285750" indent="-285750">
              <a:buFont typeface="Arial" panose="020B0604020202020204" pitchFamily="34" charset="0"/>
              <a:buChar char="•"/>
            </a:pPr>
            <a:r>
              <a:rPr lang="en-GB" dirty="0"/>
              <a:t>Unusually young </a:t>
            </a:r>
            <a:r>
              <a:rPr lang="en-GB" dirty="0" smtClean="0"/>
              <a:t>domains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Suspicious DNS </a:t>
            </a:r>
            <a:r>
              <a:rPr lang="en-GB" dirty="0" smtClean="0"/>
              <a:t>record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Low volume of website </a:t>
            </a:r>
            <a:r>
              <a:rPr lang="en-GB" dirty="0" smtClean="0"/>
              <a:t>traffic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PageRank, where 95% of phishing webpages have no </a:t>
            </a:r>
            <a:r>
              <a:rPr lang="en-GB" dirty="0" smtClean="0"/>
              <a:t>PageRank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Whether the site has been indexed by </a:t>
            </a:r>
            <a:r>
              <a:rPr lang="en-GB" dirty="0" smtClean="0"/>
              <a:t>Google</a:t>
            </a:r>
            <a:endParaRPr lang="en-GB" dirty="0"/>
          </a:p>
        </p:txBody>
      </p:sp>
      <p:sp>
        <p:nvSpPr>
          <p:cNvPr id="12" name="Rectangle 11"/>
          <p:cNvSpPr/>
          <p:nvPr/>
        </p:nvSpPr>
        <p:spPr>
          <a:xfrm>
            <a:off x="6299831" y="1732181"/>
            <a:ext cx="2594183" cy="4802400"/>
          </a:xfrm>
          <a:prstGeom prst="rect">
            <a:avLst/>
          </a:prstGeom>
        </p:spPr>
        <p:txBody>
          <a:bodyPr wrap="square">
            <a:spAutoFit/>
          </a:bodyPr>
          <a:lstStyle/>
          <a:p>
            <a:pPr algn="ctr"/>
            <a:r>
              <a:rPr lang="en-GB" b="1" dirty="0"/>
              <a:t>HTML and JavaScript-Based Features </a:t>
            </a:r>
            <a:endParaRPr lang="en-GB" b="1" dirty="0" smtClean="0"/>
          </a:p>
          <a:p>
            <a:endParaRPr lang="en-GB" dirty="0"/>
          </a:p>
          <a:p>
            <a:pPr marL="285750" indent="-285750">
              <a:buFont typeface="Arial" panose="020B0604020202020204" pitchFamily="34" charset="0"/>
              <a:buChar char="•"/>
            </a:pPr>
            <a:r>
              <a:rPr lang="en-GB" dirty="0" smtClean="0"/>
              <a:t>Website forwarding</a:t>
            </a:r>
            <a:r>
              <a:rPr lang="en-GB" dirty="0"/>
              <a:t> </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Status </a:t>
            </a:r>
            <a:r>
              <a:rPr lang="en-GB" dirty="0"/>
              <a:t>bar customization typically using JavaScript to display a fake </a:t>
            </a:r>
            <a:r>
              <a:rPr lang="en-GB" dirty="0" smtClean="0"/>
              <a:t>URL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Disabling </a:t>
            </a:r>
            <a:r>
              <a:rPr lang="en-GB" dirty="0"/>
              <a:t>the ability to right-click so users can’t view page source </a:t>
            </a:r>
            <a:r>
              <a:rPr lang="en-GB" dirty="0" smtClean="0"/>
              <a:t>code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Using </a:t>
            </a:r>
            <a:r>
              <a:rPr lang="en-GB" dirty="0"/>
              <a:t>pop-up </a:t>
            </a:r>
            <a:r>
              <a:rPr lang="en-GB" dirty="0" smtClean="0"/>
              <a:t>windows</a:t>
            </a:r>
          </a:p>
          <a:p>
            <a:pPr marL="285750" indent="-285750">
              <a:buFont typeface="Wingdings" panose="05000000000000000000" pitchFamily="2" charset="2"/>
              <a:buChar char="Ø"/>
            </a:pPr>
            <a:endParaRPr lang="en-GB" dirty="0" smtClean="0"/>
          </a:p>
          <a:p>
            <a:endParaRPr lang="en-GB" dirty="0"/>
          </a:p>
        </p:txBody>
      </p:sp>
    </p:spTree>
    <p:extLst>
      <p:ext uri="{BB962C8B-B14F-4D97-AF65-F5344CB8AC3E}">
        <p14:creationId xmlns:p14="http://schemas.microsoft.com/office/powerpoint/2010/main" val="1506160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7735" y="1206956"/>
            <a:ext cx="10916530" cy="461665"/>
          </a:xfrm>
          <a:prstGeom prst="rect">
            <a:avLst/>
          </a:prstGeom>
          <a:noFill/>
        </p:spPr>
        <p:txBody>
          <a:bodyPr wrap="square" rtlCol="0">
            <a:spAutoFit/>
          </a:bodyPr>
          <a:lstStyle/>
          <a:p>
            <a:pPr algn="just"/>
            <a:r>
              <a:rPr lang="en-US" sz="2400" dirty="0"/>
              <a:t>A dataset with 0 and 1!</a:t>
            </a:r>
            <a:endParaRPr lang="en-US" sz="2400" b="1" dirty="0" smtClean="0"/>
          </a:p>
        </p:txBody>
      </p:sp>
      <p:cxnSp>
        <p:nvCxnSpPr>
          <p:cNvPr id="4" name="Straight Connector 3"/>
          <p:cNvCxnSpPr/>
          <p:nvPr/>
        </p:nvCxnSpPr>
        <p:spPr>
          <a:xfrm flipV="1">
            <a:off x="0" y="872836"/>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V="1">
            <a:off x="0" y="6179127"/>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6345808" y="443093"/>
            <a:ext cx="5846192"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8" name="TextBox 7"/>
          <p:cNvSpPr txBox="1"/>
          <p:nvPr/>
        </p:nvSpPr>
        <p:spPr>
          <a:xfrm>
            <a:off x="5708073" y="6317673"/>
            <a:ext cx="775854" cy="374073"/>
          </a:xfrm>
          <a:prstGeom prst="rect">
            <a:avLst/>
          </a:prstGeom>
          <a:noFill/>
        </p:spPr>
        <p:txBody>
          <a:bodyPr wrap="square" rtlCol="0">
            <a:spAutoFit/>
          </a:bodyPr>
          <a:lstStyle/>
          <a:p>
            <a:pPr algn="ctr"/>
            <a:r>
              <a:rPr lang="en-US" dirty="0" smtClean="0"/>
              <a:t>-5-</a:t>
            </a:r>
            <a:endParaRPr lang="en-US" dirty="0"/>
          </a:p>
        </p:txBody>
      </p:sp>
      <p:grpSp>
        <p:nvGrpSpPr>
          <p:cNvPr id="5" name="Group 4"/>
          <p:cNvGrpSpPr/>
          <p:nvPr/>
        </p:nvGrpSpPr>
        <p:grpSpPr>
          <a:xfrm>
            <a:off x="637735" y="1942050"/>
            <a:ext cx="10957319" cy="3979248"/>
            <a:chOff x="637735" y="2098164"/>
            <a:chExt cx="10957319" cy="3857930"/>
          </a:xfrm>
        </p:grpSpPr>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35" y="2098164"/>
              <a:ext cx="10957319" cy="3421690"/>
            </a:xfrm>
            <a:prstGeom prst="rect">
              <a:avLst/>
            </a:prstGeom>
          </p:spPr>
        </p:pic>
        <p:sp>
          <p:nvSpPr>
            <p:cNvPr id="3" name="TextBox 2"/>
            <p:cNvSpPr txBox="1"/>
            <p:nvPr/>
          </p:nvSpPr>
          <p:spPr>
            <a:xfrm>
              <a:off x="3256157" y="5586762"/>
              <a:ext cx="5720578" cy="369332"/>
            </a:xfrm>
            <a:prstGeom prst="rect">
              <a:avLst/>
            </a:prstGeom>
            <a:noFill/>
          </p:spPr>
          <p:txBody>
            <a:bodyPr wrap="square" rtlCol="0">
              <a:spAutoFit/>
            </a:bodyPr>
            <a:lstStyle/>
            <a:p>
              <a:r>
                <a:rPr lang="en-GB" dirty="0" smtClean="0"/>
                <a:t>Figure 1.1: Some extracted features with their values</a:t>
              </a:r>
              <a:endParaRPr lang="en-GB" dirty="0"/>
            </a:p>
          </p:txBody>
        </p:sp>
      </p:grpSp>
    </p:spTree>
    <p:extLst>
      <p:ext uri="{BB962C8B-B14F-4D97-AF65-F5344CB8AC3E}">
        <p14:creationId xmlns:p14="http://schemas.microsoft.com/office/powerpoint/2010/main" val="1368832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0" y="872836"/>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V="1">
            <a:off x="0" y="6179127"/>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5597237" y="450009"/>
            <a:ext cx="6594763"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8" name="TextBox 7"/>
          <p:cNvSpPr txBox="1"/>
          <p:nvPr/>
        </p:nvSpPr>
        <p:spPr>
          <a:xfrm>
            <a:off x="5708073" y="6317673"/>
            <a:ext cx="775854" cy="374073"/>
          </a:xfrm>
          <a:prstGeom prst="rect">
            <a:avLst/>
          </a:prstGeom>
          <a:noFill/>
        </p:spPr>
        <p:txBody>
          <a:bodyPr wrap="square" rtlCol="0">
            <a:spAutoFit/>
          </a:bodyPr>
          <a:lstStyle/>
          <a:p>
            <a:pPr algn="ctr"/>
            <a:r>
              <a:rPr lang="en-US" dirty="0" smtClean="0"/>
              <a:t>-6-</a:t>
            </a:r>
            <a:endParaRPr lang="en-US" dirty="0"/>
          </a:p>
        </p:txBody>
      </p:sp>
      <p:sp>
        <p:nvSpPr>
          <p:cNvPr id="9" name="TextBox 8"/>
          <p:cNvSpPr txBox="1"/>
          <p:nvPr/>
        </p:nvSpPr>
        <p:spPr>
          <a:xfrm>
            <a:off x="621546" y="2110657"/>
            <a:ext cx="4117721" cy="2585323"/>
          </a:xfrm>
          <a:prstGeom prst="rect">
            <a:avLst/>
          </a:prstGeom>
          <a:noFill/>
        </p:spPr>
        <p:txBody>
          <a:bodyPr wrap="square" rtlCol="0">
            <a:spAutoFit/>
          </a:bodyPr>
          <a:lstStyle/>
          <a:p>
            <a:pPr algn="just"/>
            <a:r>
              <a:rPr lang="en-US" b="1" dirty="0" smtClean="0"/>
              <a:t>First </a:t>
            </a:r>
            <a:r>
              <a:rPr lang="en-US" b="1" dirty="0" smtClean="0"/>
              <a:t>Approach:</a:t>
            </a:r>
          </a:p>
          <a:p>
            <a:pPr algn="just"/>
            <a:endParaRPr lang="en-US" b="1" dirty="0"/>
          </a:p>
          <a:p>
            <a:pPr algn="just"/>
            <a:r>
              <a:rPr lang="en-US" b="1" dirty="0" smtClean="0"/>
              <a:t>Using </a:t>
            </a:r>
            <a:r>
              <a:rPr lang="en-US" b="1" dirty="0" smtClean="0"/>
              <a:t>a Deep Neural Network </a:t>
            </a:r>
          </a:p>
          <a:p>
            <a:pPr algn="just"/>
            <a:endParaRPr lang="en-US" dirty="0"/>
          </a:p>
          <a:p>
            <a:pPr algn="just"/>
            <a:r>
              <a:rPr lang="en-US" dirty="0" smtClean="0"/>
              <a:t>The pre-processed dataset from </a:t>
            </a:r>
            <a:r>
              <a:rPr lang="en-US" dirty="0" err="1" smtClean="0"/>
              <a:t>kaggle</a:t>
            </a:r>
            <a:r>
              <a:rPr lang="en-US" dirty="0" smtClean="0"/>
              <a:t> consisted of 17 features</a:t>
            </a:r>
            <a:r>
              <a:rPr lang="en-US" dirty="0"/>
              <a:t> </a:t>
            </a:r>
            <a:r>
              <a:rPr lang="en-US" dirty="0" smtClean="0"/>
              <a:t>with 10000 URLs </a:t>
            </a:r>
          </a:p>
          <a:p>
            <a:pPr algn="just"/>
            <a:r>
              <a:rPr lang="en-US" dirty="0" smtClean="0"/>
              <a:t>  </a:t>
            </a:r>
            <a:endParaRPr lang="en-US" dirty="0"/>
          </a:p>
          <a:p>
            <a:pPr algn="just"/>
            <a:endParaRPr lang="en-US" dirty="0" smtClean="0"/>
          </a:p>
          <a:p>
            <a:endParaRPr lang="en-US" dirty="0"/>
          </a:p>
        </p:txBody>
      </p:sp>
      <p:grpSp>
        <p:nvGrpSpPr>
          <p:cNvPr id="5" name="Group 4"/>
          <p:cNvGrpSpPr/>
          <p:nvPr/>
        </p:nvGrpSpPr>
        <p:grpSpPr>
          <a:xfrm>
            <a:off x="5391280" y="1065653"/>
            <a:ext cx="5893753" cy="4823533"/>
            <a:chOff x="5045593" y="1065653"/>
            <a:chExt cx="5893753" cy="482353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593" y="1065653"/>
              <a:ext cx="5893753" cy="4451933"/>
            </a:xfrm>
            <a:prstGeom prst="rect">
              <a:avLst/>
            </a:prstGeom>
          </p:spPr>
        </p:pic>
        <p:sp>
          <p:nvSpPr>
            <p:cNvPr id="2" name="TextBox 1"/>
            <p:cNvSpPr txBox="1"/>
            <p:nvPr/>
          </p:nvSpPr>
          <p:spPr>
            <a:xfrm>
              <a:off x="5363066" y="5519854"/>
              <a:ext cx="5252900" cy="369332"/>
            </a:xfrm>
            <a:prstGeom prst="rect">
              <a:avLst/>
            </a:prstGeom>
            <a:noFill/>
          </p:spPr>
          <p:txBody>
            <a:bodyPr wrap="square" rtlCol="0">
              <a:spAutoFit/>
            </a:bodyPr>
            <a:lstStyle/>
            <a:p>
              <a:r>
                <a:rPr lang="en-GB" dirty="0" smtClean="0"/>
                <a:t>Figure 1.2: Graphical representation of the Features </a:t>
              </a:r>
              <a:endParaRPr lang="en-GB" dirty="0"/>
            </a:p>
          </p:txBody>
        </p:sp>
      </p:grpSp>
    </p:spTree>
    <p:extLst>
      <p:ext uri="{BB962C8B-B14F-4D97-AF65-F5344CB8AC3E}">
        <p14:creationId xmlns:p14="http://schemas.microsoft.com/office/powerpoint/2010/main" val="3935502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0" y="772477"/>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V="1">
            <a:off x="0" y="6346392"/>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5597237" y="371952"/>
            <a:ext cx="6594763"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8" name="TextBox 7"/>
          <p:cNvSpPr txBox="1"/>
          <p:nvPr/>
        </p:nvSpPr>
        <p:spPr>
          <a:xfrm>
            <a:off x="5708073" y="6406881"/>
            <a:ext cx="775854" cy="374073"/>
          </a:xfrm>
          <a:prstGeom prst="rect">
            <a:avLst/>
          </a:prstGeom>
          <a:noFill/>
        </p:spPr>
        <p:txBody>
          <a:bodyPr wrap="square" rtlCol="0">
            <a:spAutoFit/>
          </a:bodyPr>
          <a:lstStyle/>
          <a:p>
            <a:pPr algn="ctr"/>
            <a:r>
              <a:rPr lang="en-US" dirty="0" smtClean="0"/>
              <a:t>-7-</a:t>
            </a:r>
            <a:endParaRPr lang="en-US" dirty="0"/>
          </a:p>
        </p:txBody>
      </p:sp>
      <p:sp>
        <p:nvSpPr>
          <p:cNvPr id="10" name="TextBox 9"/>
          <p:cNvSpPr txBox="1"/>
          <p:nvPr/>
        </p:nvSpPr>
        <p:spPr>
          <a:xfrm>
            <a:off x="367892" y="1153208"/>
            <a:ext cx="5829269"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Model was trained with </a:t>
            </a:r>
            <a:r>
              <a:rPr lang="en-US" dirty="0" smtClean="0"/>
              <a:t>Logistic </a:t>
            </a:r>
            <a:r>
              <a:rPr lang="en-US" dirty="0" smtClean="0"/>
              <a:t>Regression and Multilayer perceptron, </a:t>
            </a:r>
          </a:p>
          <a:p>
            <a:pPr algn="just"/>
            <a:endParaRPr lang="en-US" dirty="0" smtClean="0"/>
          </a:p>
          <a:p>
            <a:pPr marL="285750" indent="-285750" algn="just">
              <a:buFont typeface="Arial" panose="020B0604020202020204" pitchFamily="34" charset="0"/>
              <a:buChar char="•"/>
            </a:pPr>
            <a:r>
              <a:rPr lang="en-US" dirty="0" smtClean="0"/>
              <a:t>Training accuracy: 86%</a:t>
            </a:r>
          </a:p>
          <a:p>
            <a:pPr marL="285750" indent="-285750" algn="just">
              <a:buFont typeface="Arial" panose="020B0604020202020204" pitchFamily="34" charset="0"/>
              <a:buChar char="•"/>
            </a:pPr>
            <a:r>
              <a:rPr lang="en-US" dirty="0" smtClean="0"/>
              <a:t>Test accuracy: 85%</a:t>
            </a:r>
          </a:p>
          <a:p>
            <a:pPr marL="285750" indent="-285750" algn="just">
              <a:buFont typeface="Arial" panose="020B0604020202020204" pitchFamily="34" charset="0"/>
              <a:buChar char="•"/>
            </a:pPr>
            <a:r>
              <a:rPr lang="en-US" dirty="0" smtClean="0"/>
              <a:t>But the model was not really learning so much!</a:t>
            </a:r>
          </a:p>
          <a:p>
            <a:pPr algn="just"/>
            <a:endParaRPr lang="en-US" dirty="0" smtClean="0"/>
          </a:p>
          <a:p>
            <a:pPr marL="285750" indent="-285750" algn="just">
              <a:buFont typeface="Wingdings" panose="05000000000000000000" pitchFamily="2" charset="2"/>
              <a:buChar char="Ø"/>
            </a:pPr>
            <a:r>
              <a:rPr lang="en-US" dirty="0" smtClean="0"/>
              <a:t>Next step was to find the problem and increase the training and test accuracy </a:t>
            </a:r>
          </a:p>
          <a:p>
            <a:pPr algn="just"/>
            <a:endParaRPr lang="en-US" dirty="0"/>
          </a:p>
          <a:p>
            <a:pPr marL="285750" indent="-285750" algn="just">
              <a:buFont typeface="Wingdings" panose="05000000000000000000" pitchFamily="2" charset="2"/>
              <a:buChar char="Ø"/>
            </a:pPr>
            <a:r>
              <a:rPr lang="en-US" dirty="0" smtClean="0"/>
              <a:t>In order to do this more features needed to be extracted from the URL’s</a:t>
            </a:r>
          </a:p>
          <a:p>
            <a:pPr algn="just"/>
            <a:endParaRPr lang="en-US" dirty="0"/>
          </a:p>
          <a:p>
            <a:pPr marL="285750" indent="-285750" algn="just">
              <a:buFont typeface="Wingdings" panose="05000000000000000000" pitchFamily="2" charset="2"/>
              <a:buChar char="Ø"/>
            </a:pPr>
            <a:r>
              <a:rPr lang="en-US" dirty="0" smtClean="0"/>
              <a:t>Two more features were added to the dataset namely the existence of subdomains</a:t>
            </a:r>
            <a:r>
              <a:rPr lang="en-US" dirty="0"/>
              <a:t> </a:t>
            </a:r>
            <a:r>
              <a:rPr lang="en-US" dirty="0" smtClean="0"/>
              <a:t>and submitted to email.</a:t>
            </a:r>
          </a:p>
          <a:p>
            <a:pPr algn="just"/>
            <a:endParaRPr lang="en-US" dirty="0"/>
          </a:p>
          <a:p>
            <a:pPr marL="285750" indent="-285750" algn="just">
              <a:buFont typeface="Wingdings" panose="05000000000000000000" pitchFamily="2" charset="2"/>
              <a:buChar char="Ø"/>
            </a:pPr>
            <a:r>
              <a:rPr lang="en-US" dirty="0" smtClean="0"/>
              <a:t>Still the training accuracy of the model was </a:t>
            </a:r>
            <a:r>
              <a:rPr lang="en-US" b="1" dirty="0" smtClean="0"/>
              <a:t>not</a:t>
            </a:r>
            <a:r>
              <a:rPr lang="en-US" dirty="0" smtClean="0"/>
              <a:t> </a:t>
            </a:r>
            <a:r>
              <a:rPr lang="en-US" dirty="0" smtClean="0"/>
              <a:t>increased</a:t>
            </a:r>
            <a:endParaRPr lang="en-US" dirty="0" smtClean="0"/>
          </a:p>
        </p:txBody>
      </p:sp>
      <p:grpSp>
        <p:nvGrpSpPr>
          <p:cNvPr id="2" name="Group 1"/>
          <p:cNvGrpSpPr/>
          <p:nvPr/>
        </p:nvGrpSpPr>
        <p:grpSpPr>
          <a:xfrm>
            <a:off x="6478859" y="1322304"/>
            <a:ext cx="5261604" cy="4610141"/>
            <a:chOff x="6268436" y="1239267"/>
            <a:chExt cx="5147709" cy="4357466"/>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436" y="1239267"/>
              <a:ext cx="5147709" cy="4008377"/>
            </a:xfrm>
            <a:prstGeom prst="rect">
              <a:avLst/>
            </a:prstGeom>
          </p:spPr>
        </p:pic>
        <p:sp>
          <p:nvSpPr>
            <p:cNvPr id="12" name="TextBox 11"/>
            <p:cNvSpPr txBox="1"/>
            <p:nvPr/>
          </p:nvSpPr>
          <p:spPr>
            <a:xfrm>
              <a:off x="6338030" y="5247644"/>
              <a:ext cx="5008097" cy="349089"/>
            </a:xfrm>
            <a:prstGeom prst="rect">
              <a:avLst/>
            </a:prstGeom>
            <a:noFill/>
          </p:spPr>
          <p:txBody>
            <a:bodyPr wrap="square" rtlCol="0">
              <a:spAutoFit/>
            </a:bodyPr>
            <a:lstStyle/>
            <a:p>
              <a:pPr algn="just"/>
              <a:r>
                <a:rPr lang="en-US" dirty="0" smtClean="0"/>
                <a:t>Figure </a:t>
              </a:r>
              <a:r>
                <a:rPr lang="en-US" dirty="0" smtClean="0"/>
                <a:t>1.3: </a:t>
              </a:r>
              <a:r>
                <a:rPr lang="en-US" dirty="0" smtClean="0"/>
                <a:t>Training loss and accuracy on the dataset </a:t>
              </a:r>
              <a:endParaRPr lang="en-US" dirty="0"/>
            </a:p>
          </p:txBody>
        </p:sp>
      </p:grpSp>
    </p:spTree>
    <p:extLst>
      <p:ext uri="{BB962C8B-B14F-4D97-AF65-F5344CB8AC3E}">
        <p14:creationId xmlns:p14="http://schemas.microsoft.com/office/powerpoint/2010/main" val="2321067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843" y="849115"/>
            <a:ext cx="10028314" cy="707886"/>
          </a:xfrm>
          <a:prstGeom prst="rect">
            <a:avLst/>
          </a:prstGeom>
          <a:noFill/>
        </p:spPr>
        <p:txBody>
          <a:bodyPr wrap="square" rtlCol="0">
            <a:spAutoFit/>
          </a:bodyPr>
          <a:lstStyle/>
          <a:p>
            <a:pPr algn="just"/>
            <a:r>
              <a:rPr lang="en-US" sz="2000" dirty="0" smtClean="0"/>
              <a:t>Reason </a:t>
            </a:r>
            <a:r>
              <a:rPr lang="en-US" sz="2000" dirty="0" smtClean="0"/>
              <a:t>for the non-increasing accuracy </a:t>
            </a:r>
            <a:r>
              <a:rPr lang="en-US" sz="2000" dirty="0" smtClean="0"/>
              <a:t>was </a:t>
            </a:r>
            <a:r>
              <a:rPr lang="en-US" sz="2000" dirty="0" smtClean="0"/>
              <a:t>:</a:t>
            </a:r>
          </a:p>
          <a:p>
            <a:pPr algn="just"/>
            <a:r>
              <a:rPr lang="en-US" sz="2000" dirty="0" smtClean="0"/>
              <a:t>Most </a:t>
            </a:r>
            <a:r>
              <a:rPr lang="en-US" sz="2000" dirty="0" smtClean="0"/>
              <a:t>of the Feature values are binary and the model was not learning from </a:t>
            </a:r>
            <a:r>
              <a:rPr lang="en-US" sz="2000" dirty="0" smtClean="0"/>
              <a:t>them</a:t>
            </a:r>
            <a:endParaRPr lang="en-US" sz="2000" dirty="0" smtClean="0"/>
          </a:p>
        </p:txBody>
      </p:sp>
      <p:grpSp>
        <p:nvGrpSpPr>
          <p:cNvPr id="3" name="Group 2"/>
          <p:cNvGrpSpPr/>
          <p:nvPr/>
        </p:nvGrpSpPr>
        <p:grpSpPr>
          <a:xfrm>
            <a:off x="1081843" y="1779259"/>
            <a:ext cx="10303552" cy="4526585"/>
            <a:chOff x="1077304" y="2498580"/>
            <a:chExt cx="9648825" cy="4138111"/>
          </a:xfrm>
        </p:grpSpPr>
        <p:sp>
          <p:nvSpPr>
            <p:cNvPr id="4" name="TextBox 3"/>
            <p:cNvSpPr txBox="1"/>
            <p:nvPr/>
          </p:nvSpPr>
          <p:spPr>
            <a:xfrm>
              <a:off x="2996737" y="6299055"/>
              <a:ext cx="5809957" cy="337636"/>
            </a:xfrm>
            <a:prstGeom prst="rect">
              <a:avLst/>
            </a:prstGeom>
            <a:noFill/>
          </p:spPr>
          <p:txBody>
            <a:bodyPr wrap="square" rtlCol="0">
              <a:spAutoFit/>
            </a:bodyPr>
            <a:lstStyle/>
            <a:p>
              <a:pPr algn="ctr"/>
              <a:r>
                <a:rPr lang="en-US" dirty="0" smtClean="0"/>
                <a:t>Figure </a:t>
              </a:r>
              <a:r>
                <a:rPr lang="en-US" dirty="0" smtClean="0"/>
                <a:t>1.4: Plots </a:t>
              </a:r>
              <a:r>
                <a:rPr lang="en-US" dirty="0" smtClean="0"/>
                <a:t>of the training data distribution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304" y="2498580"/>
              <a:ext cx="9648825" cy="3800475"/>
            </a:xfrm>
            <a:prstGeom prst="rect">
              <a:avLst/>
            </a:prstGeom>
          </p:spPr>
        </p:pic>
      </p:grpSp>
      <p:cxnSp>
        <p:nvCxnSpPr>
          <p:cNvPr id="6" name="Straight Connector 5"/>
          <p:cNvCxnSpPr/>
          <p:nvPr/>
        </p:nvCxnSpPr>
        <p:spPr>
          <a:xfrm flipV="1">
            <a:off x="0" y="6407151"/>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flipV="1">
            <a:off x="0" y="609689"/>
            <a:ext cx="12192000" cy="1"/>
          </a:xfrm>
          <a:prstGeom prst="line">
            <a:avLst/>
          </a:prstGeom>
          <a:ln w="28575"/>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5597237" y="215838"/>
            <a:ext cx="6594763" cy="338554"/>
          </a:xfrm>
          <a:prstGeom prst="rect">
            <a:avLst/>
          </a:prstGeom>
          <a:noFill/>
        </p:spPr>
        <p:txBody>
          <a:bodyPr wrap="square" rtlCol="0">
            <a:spAutoFit/>
          </a:bodyPr>
          <a:lstStyle/>
          <a:p>
            <a:r>
              <a:rPr lang="en-US" sz="1600" dirty="0">
                <a:solidFill>
                  <a:schemeClr val="accent1">
                    <a:lumMod val="50000"/>
                  </a:schemeClr>
                </a:solidFill>
                <a:latin typeface="Bahnschrift" panose="020B0502040204020203" pitchFamily="34" charset="0"/>
              </a:rPr>
              <a:t>Phishing Website detection using Deep Neural Network (NLP)</a:t>
            </a:r>
          </a:p>
        </p:txBody>
      </p:sp>
      <p:sp>
        <p:nvSpPr>
          <p:cNvPr id="10" name="TextBox 9"/>
          <p:cNvSpPr txBox="1"/>
          <p:nvPr/>
        </p:nvSpPr>
        <p:spPr>
          <a:xfrm>
            <a:off x="5708073" y="6473787"/>
            <a:ext cx="775854" cy="374073"/>
          </a:xfrm>
          <a:prstGeom prst="rect">
            <a:avLst/>
          </a:prstGeom>
          <a:noFill/>
        </p:spPr>
        <p:txBody>
          <a:bodyPr wrap="square" rtlCol="0">
            <a:spAutoFit/>
          </a:bodyPr>
          <a:lstStyle/>
          <a:p>
            <a:pPr algn="ctr"/>
            <a:r>
              <a:rPr lang="en-US" dirty="0" smtClean="0"/>
              <a:t>-8-</a:t>
            </a:r>
            <a:endParaRPr lang="en-US" dirty="0"/>
          </a:p>
        </p:txBody>
      </p:sp>
    </p:spTree>
    <p:extLst>
      <p:ext uri="{BB962C8B-B14F-4D97-AF65-F5344CB8AC3E}">
        <p14:creationId xmlns:p14="http://schemas.microsoft.com/office/powerpoint/2010/main" val="3444290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8A1FA"/>
      </a:accent1>
      <a:accent2>
        <a:srgbClr val="F33E2B"/>
      </a:accent2>
      <a:accent3>
        <a:srgbClr val="F9A551"/>
      </a:accent3>
      <a:accent4>
        <a:srgbClr val="FFC000"/>
      </a:accent4>
      <a:accent5>
        <a:srgbClr val="4472C4"/>
      </a:accent5>
      <a:accent6>
        <a:srgbClr val="D71D71"/>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853</Words>
  <Application>Microsoft Office PowerPoint</Application>
  <PresentationFormat>Widescreen</PresentationFormat>
  <Paragraphs>129</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Bahnschrift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Dilini Tharindika</dc:creator>
  <cp:lastModifiedBy>Dilini Tharindika</cp:lastModifiedBy>
  <cp:revision>56</cp:revision>
  <dcterms:created xsi:type="dcterms:W3CDTF">2021-06-11T10:07:45Z</dcterms:created>
  <dcterms:modified xsi:type="dcterms:W3CDTF">2021-06-27T00:04:53Z</dcterms:modified>
</cp:coreProperties>
</file>