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74"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118" d="100"/>
          <a:sy n="118" d="100"/>
        </p:scale>
        <p:origin x="10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35729E-0C25-4C50-9B51-10B5663138F2}" type="datetimeFigureOut">
              <a:rPr lang="en-US" smtClean="0"/>
              <a:t>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B3337-632C-4A6F-B439-D484AB06860D}" type="slidenum">
              <a:rPr lang="en-US" smtClean="0"/>
              <a:t>‹#›</a:t>
            </a:fld>
            <a:endParaRPr lang="en-US"/>
          </a:p>
        </p:txBody>
      </p:sp>
    </p:spTree>
    <p:extLst>
      <p:ext uri="{BB962C8B-B14F-4D97-AF65-F5344CB8AC3E}">
        <p14:creationId xmlns:p14="http://schemas.microsoft.com/office/powerpoint/2010/main" val="2616715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UsersStore</a:t>
            </a:r>
            <a:r>
              <a:rPr lang="en-US" dirty="0"/>
              <a:t> object provides methods for running asynchronous network queries with the help of the jQuery framework, making it easier to get users from the Canvas LMS API. Using the </a:t>
            </a:r>
            <a:r>
              <a:rPr lang="en-US" dirty="0" err="1"/>
              <a:t>createStore</a:t>
            </a:r>
            <a:r>
              <a:rPr lang="en-US" dirty="0"/>
              <a:t> function, which offers the essential functionality and may be enhanced with specific attributes, is how the </a:t>
            </a:r>
            <a:r>
              <a:rPr lang="en-US" dirty="0" err="1"/>
              <a:t>UsersStore</a:t>
            </a:r>
            <a:r>
              <a:rPr lang="en-US" dirty="0"/>
              <a:t> is created. The </a:t>
            </a:r>
            <a:r>
              <a:rPr lang="en-US" dirty="0" err="1"/>
              <a:t>createStore</a:t>
            </a:r>
            <a:r>
              <a:rPr lang="en-US" dirty="0"/>
              <a:t> method is used for different reasons in different areas of the Canvas platform. In order to optimize the study object and enable more accurate comparisons with other implementations, functionality that was not needed was eliminated from the User administration page.</a:t>
            </a:r>
          </a:p>
          <a:p>
            <a:endParaRPr lang="en-US" dirty="0"/>
          </a:p>
        </p:txBody>
      </p:sp>
      <p:sp>
        <p:nvSpPr>
          <p:cNvPr id="4" name="Slide Number Placeholder 3"/>
          <p:cNvSpPr>
            <a:spLocks noGrp="1"/>
          </p:cNvSpPr>
          <p:nvPr>
            <p:ph type="sldNum" sz="quarter" idx="5"/>
          </p:nvPr>
        </p:nvSpPr>
        <p:spPr/>
        <p:txBody>
          <a:bodyPr/>
          <a:lstStyle/>
          <a:p>
            <a:fld id="{7CDB3337-632C-4A6F-B439-D484AB06860D}" type="slidenum">
              <a:rPr lang="en-US" smtClean="0"/>
              <a:t>13</a:t>
            </a:fld>
            <a:endParaRPr lang="en-US"/>
          </a:p>
        </p:txBody>
      </p:sp>
    </p:spTree>
    <p:extLst>
      <p:ext uri="{BB962C8B-B14F-4D97-AF65-F5344CB8AC3E}">
        <p14:creationId xmlns:p14="http://schemas.microsoft.com/office/powerpoint/2010/main" val="2883930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turn, the </a:t>
            </a:r>
            <a:r>
              <a:rPr lang="en-US" dirty="0" err="1"/>
              <a:t>createStore</a:t>
            </a:r>
            <a:r>
              <a:rPr lang="en-US" dirty="0"/>
              <a:t> function uses the given </a:t>
            </a:r>
            <a:r>
              <a:rPr lang="en-US" dirty="0" err="1"/>
              <a:t>getUrl</a:t>
            </a:r>
            <a:r>
              <a:rPr lang="en-US" dirty="0"/>
              <a:t> and </a:t>
            </a:r>
            <a:r>
              <a:rPr lang="en-US" dirty="0" err="1"/>
              <a:t>normalizeParams</a:t>
            </a:r>
            <a:r>
              <a:rPr lang="en-US" dirty="0"/>
              <a:t> to build an object with a load method. The load function is in charge of retrieving users via the jQuery library's Ajax technique. To provide a reliable user-fetching method, it is expanded to include features like error handling, authentication, and JSON response processing.</a:t>
            </a:r>
          </a:p>
          <a:p>
            <a:endParaRPr lang="en-US" dirty="0"/>
          </a:p>
        </p:txBody>
      </p:sp>
      <p:sp>
        <p:nvSpPr>
          <p:cNvPr id="4" name="Slide Number Placeholder 3"/>
          <p:cNvSpPr>
            <a:spLocks noGrp="1"/>
          </p:cNvSpPr>
          <p:nvPr>
            <p:ph type="sldNum" sz="quarter" idx="5"/>
          </p:nvPr>
        </p:nvSpPr>
        <p:spPr/>
        <p:txBody>
          <a:bodyPr/>
          <a:lstStyle/>
          <a:p>
            <a:fld id="{7CDB3337-632C-4A6F-B439-D484AB06860D}" type="slidenum">
              <a:rPr lang="en-US" smtClean="0"/>
              <a:t>14</a:t>
            </a:fld>
            <a:endParaRPr lang="en-US"/>
          </a:p>
        </p:txBody>
      </p:sp>
    </p:spTree>
    <p:extLst>
      <p:ext uri="{BB962C8B-B14F-4D97-AF65-F5344CB8AC3E}">
        <p14:creationId xmlns:p14="http://schemas.microsoft.com/office/powerpoint/2010/main" val="3596618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224C06-FA4B-4A65-A74A-0E965BD4D4C5}"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AA05E-1AE1-4974-B77E-B94512C257BD}" type="slidenum">
              <a:rPr lang="en-US" smtClean="0"/>
              <a:t>‹#›</a:t>
            </a:fld>
            <a:endParaRPr lang="en-US"/>
          </a:p>
        </p:txBody>
      </p:sp>
    </p:spTree>
    <p:extLst>
      <p:ext uri="{BB962C8B-B14F-4D97-AF65-F5344CB8AC3E}">
        <p14:creationId xmlns:p14="http://schemas.microsoft.com/office/powerpoint/2010/main" val="50564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224C06-FA4B-4A65-A74A-0E965BD4D4C5}"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AA05E-1AE1-4974-B77E-B94512C257BD}" type="slidenum">
              <a:rPr lang="en-US" smtClean="0"/>
              <a:t>‹#›</a:t>
            </a:fld>
            <a:endParaRPr lang="en-US"/>
          </a:p>
        </p:txBody>
      </p:sp>
    </p:spTree>
    <p:extLst>
      <p:ext uri="{BB962C8B-B14F-4D97-AF65-F5344CB8AC3E}">
        <p14:creationId xmlns:p14="http://schemas.microsoft.com/office/powerpoint/2010/main" val="4188689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7224C06-FA4B-4A65-A74A-0E965BD4D4C5}"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AA05E-1AE1-4974-B77E-B94512C257BD}" type="slidenum">
              <a:rPr lang="en-US" smtClean="0"/>
              <a:t>‹#›</a:t>
            </a:fld>
            <a:endParaRPr lang="en-US"/>
          </a:p>
        </p:txBody>
      </p:sp>
    </p:spTree>
    <p:extLst>
      <p:ext uri="{BB962C8B-B14F-4D97-AF65-F5344CB8AC3E}">
        <p14:creationId xmlns:p14="http://schemas.microsoft.com/office/powerpoint/2010/main" val="344536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7224C06-FA4B-4A65-A74A-0E965BD4D4C5}"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AA05E-1AE1-4974-B77E-B94512C257B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92947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224C06-FA4B-4A65-A74A-0E965BD4D4C5}"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AA05E-1AE1-4974-B77E-B94512C257BD}" type="slidenum">
              <a:rPr lang="en-US" smtClean="0"/>
              <a:t>‹#›</a:t>
            </a:fld>
            <a:endParaRPr lang="en-US"/>
          </a:p>
        </p:txBody>
      </p:sp>
    </p:spTree>
    <p:extLst>
      <p:ext uri="{BB962C8B-B14F-4D97-AF65-F5344CB8AC3E}">
        <p14:creationId xmlns:p14="http://schemas.microsoft.com/office/powerpoint/2010/main" val="1150733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224C06-FA4B-4A65-A74A-0E965BD4D4C5}" type="datetimeFigureOut">
              <a:rPr lang="en-US" smtClean="0"/>
              <a:t>2/5/2024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AA05E-1AE1-4974-B77E-B94512C257BD}" type="slidenum">
              <a:rPr lang="en-US" smtClean="0"/>
              <a:t>‹#›</a:t>
            </a:fld>
            <a:endParaRPr lang="en-US"/>
          </a:p>
        </p:txBody>
      </p:sp>
    </p:spTree>
    <p:extLst>
      <p:ext uri="{BB962C8B-B14F-4D97-AF65-F5344CB8AC3E}">
        <p14:creationId xmlns:p14="http://schemas.microsoft.com/office/powerpoint/2010/main" val="4262585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224C06-FA4B-4A65-A74A-0E965BD4D4C5}" type="datetimeFigureOut">
              <a:rPr lang="en-US" smtClean="0"/>
              <a:t>2/5/2024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AA05E-1AE1-4974-B77E-B94512C257BD}" type="slidenum">
              <a:rPr lang="en-US" smtClean="0"/>
              <a:t>‹#›</a:t>
            </a:fld>
            <a:endParaRPr lang="en-US"/>
          </a:p>
        </p:txBody>
      </p:sp>
    </p:spTree>
    <p:extLst>
      <p:ext uri="{BB962C8B-B14F-4D97-AF65-F5344CB8AC3E}">
        <p14:creationId xmlns:p14="http://schemas.microsoft.com/office/powerpoint/2010/main" val="1199323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24C06-FA4B-4A65-A74A-0E965BD4D4C5}"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AA05E-1AE1-4974-B77E-B94512C257BD}" type="slidenum">
              <a:rPr lang="en-US" smtClean="0"/>
              <a:t>‹#›</a:t>
            </a:fld>
            <a:endParaRPr lang="en-US"/>
          </a:p>
        </p:txBody>
      </p:sp>
    </p:spTree>
    <p:extLst>
      <p:ext uri="{BB962C8B-B14F-4D97-AF65-F5344CB8AC3E}">
        <p14:creationId xmlns:p14="http://schemas.microsoft.com/office/powerpoint/2010/main" val="1810350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24C06-FA4B-4A65-A74A-0E965BD4D4C5}"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AA05E-1AE1-4974-B77E-B94512C257BD}" type="slidenum">
              <a:rPr lang="en-US" smtClean="0"/>
              <a:t>‹#›</a:t>
            </a:fld>
            <a:endParaRPr lang="en-US"/>
          </a:p>
        </p:txBody>
      </p:sp>
    </p:spTree>
    <p:extLst>
      <p:ext uri="{BB962C8B-B14F-4D97-AF65-F5344CB8AC3E}">
        <p14:creationId xmlns:p14="http://schemas.microsoft.com/office/powerpoint/2010/main" val="919461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7224C06-FA4B-4A65-A74A-0E965BD4D4C5}"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AA05E-1AE1-4974-B77E-B94512C257BD}" type="slidenum">
              <a:rPr lang="en-US" smtClean="0"/>
              <a:t>‹#›</a:t>
            </a:fld>
            <a:endParaRPr lang="en-US"/>
          </a:p>
        </p:txBody>
      </p:sp>
    </p:spTree>
    <p:extLst>
      <p:ext uri="{BB962C8B-B14F-4D97-AF65-F5344CB8AC3E}">
        <p14:creationId xmlns:p14="http://schemas.microsoft.com/office/powerpoint/2010/main" val="561074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224C06-FA4B-4A65-A74A-0E965BD4D4C5}"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AA05E-1AE1-4974-B77E-B94512C257BD}" type="slidenum">
              <a:rPr lang="en-US" smtClean="0"/>
              <a:t>‹#›</a:t>
            </a:fld>
            <a:endParaRPr lang="en-US"/>
          </a:p>
        </p:txBody>
      </p:sp>
    </p:spTree>
    <p:extLst>
      <p:ext uri="{BB962C8B-B14F-4D97-AF65-F5344CB8AC3E}">
        <p14:creationId xmlns:p14="http://schemas.microsoft.com/office/powerpoint/2010/main" val="2505121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224C06-FA4B-4A65-A74A-0E965BD4D4C5}"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AA05E-1AE1-4974-B77E-B94512C257BD}" type="slidenum">
              <a:rPr lang="en-US" smtClean="0"/>
              <a:t>‹#›</a:t>
            </a:fld>
            <a:endParaRPr lang="en-US"/>
          </a:p>
        </p:txBody>
      </p:sp>
    </p:spTree>
    <p:extLst>
      <p:ext uri="{BB962C8B-B14F-4D97-AF65-F5344CB8AC3E}">
        <p14:creationId xmlns:p14="http://schemas.microsoft.com/office/powerpoint/2010/main" val="2174047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224C06-FA4B-4A65-A74A-0E965BD4D4C5}" type="datetimeFigureOut">
              <a:rPr lang="en-US" smtClean="0"/>
              <a:t>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4AA05E-1AE1-4974-B77E-B94512C257BD}" type="slidenum">
              <a:rPr lang="en-US" smtClean="0"/>
              <a:t>‹#›</a:t>
            </a:fld>
            <a:endParaRPr lang="en-US"/>
          </a:p>
        </p:txBody>
      </p:sp>
    </p:spTree>
    <p:extLst>
      <p:ext uri="{BB962C8B-B14F-4D97-AF65-F5344CB8AC3E}">
        <p14:creationId xmlns:p14="http://schemas.microsoft.com/office/powerpoint/2010/main" val="1622137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7224C06-FA4B-4A65-A74A-0E965BD4D4C5}" type="datetimeFigureOut">
              <a:rPr lang="en-US" smtClean="0"/>
              <a:t>2/5/2024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44AA05E-1AE1-4974-B77E-B94512C257BD}" type="slidenum">
              <a:rPr lang="en-US" smtClean="0"/>
              <a:t>‹#›</a:t>
            </a:fld>
            <a:endParaRPr lang="en-US"/>
          </a:p>
        </p:txBody>
      </p:sp>
    </p:spTree>
    <p:extLst>
      <p:ext uri="{BB962C8B-B14F-4D97-AF65-F5344CB8AC3E}">
        <p14:creationId xmlns:p14="http://schemas.microsoft.com/office/powerpoint/2010/main" val="783673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7224C06-FA4B-4A65-A74A-0E965BD4D4C5}" type="datetimeFigureOut">
              <a:rPr lang="en-US" smtClean="0"/>
              <a:t>2/5/2024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44AA05E-1AE1-4974-B77E-B94512C257BD}" type="slidenum">
              <a:rPr lang="en-US" smtClean="0"/>
              <a:t>‹#›</a:t>
            </a:fld>
            <a:endParaRPr lang="en-US"/>
          </a:p>
        </p:txBody>
      </p:sp>
    </p:spTree>
    <p:extLst>
      <p:ext uri="{BB962C8B-B14F-4D97-AF65-F5344CB8AC3E}">
        <p14:creationId xmlns:p14="http://schemas.microsoft.com/office/powerpoint/2010/main" val="2570174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7224C06-FA4B-4A65-A74A-0E965BD4D4C5}" type="datetimeFigureOut">
              <a:rPr lang="en-US" smtClean="0"/>
              <a:t>2/5/2024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44AA05E-1AE1-4974-B77E-B94512C257BD}" type="slidenum">
              <a:rPr lang="en-US" smtClean="0"/>
              <a:t>‹#›</a:t>
            </a:fld>
            <a:endParaRPr lang="en-US"/>
          </a:p>
        </p:txBody>
      </p:sp>
    </p:spTree>
    <p:extLst>
      <p:ext uri="{BB962C8B-B14F-4D97-AF65-F5344CB8AC3E}">
        <p14:creationId xmlns:p14="http://schemas.microsoft.com/office/powerpoint/2010/main" val="89770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224C06-FA4B-4A65-A74A-0E965BD4D4C5}"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AA05E-1AE1-4974-B77E-B94512C257BD}" type="slidenum">
              <a:rPr lang="en-US" smtClean="0"/>
              <a:t>‹#›</a:t>
            </a:fld>
            <a:endParaRPr lang="en-US"/>
          </a:p>
        </p:txBody>
      </p:sp>
    </p:spTree>
    <p:extLst>
      <p:ext uri="{BB962C8B-B14F-4D97-AF65-F5344CB8AC3E}">
        <p14:creationId xmlns:p14="http://schemas.microsoft.com/office/powerpoint/2010/main" val="491009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7224C06-FA4B-4A65-A74A-0E965BD4D4C5}" type="datetimeFigureOut">
              <a:rPr lang="en-US" smtClean="0"/>
              <a:t>2/5/2024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44AA05E-1AE1-4974-B77E-B94512C257BD}" type="slidenum">
              <a:rPr lang="en-US" smtClean="0"/>
              <a:t>‹#›</a:t>
            </a:fld>
            <a:endParaRPr lang="en-US"/>
          </a:p>
        </p:txBody>
      </p:sp>
    </p:spTree>
    <p:extLst>
      <p:ext uri="{BB962C8B-B14F-4D97-AF65-F5344CB8AC3E}">
        <p14:creationId xmlns:p14="http://schemas.microsoft.com/office/powerpoint/2010/main" val="30302936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iso.org/obp/ui/#iso:std:isoiec:25010:ed-1:v1:en" TargetMode="External"/><Relationship Id="rId2" Type="http://schemas.openxmlformats.org/officeDocument/2006/relationships/hyperlink" Target="https://www.instructure.com/canvas/abou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642E28-FD0D-422A-8510-111523CB3531}"/>
              </a:ext>
            </a:extLst>
          </p:cNvPr>
          <p:cNvSpPr/>
          <p:nvPr/>
        </p:nvSpPr>
        <p:spPr>
          <a:xfrm>
            <a:off x="798397" y="2702393"/>
            <a:ext cx="10170349" cy="1077218"/>
          </a:xfrm>
          <a:prstGeom prst="rect">
            <a:avLst/>
          </a:prstGeom>
        </p:spPr>
        <p:txBody>
          <a:bodyPr wrap="none">
            <a:spAutoFit/>
          </a:bodyPr>
          <a:lstStyle/>
          <a:p>
            <a:pPr algn="ctr"/>
            <a:r>
              <a:rPr lang="en-US" sz="3200" b="1" dirty="0"/>
              <a:t>Building maintainable web applications using React – </a:t>
            </a:r>
          </a:p>
          <a:p>
            <a:pPr algn="ctr"/>
            <a:r>
              <a:rPr lang="en-US" sz="3200" b="1" dirty="0"/>
              <a:t>An evaluation of architectural patterns used in Canvas LMS</a:t>
            </a:r>
          </a:p>
        </p:txBody>
      </p:sp>
    </p:spTree>
    <p:extLst>
      <p:ext uri="{BB962C8B-B14F-4D97-AF65-F5344CB8AC3E}">
        <p14:creationId xmlns:p14="http://schemas.microsoft.com/office/powerpoint/2010/main" val="196388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A91FCC-75F3-40EB-929F-6092A1FC00B3}"/>
              </a:ext>
            </a:extLst>
          </p:cNvPr>
          <p:cNvSpPr/>
          <p:nvPr/>
        </p:nvSpPr>
        <p:spPr>
          <a:xfrm>
            <a:off x="776139" y="965977"/>
            <a:ext cx="10799975" cy="2585323"/>
          </a:xfrm>
          <a:prstGeom prst="rect">
            <a:avLst/>
          </a:prstGeom>
        </p:spPr>
        <p:txBody>
          <a:bodyPr wrap="square">
            <a:spAutoFit/>
          </a:bodyPr>
          <a:lstStyle/>
          <a:p>
            <a:r>
              <a:rPr lang="en-US" dirty="0"/>
              <a:t>Eliminating empty source code files from a system's average values calculation might result in an incorrect maintainability estimate. The number of files need to stay constant in order to provide an accurate comparison between various implementations in every iteration. As a result, whenever necessary, empty JavaScript files with zero complexity were inserted.</a:t>
            </a:r>
          </a:p>
          <a:p>
            <a:endParaRPr lang="en-US" dirty="0"/>
          </a:p>
          <a:p>
            <a:r>
              <a:rPr lang="en-US" dirty="0"/>
              <a:t>The create-react-app tool, described in Section 2.6, was used to build up the development environment for the study object in the initial implementation. All automatically created source files were eliminated, with the exception of index.html and index.js, which serve as the application's entry point. The created </a:t>
            </a:r>
            <a:r>
              <a:rPr lang="en-US" dirty="0" err="1"/>
              <a:t>src</a:t>
            </a:r>
            <a:r>
              <a:rPr lang="en-US" dirty="0"/>
              <a:t> folder of the program was then updated with the source code unique to the users' administrative page.</a:t>
            </a:r>
          </a:p>
        </p:txBody>
      </p:sp>
      <p:sp>
        <p:nvSpPr>
          <p:cNvPr id="3" name="Rectangle 2">
            <a:extLst>
              <a:ext uri="{FF2B5EF4-FFF2-40B4-BE49-F238E27FC236}">
                <a16:creationId xmlns:a16="http://schemas.microsoft.com/office/drawing/2014/main" id="{4C436FEA-2C21-4510-8C80-DF46E534B93C}"/>
              </a:ext>
            </a:extLst>
          </p:cNvPr>
          <p:cNvSpPr/>
          <p:nvPr/>
        </p:nvSpPr>
        <p:spPr>
          <a:xfrm>
            <a:off x="776139" y="3890913"/>
            <a:ext cx="10564306" cy="1477328"/>
          </a:xfrm>
          <a:prstGeom prst="rect">
            <a:avLst/>
          </a:prstGeom>
        </p:spPr>
        <p:txBody>
          <a:bodyPr wrap="square">
            <a:spAutoFit/>
          </a:bodyPr>
          <a:lstStyle/>
          <a:p>
            <a:r>
              <a:rPr lang="en-US" dirty="0"/>
              <a:t>Using the </a:t>
            </a:r>
            <a:r>
              <a:rPr lang="en-US" dirty="0" err="1"/>
              <a:t>createStore</a:t>
            </a:r>
            <a:r>
              <a:rPr lang="en-US" dirty="0"/>
              <a:t> function from the Redux library, the application adheres to the Redux architectural pattern. The redux-</a:t>
            </a:r>
            <a:r>
              <a:rPr lang="en-US" dirty="0" err="1"/>
              <a:t>thunk</a:t>
            </a:r>
            <a:r>
              <a:rPr lang="en-US" dirty="0"/>
              <a:t> middleware is added to this function to manage asynchronous operations. Two input arguments are needed for the </a:t>
            </a:r>
            <a:r>
              <a:rPr lang="en-US" dirty="0" err="1"/>
              <a:t>createStore</a:t>
            </a:r>
            <a:r>
              <a:rPr lang="en-US" dirty="0"/>
              <a:t> function: a reducer and the store's starting state. Listing 3.2 shows the starting state, which consists of an object named </a:t>
            </a:r>
            <a:r>
              <a:rPr lang="en-US" dirty="0" err="1"/>
              <a:t>userList</a:t>
            </a:r>
            <a:r>
              <a:rPr lang="en-US" dirty="0"/>
              <a:t> with five fields: users, </a:t>
            </a:r>
            <a:r>
              <a:rPr lang="en-US" dirty="0" err="1"/>
              <a:t>isLoading</a:t>
            </a:r>
            <a:r>
              <a:rPr lang="en-US" dirty="0"/>
              <a:t>, errors, links, and </a:t>
            </a:r>
            <a:r>
              <a:rPr lang="en-US" dirty="0" err="1"/>
              <a:t>searchFilter</a:t>
            </a:r>
            <a:r>
              <a:rPr lang="en-US" dirty="0"/>
              <a:t>.</a:t>
            </a:r>
          </a:p>
        </p:txBody>
      </p:sp>
    </p:spTree>
    <p:extLst>
      <p:ext uri="{BB962C8B-B14F-4D97-AF65-F5344CB8AC3E}">
        <p14:creationId xmlns:p14="http://schemas.microsoft.com/office/powerpoint/2010/main" val="4141172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3B661F-5696-442C-8014-BEED7B63B9DD}"/>
              </a:ext>
            </a:extLst>
          </p:cNvPr>
          <p:cNvPicPr>
            <a:picLocks noChangeAspect="1"/>
          </p:cNvPicPr>
          <p:nvPr/>
        </p:nvPicPr>
        <p:blipFill rotWithShape="1">
          <a:blip r:embed="rId2"/>
          <a:srcRect r="14752"/>
          <a:stretch/>
        </p:blipFill>
        <p:spPr>
          <a:xfrm>
            <a:off x="6553070" y="611692"/>
            <a:ext cx="5638930" cy="1562235"/>
          </a:xfrm>
          <a:prstGeom prst="rect">
            <a:avLst/>
          </a:prstGeom>
        </p:spPr>
      </p:pic>
      <p:sp>
        <p:nvSpPr>
          <p:cNvPr id="3" name="Rectangle 2">
            <a:extLst>
              <a:ext uri="{FF2B5EF4-FFF2-40B4-BE49-F238E27FC236}">
                <a16:creationId xmlns:a16="http://schemas.microsoft.com/office/drawing/2014/main" id="{850958A3-F913-4341-8505-1E5053D5AC5D}"/>
              </a:ext>
            </a:extLst>
          </p:cNvPr>
          <p:cNvSpPr/>
          <p:nvPr/>
        </p:nvSpPr>
        <p:spPr>
          <a:xfrm>
            <a:off x="515071" y="611692"/>
            <a:ext cx="6096000" cy="1754326"/>
          </a:xfrm>
          <a:prstGeom prst="rect">
            <a:avLst/>
          </a:prstGeom>
        </p:spPr>
        <p:txBody>
          <a:bodyPr wrap="square">
            <a:spAutoFit/>
          </a:bodyPr>
          <a:lstStyle/>
          <a:p>
            <a:r>
              <a:rPr lang="en-US" sz="1600" dirty="0"/>
              <a:t>Some fields in the application are considered local data, whereas user data is retrieved remotely from the Canvas LMS API. A few fields that were associated with flipping between the account, course, and user pages were eliminated from the original version as they were not crucial to the running of the program.</a:t>
            </a:r>
          </a:p>
        </p:txBody>
      </p:sp>
      <p:sp>
        <p:nvSpPr>
          <p:cNvPr id="4" name="Rectangle 3">
            <a:extLst>
              <a:ext uri="{FF2B5EF4-FFF2-40B4-BE49-F238E27FC236}">
                <a16:creationId xmlns:a16="http://schemas.microsoft.com/office/drawing/2014/main" id="{DA01F0BD-2A57-4914-A3E4-19ADA3F8CFC1}"/>
              </a:ext>
            </a:extLst>
          </p:cNvPr>
          <p:cNvSpPr/>
          <p:nvPr/>
        </p:nvSpPr>
        <p:spPr>
          <a:xfrm>
            <a:off x="515071" y="4016640"/>
            <a:ext cx="11362701" cy="3693319"/>
          </a:xfrm>
          <a:prstGeom prst="rect">
            <a:avLst/>
          </a:prstGeom>
        </p:spPr>
        <p:txBody>
          <a:bodyPr wrap="square">
            <a:spAutoFit/>
          </a:bodyPr>
          <a:lstStyle/>
          <a:p>
            <a:r>
              <a:rPr lang="en-US" sz="1600" dirty="0"/>
              <a:t>GOT_USERS: Modifies the pagination links for users, sets the loading status to false, and updates the state with new user data.</a:t>
            </a:r>
          </a:p>
          <a:p>
            <a:r>
              <a:rPr lang="en-US" sz="1600" dirty="0"/>
              <a:t>GOT_USER_UPDATE: Modifies a single user within the array called users.</a:t>
            </a:r>
          </a:p>
          <a:p>
            <a:r>
              <a:rPr lang="en-US" sz="1600" dirty="0"/>
              <a:t>Updates the search filter, taking into account the search phrase, role, page, and order (UPDATE_SEARCH_FILTER). Additionally, it resets the too-short search term's error status.</a:t>
            </a:r>
          </a:p>
          <a:p>
            <a:r>
              <a:rPr lang="en-US" sz="1600" dirty="0"/>
              <a:t>SEARCH_TERM_TOO_SHORT: Inserts a message indicating a "term too short" into the errors state.</a:t>
            </a:r>
          </a:p>
          <a:p>
            <a:r>
              <a:rPr lang="en-US" sz="1600" dirty="0"/>
              <a:t>The </a:t>
            </a:r>
            <a:r>
              <a:rPr lang="en-US" sz="1600" dirty="0" err="1"/>
              <a:t>isLoading</a:t>
            </a:r>
            <a:r>
              <a:rPr lang="en-US" sz="1600" dirty="0"/>
              <a:t> state is updated to true by LOADING_USERS.</a:t>
            </a:r>
          </a:p>
          <a:p>
            <a:endParaRPr lang="en-US" sz="1600" dirty="0"/>
          </a:p>
          <a:p>
            <a:endParaRPr lang="en-US" sz="1600" dirty="0"/>
          </a:p>
          <a:p>
            <a:endParaRPr lang="en-US" sz="1600" dirty="0"/>
          </a:p>
          <a:p>
            <a:endParaRPr lang="en-US" sz="1600" dirty="0"/>
          </a:p>
          <a:p>
            <a:endParaRPr lang="en-US" sz="1600" dirty="0"/>
          </a:p>
          <a:p>
            <a:endParaRPr lang="en-US" sz="1600" dirty="0"/>
          </a:p>
        </p:txBody>
      </p:sp>
      <p:sp>
        <p:nvSpPr>
          <p:cNvPr id="5" name="Rectangle 4">
            <a:extLst>
              <a:ext uri="{FF2B5EF4-FFF2-40B4-BE49-F238E27FC236}">
                <a16:creationId xmlns:a16="http://schemas.microsoft.com/office/drawing/2014/main" id="{D1A419CF-C301-4032-83EF-FC19AFC52419}"/>
              </a:ext>
            </a:extLst>
          </p:cNvPr>
          <p:cNvSpPr/>
          <p:nvPr/>
        </p:nvSpPr>
        <p:spPr>
          <a:xfrm>
            <a:off x="515071" y="2835133"/>
            <a:ext cx="10743415" cy="923330"/>
          </a:xfrm>
          <a:prstGeom prst="rect">
            <a:avLst/>
          </a:prstGeom>
        </p:spPr>
        <p:txBody>
          <a:bodyPr wrap="square">
            <a:spAutoFit/>
          </a:bodyPr>
          <a:lstStyle/>
          <a:p>
            <a:r>
              <a:rPr lang="en-US" sz="1600" dirty="0"/>
              <a:t>The store is updated by a single reducer called </a:t>
            </a:r>
            <a:r>
              <a:rPr lang="en-US" sz="1600" dirty="0" err="1"/>
              <a:t>rootReducer</a:t>
            </a:r>
            <a:r>
              <a:rPr lang="en-US" sz="1600" dirty="0"/>
              <a:t> in response to dispatched actions. Every action object follows the Flux pattern, with a type and a payload. The payload has the data that needs to be modified, and the type decides the action to do. Five different actions are handled by the </a:t>
            </a:r>
            <a:r>
              <a:rPr lang="en-US" sz="1600" dirty="0" err="1"/>
              <a:t>rootReducer</a:t>
            </a:r>
            <a:r>
              <a:rPr lang="en-US" sz="1600" dirty="0"/>
              <a:t>:</a:t>
            </a:r>
          </a:p>
        </p:txBody>
      </p:sp>
    </p:spTree>
    <p:extLst>
      <p:ext uri="{BB962C8B-B14F-4D97-AF65-F5344CB8AC3E}">
        <p14:creationId xmlns:p14="http://schemas.microsoft.com/office/powerpoint/2010/main" val="641232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DB1ECA-5028-4B0F-B93F-F0888B8CB540}"/>
              </a:ext>
            </a:extLst>
          </p:cNvPr>
          <p:cNvSpPr/>
          <p:nvPr/>
        </p:nvSpPr>
        <p:spPr>
          <a:xfrm>
            <a:off x="832701" y="510587"/>
            <a:ext cx="10338062" cy="2308324"/>
          </a:xfrm>
          <a:prstGeom prst="rect">
            <a:avLst/>
          </a:prstGeom>
        </p:spPr>
        <p:txBody>
          <a:bodyPr wrap="square">
            <a:spAutoFit/>
          </a:bodyPr>
          <a:lstStyle/>
          <a:p>
            <a:r>
              <a:rPr lang="en-US" sz="1600" dirty="0"/>
              <a:t>Upon startup, the </a:t>
            </a:r>
            <a:r>
              <a:rPr lang="en-US" sz="1600" dirty="0" err="1"/>
              <a:t>UsersSearch</a:t>
            </a:r>
            <a:r>
              <a:rPr lang="en-US" sz="1600" dirty="0"/>
              <a:t> component receives the Redux store as a property, enabling the user interface to access it. The Redux store is then handed to the </a:t>
            </a:r>
            <a:r>
              <a:rPr lang="en-US" sz="1600" dirty="0" err="1"/>
              <a:t>UsersPane</a:t>
            </a:r>
            <a:r>
              <a:rPr lang="en-US" sz="1600" dirty="0"/>
              <a:t> component further down the component tree.</a:t>
            </a:r>
          </a:p>
          <a:p>
            <a:endParaRPr lang="en-US" sz="1600" dirty="0"/>
          </a:p>
          <a:p>
            <a:r>
              <a:rPr lang="en-US" sz="1600" dirty="0"/>
              <a:t>As the only component linked to the Redux store, the </a:t>
            </a:r>
            <a:r>
              <a:rPr lang="en-US" sz="1600" dirty="0" err="1"/>
              <a:t>UsersPane</a:t>
            </a:r>
            <a:r>
              <a:rPr lang="en-US" sz="1600" dirty="0"/>
              <a:t> component is essential to the application. It is in charge of sending actions to update the store, propagating store data throughout the component tree, and subscribing to changes in the Redux store. The </a:t>
            </a:r>
            <a:r>
              <a:rPr lang="en-US" sz="1600" dirty="0" err="1"/>
              <a:t>getState</a:t>
            </a:r>
            <a:r>
              <a:rPr lang="en-US" sz="1600" dirty="0"/>
              <a:t>() function in the class-based </a:t>
            </a:r>
            <a:r>
              <a:rPr lang="en-US" sz="1600" dirty="0" err="1"/>
              <a:t>UsersPane</a:t>
            </a:r>
            <a:r>
              <a:rPr lang="en-US" sz="1600" dirty="0"/>
              <a:t> component's constructor retrieves the current Redux store state, and the </a:t>
            </a:r>
            <a:r>
              <a:rPr lang="en-US" sz="1600" dirty="0" err="1"/>
              <a:t>setState</a:t>
            </a:r>
            <a:r>
              <a:rPr lang="en-US" sz="1600" dirty="0"/>
              <a:t>() method inherited from </a:t>
            </a:r>
            <a:r>
              <a:rPr lang="en-US" sz="1600" dirty="0" err="1"/>
              <a:t>React.Component</a:t>
            </a:r>
            <a:r>
              <a:rPr lang="en-US" sz="1600" dirty="0"/>
              <a:t> stores this data in the </a:t>
            </a:r>
            <a:r>
              <a:rPr lang="en-US" sz="1600" dirty="0" err="1"/>
              <a:t>UsersPane</a:t>
            </a:r>
            <a:r>
              <a:rPr lang="en-US" sz="1600" dirty="0"/>
              <a:t> component's local state.</a:t>
            </a:r>
          </a:p>
        </p:txBody>
      </p:sp>
      <p:sp>
        <p:nvSpPr>
          <p:cNvPr id="3" name="Rectangle 2">
            <a:extLst>
              <a:ext uri="{FF2B5EF4-FFF2-40B4-BE49-F238E27FC236}">
                <a16:creationId xmlns:a16="http://schemas.microsoft.com/office/drawing/2014/main" id="{58F35EAE-FEDD-4F58-94D7-23EC7385FC76}"/>
              </a:ext>
            </a:extLst>
          </p:cNvPr>
          <p:cNvSpPr/>
          <p:nvPr/>
        </p:nvSpPr>
        <p:spPr>
          <a:xfrm>
            <a:off x="832701" y="3224263"/>
            <a:ext cx="10526598" cy="2893100"/>
          </a:xfrm>
          <a:prstGeom prst="rect">
            <a:avLst/>
          </a:prstGeom>
        </p:spPr>
        <p:txBody>
          <a:bodyPr wrap="square">
            <a:spAutoFit/>
          </a:bodyPr>
          <a:lstStyle/>
          <a:p>
            <a:r>
              <a:rPr lang="en-US" sz="1600" dirty="0"/>
              <a:t>The </a:t>
            </a:r>
            <a:r>
              <a:rPr lang="en-US" sz="1600" dirty="0" err="1"/>
              <a:t>UsersPane</a:t>
            </a:r>
            <a:r>
              <a:rPr lang="en-US" sz="1600" dirty="0"/>
              <a:t> component defines two lifecycle methods: </a:t>
            </a:r>
            <a:r>
              <a:rPr lang="en-US" sz="1600" dirty="0" err="1"/>
              <a:t>componentDidMount</a:t>
            </a:r>
            <a:r>
              <a:rPr lang="en-US" sz="1600" dirty="0"/>
              <a:t> and </a:t>
            </a:r>
            <a:r>
              <a:rPr lang="en-US" sz="1600" dirty="0" err="1"/>
              <a:t>componentWillUnmount</a:t>
            </a:r>
            <a:r>
              <a:rPr lang="en-US" sz="1600" dirty="0"/>
              <a:t>. The </a:t>
            </a:r>
            <a:r>
              <a:rPr lang="en-US" sz="1600" dirty="0" err="1"/>
              <a:t>handleStateChange</a:t>
            </a:r>
            <a:r>
              <a:rPr lang="en-US" sz="1600" dirty="0"/>
              <a:t> class function, which is a change listener that updates the local state of the component if the store state changes, is set up by the component when it subscribes to the Redux store using the </a:t>
            </a:r>
            <a:r>
              <a:rPr lang="en-US" sz="1600" dirty="0" err="1"/>
              <a:t>componentDidMount</a:t>
            </a:r>
            <a:r>
              <a:rPr lang="en-US" sz="1600" dirty="0"/>
              <a:t> method. The component unsubscribes from store changes using the </a:t>
            </a:r>
            <a:r>
              <a:rPr lang="en-US" sz="1600" dirty="0" err="1"/>
              <a:t>componentWillUnmount</a:t>
            </a:r>
            <a:r>
              <a:rPr lang="en-US" sz="1600" dirty="0"/>
              <a:t> function.</a:t>
            </a:r>
          </a:p>
          <a:p>
            <a:endParaRPr lang="en-US" sz="1600" dirty="0"/>
          </a:p>
          <a:p>
            <a:r>
              <a:rPr lang="en-US" sz="1600" dirty="0"/>
              <a:t>Two actions are delivered using the dispatch method after component mounting and Redux store subscription. The </a:t>
            </a:r>
            <a:r>
              <a:rPr lang="en-US" sz="1600" dirty="0" err="1"/>
              <a:t>updateSearchFilter</a:t>
            </a:r>
            <a:r>
              <a:rPr lang="en-US" sz="1600" dirty="0"/>
              <a:t> action generator generates the first action, which modifies the store's </a:t>
            </a:r>
            <a:r>
              <a:rPr lang="en-US" sz="1600" dirty="0" err="1"/>
              <a:t>searchFilter</a:t>
            </a:r>
            <a:r>
              <a:rPr lang="en-US" sz="1600" dirty="0"/>
              <a:t> state using URL query parameters that are provided down as properties from the </a:t>
            </a:r>
            <a:r>
              <a:rPr lang="en-US" sz="1600" dirty="0" err="1"/>
              <a:t>UsersSearch</a:t>
            </a:r>
            <a:r>
              <a:rPr lang="en-US" sz="1600" dirty="0"/>
              <a:t> component. The first user fetch is triggered by the second action, which is started by the originator of the </a:t>
            </a:r>
            <a:r>
              <a:rPr lang="en-US" sz="1600" dirty="0" err="1"/>
              <a:t>applySearchFilter</a:t>
            </a:r>
            <a:r>
              <a:rPr lang="en-US" sz="1600" dirty="0"/>
              <a:t> action.</a:t>
            </a:r>
          </a:p>
        </p:txBody>
      </p:sp>
    </p:spTree>
    <p:extLst>
      <p:ext uri="{BB962C8B-B14F-4D97-AF65-F5344CB8AC3E}">
        <p14:creationId xmlns:p14="http://schemas.microsoft.com/office/powerpoint/2010/main" val="1783096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244B84-6199-4CD2-A5D4-0A0A9D0603C4}"/>
              </a:ext>
            </a:extLst>
          </p:cNvPr>
          <p:cNvSpPr/>
          <p:nvPr/>
        </p:nvSpPr>
        <p:spPr>
          <a:xfrm>
            <a:off x="813846" y="564246"/>
            <a:ext cx="10583159" cy="2308324"/>
          </a:xfrm>
          <a:prstGeom prst="rect">
            <a:avLst/>
          </a:prstGeom>
        </p:spPr>
        <p:txBody>
          <a:bodyPr wrap="square">
            <a:spAutoFit/>
          </a:bodyPr>
          <a:lstStyle/>
          <a:p>
            <a:r>
              <a:rPr lang="en-US" sz="1600" dirty="0"/>
              <a:t>The application's </a:t>
            </a:r>
            <a:r>
              <a:rPr lang="en-US" sz="1600" dirty="0" err="1"/>
              <a:t>applySearchFilter</a:t>
            </a:r>
            <a:r>
              <a:rPr lang="en-US" sz="1600" dirty="0"/>
              <a:t> action maker carries out the following series of actions:</a:t>
            </a:r>
          </a:p>
          <a:p>
            <a:endParaRPr lang="en-US" sz="1600" dirty="0"/>
          </a:p>
          <a:p>
            <a:r>
              <a:rPr lang="en-US" sz="1600" dirty="0"/>
              <a:t>obtains the search filter's current condition.</a:t>
            </a:r>
          </a:p>
          <a:p>
            <a:r>
              <a:rPr lang="en-US" sz="1600" dirty="0"/>
              <a:t>determines if the search phrase is at least the required minimum length or is empty.</a:t>
            </a:r>
          </a:p>
          <a:p>
            <a:r>
              <a:rPr lang="en-US" sz="1600" dirty="0"/>
              <a:t>An action named </a:t>
            </a:r>
            <a:r>
              <a:rPr lang="en-US" sz="1600" dirty="0" err="1"/>
              <a:t>displaySearchTermTooShortError</a:t>
            </a:r>
            <a:r>
              <a:rPr lang="en-US" sz="1600" dirty="0"/>
              <a:t> of type SEARCH_TERM_TOO_SHORT with a payload containing an error message is triggered if the search term is too short. The </a:t>
            </a:r>
            <a:r>
              <a:rPr lang="en-US" sz="1600" dirty="0" err="1"/>
              <a:t>UsersToolbar</a:t>
            </a:r>
            <a:r>
              <a:rPr lang="en-US" sz="1600" dirty="0"/>
              <a:t> component uses this error message.</a:t>
            </a:r>
          </a:p>
          <a:p>
            <a:r>
              <a:rPr lang="en-US" sz="1600" dirty="0"/>
              <a:t>The action </a:t>
            </a:r>
            <a:r>
              <a:rPr lang="en-US" sz="1600" dirty="0" err="1"/>
              <a:t>loadingUsers</a:t>
            </a:r>
            <a:r>
              <a:rPr lang="en-US" sz="1600" dirty="0"/>
              <a:t> with type LOADING_USERS and empty payload is initially sent if the search term is valid. It then starts the asynchronous user fetching process. </a:t>
            </a:r>
          </a:p>
        </p:txBody>
      </p:sp>
      <p:sp>
        <p:nvSpPr>
          <p:cNvPr id="3" name="Rectangle 2">
            <a:extLst>
              <a:ext uri="{FF2B5EF4-FFF2-40B4-BE49-F238E27FC236}">
                <a16:creationId xmlns:a16="http://schemas.microsoft.com/office/drawing/2014/main" id="{C63F07AC-D77C-4691-9C8A-26DCA194B19C}"/>
              </a:ext>
            </a:extLst>
          </p:cNvPr>
          <p:cNvSpPr/>
          <p:nvPr/>
        </p:nvSpPr>
        <p:spPr>
          <a:xfrm>
            <a:off x="813845" y="3237091"/>
            <a:ext cx="9960991" cy="923330"/>
          </a:xfrm>
          <a:prstGeom prst="rect">
            <a:avLst/>
          </a:prstGeom>
        </p:spPr>
        <p:txBody>
          <a:bodyPr wrap="square">
            <a:spAutoFit/>
          </a:bodyPr>
          <a:lstStyle/>
          <a:p>
            <a:r>
              <a:rPr lang="en-US" sz="1600" dirty="0"/>
              <a:t>Once the fetching process is finished, the users are returned in a response and sent in a new action called </a:t>
            </a:r>
            <a:r>
              <a:rPr lang="en-US" sz="1600" dirty="0" err="1"/>
              <a:t>gotUserList</a:t>
            </a:r>
            <a:r>
              <a:rPr lang="en-US" sz="1600" dirty="0"/>
              <a:t>. The users and the </a:t>
            </a:r>
            <a:r>
              <a:rPr lang="en-US" sz="1600" dirty="0" err="1"/>
              <a:t>XMLHttpRequest</a:t>
            </a:r>
            <a:r>
              <a:rPr lang="en-US" sz="1600" dirty="0"/>
              <a:t> object containing the pagination links are included in the payload of the </a:t>
            </a:r>
            <a:r>
              <a:rPr lang="en-US" sz="1600" dirty="0" err="1"/>
              <a:t>gotUserList</a:t>
            </a:r>
            <a:r>
              <a:rPr lang="en-US" sz="1600" dirty="0"/>
              <a:t> action, which is of type GOT_USERS.</a:t>
            </a:r>
          </a:p>
        </p:txBody>
      </p:sp>
    </p:spTree>
    <p:extLst>
      <p:ext uri="{BB962C8B-B14F-4D97-AF65-F5344CB8AC3E}">
        <p14:creationId xmlns:p14="http://schemas.microsoft.com/office/powerpoint/2010/main" val="1708607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A076C2-B22A-4C39-BC12-E36A74D695F0}"/>
              </a:ext>
            </a:extLst>
          </p:cNvPr>
          <p:cNvSpPr/>
          <p:nvPr/>
        </p:nvSpPr>
        <p:spPr>
          <a:xfrm>
            <a:off x="992955" y="1160567"/>
            <a:ext cx="10253221" cy="2862322"/>
          </a:xfrm>
          <a:prstGeom prst="rect">
            <a:avLst/>
          </a:prstGeom>
        </p:spPr>
        <p:txBody>
          <a:bodyPr wrap="square">
            <a:spAutoFit/>
          </a:bodyPr>
          <a:lstStyle/>
          <a:p>
            <a:r>
              <a:rPr lang="en-US" sz="1600" dirty="0"/>
              <a:t>Two methods are supplied to control the behavior of collecting users when the </a:t>
            </a:r>
            <a:r>
              <a:rPr lang="en-US" sz="1600" dirty="0" err="1"/>
              <a:t>UsersStore</a:t>
            </a:r>
            <a:r>
              <a:rPr lang="en-US" sz="1600" dirty="0"/>
              <a:t> is initialized using the </a:t>
            </a:r>
            <a:r>
              <a:rPr lang="en-US" sz="1600" dirty="0" err="1"/>
              <a:t>createStore</a:t>
            </a:r>
            <a:r>
              <a:rPr lang="en-US" sz="1600" dirty="0"/>
              <a:t> constructor. These functions are </a:t>
            </a:r>
            <a:r>
              <a:rPr lang="en-US" sz="1600" dirty="0" err="1"/>
              <a:t>getUrl</a:t>
            </a:r>
            <a:r>
              <a:rPr lang="en-US" sz="1600" dirty="0"/>
              <a:t> and </a:t>
            </a:r>
            <a:r>
              <a:rPr lang="en-US" sz="1600" dirty="0" err="1"/>
              <a:t>normalizeParams</a:t>
            </a:r>
            <a:r>
              <a:rPr lang="en-US" sz="1600" dirty="0"/>
              <a:t>.</a:t>
            </a:r>
          </a:p>
          <a:p>
            <a:endParaRPr lang="en-US" sz="1600" dirty="0"/>
          </a:p>
          <a:p>
            <a:r>
              <a:rPr lang="en-US" sz="1600" dirty="0"/>
              <a:t>The </a:t>
            </a:r>
            <a:r>
              <a:rPr lang="en-US" sz="1600" dirty="0" err="1"/>
              <a:t>getUrl</a:t>
            </a:r>
            <a:r>
              <a:rPr lang="en-US" sz="1600" dirty="0"/>
              <a:t> method ascertains the URL from which users are to be retrieved. It is essential to establish the endpoint that user data is retrieved from.</a:t>
            </a:r>
          </a:p>
          <a:p>
            <a:endParaRPr lang="en-US" sz="1600" dirty="0"/>
          </a:p>
          <a:p>
            <a:r>
              <a:rPr lang="en-US" sz="1600" dirty="0"/>
              <a:t>The </a:t>
            </a:r>
            <a:r>
              <a:rPr lang="en-US" sz="1600" dirty="0" err="1"/>
              <a:t>normalizeParams</a:t>
            </a:r>
            <a:r>
              <a:rPr lang="en-US" sz="1600" dirty="0"/>
              <a:t> method is set up to include default parameters in the fetching URL while removing erroneous values from the search filter URL. There are now two default parameters available:</a:t>
            </a:r>
          </a:p>
          <a:p>
            <a:endParaRPr lang="en-US" sz="1600" dirty="0"/>
          </a:p>
          <a:p>
            <a:endParaRPr lang="en-US" sz="1600" dirty="0"/>
          </a:p>
        </p:txBody>
      </p:sp>
      <p:sp>
        <p:nvSpPr>
          <p:cNvPr id="3" name="Rectangle 2">
            <a:extLst>
              <a:ext uri="{FF2B5EF4-FFF2-40B4-BE49-F238E27FC236}">
                <a16:creationId xmlns:a16="http://schemas.microsoft.com/office/drawing/2014/main" id="{3A611778-EC29-4DD4-967C-C2A264F830A3}"/>
              </a:ext>
            </a:extLst>
          </p:cNvPr>
          <p:cNvSpPr/>
          <p:nvPr/>
        </p:nvSpPr>
        <p:spPr>
          <a:xfrm>
            <a:off x="992955" y="4022889"/>
            <a:ext cx="9876150" cy="923330"/>
          </a:xfrm>
          <a:prstGeom prst="rect">
            <a:avLst/>
          </a:prstGeom>
        </p:spPr>
        <p:txBody>
          <a:bodyPr wrap="square">
            <a:spAutoFit/>
          </a:bodyPr>
          <a:lstStyle/>
          <a:p>
            <a:r>
              <a:rPr lang="en-US" sz="1600" dirty="0"/>
              <a:t>The first default option makes sure that each user row that is provided has information about the </a:t>
            </a:r>
            <a:r>
              <a:rPr lang="en-US" sz="1600"/>
              <a:t>user's timezone</a:t>
            </a:r>
            <a:r>
              <a:rPr lang="en-US" sz="1600" dirty="0"/>
              <a:t>, email address, avatar URL, and last login date in addition to other necessary parameters.</a:t>
            </a:r>
          </a:p>
          <a:p>
            <a:r>
              <a:rPr lang="en-US" sz="1600" dirty="0"/>
              <a:t>The number of users to be returned is determined by the second default option, which is set </a:t>
            </a:r>
            <a:r>
              <a:rPr lang="en-US" sz="1600"/>
              <a:t>to fifteen.</a:t>
            </a:r>
            <a:endParaRPr lang="en-US" sz="1600" dirty="0"/>
          </a:p>
        </p:txBody>
      </p:sp>
    </p:spTree>
    <p:extLst>
      <p:ext uri="{BB962C8B-B14F-4D97-AF65-F5344CB8AC3E}">
        <p14:creationId xmlns:p14="http://schemas.microsoft.com/office/powerpoint/2010/main" val="757985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2B8560-C5EF-4AE7-AC93-746FCD1E2EA6}"/>
              </a:ext>
            </a:extLst>
          </p:cNvPr>
          <p:cNvSpPr/>
          <p:nvPr/>
        </p:nvSpPr>
        <p:spPr>
          <a:xfrm>
            <a:off x="917543" y="1785390"/>
            <a:ext cx="10206086" cy="3139321"/>
          </a:xfrm>
          <a:prstGeom prst="rect">
            <a:avLst/>
          </a:prstGeom>
        </p:spPr>
        <p:txBody>
          <a:bodyPr wrap="square">
            <a:spAutoFit/>
          </a:bodyPr>
          <a:lstStyle/>
          <a:p>
            <a:r>
              <a:rPr lang="en-US" sz="1600" dirty="0"/>
              <a:t>The essential metrics listed in Section 2.3 were measured in order to assess the maintainability of the application. These metrics were chosen based on their applicability in evaluating the design of the application as well as their compatibility with the Plato tool.</a:t>
            </a:r>
          </a:p>
          <a:p>
            <a:endParaRPr lang="en-US" sz="1600" dirty="0"/>
          </a:p>
          <a:p>
            <a:r>
              <a:rPr lang="en-US" sz="1600" dirty="0"/>
              <a:t>Design Complexity of Card and </a:t>
            </a:r>
            <a:r>
              <a:rPr lang="en-US" sz="1600" dirty="0" err="1"/>
              <a:t>Agresti</a:t>
            </a:r>
            <a:r>
              <a:rPr lang="en-US" sz="1600" dirty="0"/>
              <a:t>: This metric, used in the assessment, measures the application's local complexity (cohesion) as well as its structural complexity (coupling). It sheds light on how interdependent parts are and how cohesive the codebase is overall.</a:t>
            </a:r>
          </a:p>
          <a:p>
            <a:endParaRPr lang="en-US" sz="1600" dirty="0"/>
          </a:p>
          <a:p>
            <a:r>
              <a:rPr lang="en-US" sz="1600" dirty="0"/>
              <a:t>Software Science Effort: This additional metric is taken into account and provides a measurement of the total complexity and, hence, the application's maintainability. This measure, assessed by Plato, helps anticipate possible difficulties and comprehend the amount of work needed to execute a program.</a:t>
            </a:r>
          </a:p>
        </p:txBody>
      </p:sp>
    </p:spTree>
    <p:extLst>
      <p:ext uri="{BB962C8B-B14F-4D97-AF65-F5344CB8AC3E}">
        <p14:creationId xmlns:p14="http://schemas.microsoft.com/office/powerpoint/2010/main" val="269359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B5C7F9-311A-4AF7-9F70-73A15471C675}"/>
              </a:ext>
            </a:extLst>
          </p:cNvPr>
          <p:cNvSpPr/>
          <p:nvPr/>
        </p:nvSpPr>
        <p:spPr>
          <a:xfrm>
            <a:off x="549896" y="293867"/>
            <a:ext cx="5125039" cy="5909310"/>
          </a:xfrm>
          <a:prstGeom prst="rect">
            <a:avLst/>
          </a:prstGeom>
        </p:spPr>
        <p:txBody>
          <a:bodyPr wrap="square">
            <a:spAutoFit/>
          </a:bodyPr>
          <a:lstStyle/>
          <a:p>
            <a:r>
              <a:rPr lang="en-US" sz="1600" dirty="0"/>
              <a:t>Cyclomatic Complexity: This measure evaluates the source code complexity and is the third one used. It contributes to a thorough grasp of the overall complexity by making complicated portions within the codebase easier to recognize.</a:t>
            </a:r>
          </a:p>
          <a:p>
            <a:endParaRPr lang="en-US" sz="1600" dirty="0"/>
          </a:p>
          <a:p>
            <a:r>
              <a:rPr lang="en-US" sz="1600" dirty="0"/>
              <a:t>Lines of Code (LOC): This last statistic, which gives an indication of the size of the source code, is used in the assessment. This measure helps to assess the application's complexity by taking into account the amount of code and possible maintenance issues that come with its size.</a:t>
            </a:r>
          </a:p>
          <a:p>
            <a:endParaRPr lang="en-US" sz="1600" dirty="0"/>
          </a:p>
          <a:p>
            <a:r>
              <a:rPr lang="en-US" sz="1600" dirty="0"/>
              <a:t>Together, these metrics provide a comprehensive assessment of the application's maintainability, illuminating its intricate structural, functional, and size-related details. The selection of these metrics corresponds with their importance in measuring various aspects of maintainability, enabling a thorough evaluation of the application's architecture.</a:t>
            </a:r>
          </a:p>
        </p:txBody>
      </p:sp>
      <p:pic>
        <p:nvPicPr>
          <p:cNvPr id="3" name="Picture 2">
            <a:extLst>
              <a:ext uri="{FF2B5EF4-FFF2-40B4-BE49-F238E27FC236}">
                <a16:creationId xmlns:a16="http://schemas.microsoft.com/office/drawing/2014/main" id="{6505DFD8-4D3D-41DD-A0E9-8E321BB087E4}"/>
              </a:ext>
            </a:extLst>
          </p:cNvPr>
          <p:cNvPicPr>
            <a:picLocks noChangeAspect="1"/>
          </p:cNvPicPr>
          <p:nvPr/>
        </p:nvPicPr>
        <p:blipFill>
          <a:blip r:embed="rId2"/>
          <a:stretch>
            <a:fillRect/>
          </a:stretch>
        </p:blipFill>
        <p:spPr>
          <a:xfrm>
            <a:off x="6076567" y="1340583"/>
            <a:ext cx="5565537" cy="3646197"/>
          </a:xfrm>
          <a:prstGeom prst="rect">
            <a:avLst/>
          </a:prstGeom>
        </p:spPr>
      </p:pic>
    </p:spTree>
    <p:extLst>
      <p:ext uri="{BB962C8B-B14F-4D97-AF65-F5344CB8AC3E}">
        <p14:creationId xmlns:p14="http://schemas.microsoft.com/office/powerpoint/2010/main" val="1753696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557A08-5AA9-43CC-AA42-5081CBD826F8}"/>
              </a:ext>
            </a:extLst>
          </p:cNvPr>
          <p:cNvPicPr>
            <a:picLocks noChangeAspect="1"/>
          </p:cNvPicPr>
          <p:nvPr/>
        </p:nvPicPr>
        <p:blipFill rotWithShape="1">
          <a:blip r:embed="rId2"/>
          <a:srcRect l="8119"/>
          <a:stretch/>
        </p:blipFill>
        <p:spPr>
          <a:xfrm>
            <a:off x="6600839" y="1049619"/>
            <a:ext cx="5591161" cy="4380221"/>
          </a:xfrm>
          <a:prstGeom prst="rect">
            <a:avLst/>
          </a:prstGeom>
        </p:spPr>
      </p:pic>
      <p:sp>
        <p:nvSpPr>
          <p:cNvPr id="3" name="Rectangle 2">
            <a:extLst>
              <a:ext uri="{FF2B5EF4-FFF2-40B4-BE49-F238E27FC236}">
                <a16:creationId xmlns:a16="http://schemas.microsoft.com/office/drawing/2014/main" id="{65025269-724F-412B-9BED-1D048E9D2EAC}"/>
              </a:ext>
            </a:extLst>
          </p:cNvPr>
          <p:cNvSpPr/>
          <p:nvPr/>
        </p:nvSpPr>
        <p:spPr>
          <a:xfrm>
            <a:off x="455629" y="305354"/>
            <a:ext cx="6096000" cy="1477328"/>
          </a:xfrm>
          <a:prstGeom prst="rect">
            <a:avLst/>
          </a:prstGeom>
        </p:spPr>
        <p:txBody>
          <a:bodyPr wrap="square">
            <a:spAutoFit/>
          </a:bodyPr>
          <a:lstStyle/>
          <a:p>
            <a:r>
              <a:rPr lang="en-US" sz="1600" dirty="0"/>
              <a:t>Plato was used to assess the Software Science Effort for the first implementation, in addition to a bespoke script designed to determine average values per file. As shown in Table 3.3, the measurement produced the following outcomes for the number of operands and operators:</a:t>
            </a:r>
          </a:p>
        </p:txBody>
      </p:sp>
      <p:pic>
        <p:nvPicPr>
          <p:cNvPr id="4" name="Picture 3">
            <a:extLst>
              <a:ext uri="{FF2B5EF4-FFF2-40B4-BE49-F238E27FC236}">
                <a16:creationId xmlns:a16="http://schemas.microsoft.com/office/drawing/2014/main" id="{598356FA-B211-4076-9522-76214D4A2B7C}"/>
              </a:ext>
            </a:extLst>
          </p:cNvPr>
          <p:cNvPicPr>
            <a:picLocks noChangeAspect="1"/>
          </p:cNvPicPr>
          <p:nvPr/>
        </p:nvPicPr>
        <p:blipFill>
          <a:blip r:embed="rId3"/>
          <a:stretch>
            <a:fillRect/>
          </a:stretch>
        </p:blipFill>
        <p:spPr>
          <a:xfrm>
            <a:off x="531151" y="1782682"/>
            <a:ext cx="5662151" cy="1501270"/>
          </a:xfrm>
          <a:prstGeom prst="rect">
            <a:avLst/>
          </a:prstGeom>
        </p:spPr>
      </p:pic>
      <p:sp>
        <p:nvSpPr>
          <p:cNvPr id="5" name="Rectangle 4">
            <a:extLst>
              <a:ext uri="{FF2B5EF4-FFF2-40B4-BE49-F238E27FC236}">
                <a16:creationId xmlns:a16="http://schemas.microsoft.com/office/drawing/2014/main" id="{4F8BB5A0-E619-4249-BF13-9A3BD0FCAA34}"/>
              </a:ext>
            </a:extLst>
          </p:cNvPr>
          <p:cNvSpPr/>
          <p:nvPr/>
        </p:nvSpPr>
        <p:spPr>
          <a:xfrm>
            <a:off x="455629" y="3429000"/>
            <a:ext cx="6096000" cy="646331"/>
          </a:xfrm>
          <a:prstGeom prst="rect">
            <a:avLst/>
          </a:prstGeom>
        </p:spPr>
        <p:txBody>
          <a:bodyPr wrap="square">
            <a:spAutoFit/>
          </a:bodyPr>
          <a:lstStyle/>
          <a:p>
            <a:r>
              <a:rPr lang="en-US" sz="1600" dirty="0"/>
              <a:t>The average Software Science Effort metrics were then calculated using these values, as shown in Table 3.4:</a:t>
            </a:r>
          </a:p>
        </p:txBody>
      </p:sp>
      <p:pic>
        <p:nvPicPr>
          <p:cNvPr id="6" name="Picture 5">
            <a:extLst>
              <a:ext uri="{FF2B5EF4-FFF2-40B4-BE49-F238E27FC236}">
                <a16:creationId xmlns:a16="http://schemas.microsoft.com/office/drawing/2014/main" id="{2C3E19C8-38BD-4D1D-916D-A4F21074D84B}"/>
              </a:ext>
            </a:extLst>
          </p:cNvPr>
          <p:cNvPicPr>
            <a:picLocks noChangeAspect="1"/>
          </p:cNvPicPr>
          <p:nvPr/>
        </p:nvPicPr>
        <p:blipFill>
          <a:blip r:embed="rId4"/>
          <a:stretch>
            <a:fillRect/>
          </a:stretch>
        </p:blipFill>
        <p:spPr>
          <a:xfrm>
            <a:off x="568858" y="4220379"/>
            <a:ext cx="5082980" cy="1775614"/>
          </a:xfrm>
          <a:prstGeom prst="rect">
            <a:avLst/>
          </a:prstGeom>
        </p:spPr>
      </p:pic>
    </p:spTree>
    <p:extLst>
      <p:ext uri="{BB962C8B-B14F-4D97-AF65-F5344CB8AC3E}">
        <p14:creationId xmlns:p14="http://schemas.microsoft.com/office/powerpoint/2010/main" val="1898114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81B47A-C6F5-490D-969A-EED28AF004C8}"/>
              </a:ext>
            </a:extLst>
          </p:cNvPr>
          <p:cNvSpPr/>
          <p:nvPr/>
        </p:nvSpPr>
        <p:spPr>
          <a:xfrm>
            <a:off x="917543" y="836877"/>
            <a:ext cx="5077904" cy="1200329"/>
          </a:xfrm>
          <a:prstGeom prst="rect">
            <a:avLst/>
          </a:prstGeom>
        </p:spPr>
        <p:txBody>
          <a:bodyPr wrap="square">
            <a:spAutoFit/>
          </a:bodyPr>
          <a:lstStyle/>
          <a:p>
            <a:r>
              <a:rPr lang="en-US" sz="1600" dirty="0"/>
              <a:t>Estimates for implementation time and the quantity of supplied defects were computed using the Software Science Effort value; the results obtained are shown in Table 3.5:</a:t>
            </a:r>
          </a:p>
        </p:txBody>
      </p:sp>
      <p:pic>
        <p:nvPicPr>
          <p:cNvPr id="3" name="Picture 2">
            <a:extLst>
              <a:ext uri="{FF2B5EF4-FFF2-40B4-BE49-F238E27FC236}">
                <a16:creationId xmlns:a16="http://schemas.microsoft.com/office/drawing/2014/main" id="{2FA9229E-D2AD-4BE8-AFEF-DDE474E58C8A}"/>
              </a:ext>
            </a:extLst>
          </p:cNvPr>
          <p:cNvPicPr>
            <a:picLocks noChangeAspect="1"/>
          </p:cNvPicPr>
          <p:nvPr/>
        </p:nvPicPr>
        <p:blipFill>
          <a:blip r:embed="rId2"/>
          <a:stretch>
            <a:fillRect/>
          </a:stretch>
        </p:blipFill>
        <p:spPr>
          <a:xfrm>
            <a:off x="6331409" y="1010284"/>
            <a:ext cx="5128704" cy="853514"/>
          </a:xfrm>
          <a:prstGeom prst="rect">
            <a:avLst/>
          </a:prstGeom>
        </p:spPr>
      </p:pic>
      <p:sp>
        <p:nvSpPr>
          <p:cNvPr id="4" name="Rectangle 3">
            <a:extLst>
              <a:ext uri="{FF2B5EF4-FFF2-40B4-BE49-F238E27FC236}">
                <a16:creationId xmlns:a16="http://schemas.microsoft.com/office/drawing/2014/main" id="{F342797E-D6C2-4EB6-8F1E-301EC651E1DE}"/>
              </a:ext>
            </a:extLst>
          </p:cNvPr>
          <p:cNvSpPr/>
          <p:nvPr/>
        </p:nvSpPr>
        <p:spPr>
          <a:xfrm>
            <a:off x="917543" y="2439434"/>
            <a:ext cx="5077904" cy="1200329"/>
          </a:xfrm>
          <a:prstGeom prst="rect">
            <a:avLst/>
          </a:prstGeom>
        </p:spPr>
        <p:txBody>
          <a:bodyPr wrap="square">
            <a:spAutoFit/>
          </a:bodyPr>
          <a:lstStyle/>
          <a:p>
            <a:r>
              <a:rPr lang="en-US" sz="1600" dirty="0"/>
              <a:t>Moreover, Table 3.6 provides specifics on extra measures for average Lines of Code (LOC) and Cyclomatic Complexity (CC), which were determined using Plato:</a:t>
            </a:r>
          </a:p>
        </p:txBody>
      </p:sp>
      <p:pic>
        <p:nvPicPr>
          <p:cNvPr id="5" name="Picture 4">
            <a:extLst>
              <a:ext uri="{FF2B5EF4-FFF2-40B4-BE49-F238E27FC236}">
                <a16:creationId xmlns:a16="http://schemas.microsoft.com/office/drawing/2014/main" id="{30E21EF3-F093-4754-99F2-DDEF5A320955}"/>
              </a:ext>
            </a:extLst>
          </p:cNvPr>
          <p:cNvPicPr>
            <a:picLocks noChangeAspect="1"/>
          </p:cNvPicPr>
          <p:nvPr/>
        </p:nvPicPr>
        <p:blipFill>
          <a:blip r:embed="rId3"/>
          <a:stretch>
            <a:fillRect/>
          </a:stretch>
        </p:blipFill>
        <p:spPr>
          <a:xfrm>
            <a:off x="6196555" y="2537383"/>
            <a:ext cx="5532599" cy="891617"/>
          </a:xfrm>
          <a:prstGeom prst="rect">
            <a:avLst/>
          </a:prstGeom>
        </p:spPr>
      </p:pic>
      <p:sp>
        <p:nvSpPr>
          <p:cNvPr id="6" name="Rectangle 5">
            <a:extLst>
              <a:ext uri="{FF2B5EF4-FFF2-40B4-BE49-F238E27FC236}">
                <a16:creationId xmlns:a16="http://schemas.microsoft.com/office/drawing/2014/main" id="{F0883AFB-8C7E-4F24-A8E8-FFFB8C73D1E9}"/>
              </a:ext>
            </a:extLst>
          </p:cNvPr>
          <p:cNvSpPr/>
          <p:nvPr/>
        </p:nvSpPr>
        <p:spPr>
          <a:xfrm>
            <a:off x="824715" y="4359130"/>
            <a:ext cx="10542570" cy="923330"/>
          </a:xfrm>
          <a:prstGeom prst="rect">
            <a:avLst/>
          </a:prstGeom>
        </p:spPr>
        <p:txBody>
          <a:bodyPr wrap="square">
            <a:spAutoFit/>
          </a:bodyPr>
          <a:lstStyle/>
          <a:p>
            <a:r>
              <a:rPr lang="en-US" sz="1600" dirty="0"/>
              <a:t>These comprehensive metrics provide a quantitative insight into various aspects of the initial implementation's complexity and potential challenges in terms of Software Science Effort, development time, and bug estimation.</a:t>
            </a:r>
          </a:p>
        </p:txBody>
      </p:sp>
    </p:spTree>
    <p:extLst>
      <p:ext uri="{BB962C8B-B14F-4D97-AF65-F5344CB8AC3E}">
        <p14:creationId xmlns:p14="http://schemas.microsoft.com/office/powerpoint/2010/main" val="1093408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018A53-C1EC-4CD3-A9E1-27EDD694468D}"/>
              </a:ext>
            </a:extLst>
          </p:cNvPr>
          <p:cNvSpPr/>
          <p:nvPr/>
        </p:nvSpPr>
        <p:spPr>
          <a:xfrm>
            <a:off x="851554" y="1163057"/>
            <a:ext cx="10092965" cy="5137432"/>
          </a:xfrm>
          <a:prstGeom prst="rect">
            <a:avLst/>
          </a:prstGeom>
        </p:spPr>
        <p:txBody>
          <a:bodyPr wrap="square">
            <a:spAutoFit/>
          </a:bodyPr>
          <a:lstStyle/>
          <a:p>
            <a:pPr algn="just">
              <a:lnSpc>
                <a:spcPct val="150000"/>
              </a:lnSpc>
              <a:spcAft>
                <a:spcPts val="800"/>
              </a:spcAft>
            </a:pPr>
            <a:r>
              <a:rPr lang="en-US" sz="1200" dirty="0">
                <a:latin typeface="Times New Roman" panose="02020603050405020304" pitchFamily="18" charset="0"/>
                <a:ea typeface="Times New Roman" panose="02020603050405020304" pitchFamily="18" charset="0"/>
              </a:rPr>
              <a:t>Instructure.com, 2019. About Canvas | </a:t>
            </a:r>
            <a:r>
              <a:rPr lang="en-US" sz="1200" dirty="0" err="1">
                <a:latin typeface="Times New Roman" panose="02020603050405020304" pitchFamily="18" charset="0"/>
                <a:ea typeface="Times New Roman" panose="02020603050405020304" pitchFamily="18" charset="0"/>
              </a:rPr>
              <a:t>Edtech</a:t>
            </a:r>
            <a:r>
              <a:rPr lang="en-US" sz="1200" dirty="0">
                <a:latin typeface="Times New Roman" panose="02020603050405020304" pitchFamily="18" charset="0"/>
                <a:ea typeface="Times New Roman" panose="02020603050405020304" pitchFamily="18" charset="0"/>
              </a:rPr>
              <a:t> Learning Platform | Instructure. [Online] Available at: </a:t>
            </a:r>
            <a:r>
              <a:rPr lang="en-US" sz="1200" u="sng" dirty="0">
                <a:solidFill>
                  <a:srgbClr val="0000FF"/>
                </a:solidFill>
                <a:latin typeface="Times New Roman" panose="02020603050405020304" pitchFamily="18" charset="0"/>
                <a:ea typeface="Times New Roman" panose="02020603050405020304" pitchFamily="18" charset="0"/>
                <a:hlinkClick r:id="rId2"/>
              </a:rPr>
              <a:t>https://www.instructure.com/canvas/about</a:t>
            </a:r>
            <a:r>
              <a:rPr lang="en-US" sz="1200" dirty="0">
                <a:latin typeface="Times New Roman" panose="02020603050405020304" pitchFamily="18" charset="0"/>
                <a:ea typeface="Times New Roman" panose="02020603050405020304" pitchFamily="18" charset="0"/>
              </a:rPr>
              <a:t> [Accessed 20 Nov. 2019].</a:t>
            </a:r>
          </a:p>
          <a:p>
            <a:pPr algn="just">
              <a:lnSpc>
                <a:spcPct val="150000"/>
              </a:lnSpc>
              <a:spcAft>
                <a:spcPts val="800"/>
              </a:spcAft>
            </a:pPr>
            <a:r>
              <a:rPr lang="en-US" sz="1200" dirty="0">
                <a:latin typeface="Times New Roman" panose="02020603050405020304" pitchFamily="18" charset="0"/>
                <a:ea typeface="Times New Roman" panose="02020603050405020304" pitchFamily="18" charset="0"/>
              </a:rPr>
              <a:t>Iso.org, 2019. ISO/IEC 25010:2011. [Online] Available at: </a:t>
            </a:r>
            <a:r>
              <a:rPr lang="en-US" sz="1200" u="sng" dirty="0">
                <a:solidFill>
                  <a:srgbClr val="0000FF"/>
                </a:solidFill>
                <a:latin typeface="Times New Roman" panose="02020603050405020304" pitchFamily="18" charset="0"/>
                <a:ea typeface="Times New Roman" panose="02020603050405020304" pitchFamily="18" charset="0"/>
                <a:hlinkClick r:id="rId3"/>
              </a:rPr>
              <a:t>https://www.iso.org/obp/ui/#iso:std:isoiec:25010:ed-1:v1:en</a:t>
            </a:r>
            <a:r>
              <a:rPr lang="en-US" sz="1200" dirty="0">
                <a:latin typeface="Times New Roman" panose="02020603050405020304" pitchFamily="18" charset="0"/>
                <a:ea typeface="Times New Roman" panose="02020603050405020304" pitchFamily="18" charset="0"/>
              </a:rPr>
              <a:t> [Accessed 20 Nov. 2019].</a:t>
            </a:r>
          </a:p>
          <a:p>
            <a:pPr algn="just">
              <a:lnSpc>
                <a:spcPct val="150000"/>
              </a:lnSpc>
              <a:spcAft>
                <a:spcPts val="800"/>
              </a:spcAft>
            </a:pPr>
            <a:r>
              <a:rPr lang="en-US" sz="1200" dirty="0">
                <a:latin typeface="Times New Roman" panose="02020603050405020304" pitchFamily="18" charset="0"/>
                <a:ea typeface="Times New Roman" panose="02020603050405020304" pitchFamily="18" charset="0"/>
              </a:rPr>
              <a:t>Iso.org, 2019. ISO/IEC 9126:1991. [Online] Available at: https://www.iso.org/standard/16722.html [Accessed 20 Nov. 2019].</a:t>
            </a:r>
          </a:p>
          <a:p>
            <a:pPr algn="just">
              <a:lnSpc>
                <a:spcPct val="150000"/>
              </a:lnSpc>
              <a:spcAft>
                <a:spcPts val="800"/>
              </a:spcAft>
            </a:pPr>
            <a:r>
              <a:rPr lang="en-US" sz="1200" dirty="0">
                <a:latin typeface="Times New Roman" panose="02020603050405020304" pitchFamily="18" charset="0"/>
                <a:ea typeface="Times New Roman" panose="02020603050405020304" pitchFamily="18" charset="0"/>
              </a:rPr>
              <a:t>Krasner, G. and Pope, S., 1998. A cookbook for using the model-view-controller user interface paradigm in Smalltalk-80. Journal of Object-oriented Programming - JOOP, 1.</a:t>
            </a:r>
          </a:p>
          <a:p>
            <a:pPr algn="just">
              <a:lnSpc>
                <a:spcPct val="150000"/>
              </a:lnSpc>
              <a:spcAft>
                <a:spcPts val="800"/>
              </a:spcAft>
            </a:pPr>
            <a:r>
              <a:rPr lang="en-US" sz="1200" dirty="0" err="1">
                <a:latin typeface="Times New Roman" panose="02020603050405020304" pitchFamily="18" charset="0"/>
                <a:ea typeface="Times New Roman" panose="02020603050405020304" pitchFamily="18" charset="0"/>
              </a:rPr>
              <a:t>Leff</a:t>
            </a:r>
            <a:r>
              <a:rPr lang="en-US" sz="1200" dirty="0">
                <a:latin typeface="Times New Roman" panose="02020603050405020304" pitchFamily="18" charset="0"/>
                <a:ea typeface="Times New Roman" panose="02020603050405020304" pitchFamily="18" charset="0"/>
              </a:rPr>
              <a:t>, A. and Rayfield, J.T., 2001. Web-application development using the Model/View/Controller design pattern. In: Proceedings Fifth IEEE International Enterprise Distributed Object Computing Conference, pp.118–127.</a:t>
            </a:r>
          </a:p>
          <a:p>
            <a:pPr algn="just">
              <a:lnSpc>
                <a:spcPct val="150000"/>
              </a:lnSpc>
              <a:spcAft>
                <a:spcPts val="800"/>
              </a:spcAft>
            </a:pPr>
            <a:r>
              <a:rPr lang="en-US" sz="1200" dirty="0">
                <a:latin typeface="Times New Roman" panose="02020603050405020304" pitchFamily="18" charset="0"/>
                <a:ea typeface="Times New Roman" panose="02020603050405020304" pitchFamily="18" charset="0"/>
              </a:rPr>
              <a:t>McCabe, T.J., 1976. A Complexity Measure. IEEE Trans. </a:t>
            </a:r>
            <a:r>
              <a:rPr lang="en-US" sz="1200" dirty="0" err="1">
                <a:latin typeface="Times New Roman" panose="02020603050405020304" pitchFamily="18" charset="0"/>
                <a:ea typeface="Times New Roman" panose="02020603050405020304" pitchFamily="18" charset="0"/>
              </a:rPr>
              <a:t>Softw</a:t>
            </a:r>
            <a:r>
              <a:rPr lang="en-US" sz="1200" dirty="0">
                <a:latin typeface="Times New Roman" panose="02020603050405020304" pitchFamily="18" charset="0"/>
                <a:ea typeface="Times New Roman" panose="02020603050405020304" pitchFamily="18" charset="0"/>
              </a:rPr>
              <a:t>. Eng., 2(4), pp.308–320.</a:t>
            </a:r>
          </a:p>
          <a:p>
            <a:pPr algn="just">
              <a:lnSpc>
                <a:spcPct val="150000"/>
              </a:lnSpc>
              <a:spcAft>
                <a:spcPts val="800"/>
              </a:spcAft>
            </a:pPr>
            <a:r>
              <a:rPr lang="en-US" sz="1200" dirty="0">
                <a:latin typeface="Times New Roman" panose="02020603050405020304" pitchFamily="18" charset="0"/>
                <a:ea typeface="Times New Roman" panose="02020603050405020304" pitchFamily="18" charset="0"/>
              </a:rPr>
              <a:t>McCabe, T.J. and Watson, A.H., 1994. Software Complexity. </a:t>
            </a:r>
            <a:r>
              <a:rPr lang="en-US" sz="1200" dirty="0" err="1">
                <a:latin typeface="Times New Roman" panose="02020603050405020304" pitchFamily="18" charset="0"/>
                <a:ea typeface="Times New Roman" panose="02020603050405020304" pitchFamily="18" charset="0"/>
              </a:rPr>
              <a:t>CrossTalk</a:t>
            </a:r>
            <a:r>
              <a:rPr lang="en-US" sz="1200" dirty="0">
                <a:latin typeface="Times New Roman" panose="02020603050405020304" pitchFamily="18" charset="0"/>
                <a:ea typeface="Times New Roman" panose="02020603050405020304" pitchFamily="18" charset="0"/>
              </a:rPr>
              <a:t>, 7(12), pp.5–9.</a:t>
            </a:r>
          </a:p>
          <a:p>
            <a:pPr algn="just">
              <a:lnSpc>
                <a:spcPct val="150000"/>
              </a:lnSpc>
              <a:spcAft>
                <a:spcPts val="800"/>
              </a:spcAft>
            </a:pPr>
            <a:r>
              <a:rPr lang="en-US" sz="1200" dirty="0">
                <a:latin typeface="Times New Roman" panose="02020603050405020304" pitchFamily="18" charset="0"/>
                <a:ea typeface="Times New Roman" panose="02020603050405020304" pitchFamily="18" charset="0"/>
              </a:rPr>
              <a:t>McConnell, S., 2004. Code Complete, Second Edition. Microsoft Press.</a:t>
            </a:r>
          </a:p>
          <a:p>
            <a:pPr algn="just">
              <a:lnSpc>
                <a:spcPct val="150000"/>
              </a:lnSpc>
              <a:spcAft>
                <a:spcPts val="800"/>
              </a:spcAft>
            </a:pPr>
            <a:r>
              <a:rPr lang="en-US" sz="1200" dirty="0">
                <a:latin typeface="Times New Roman" panose="02020603050405020304" pitchFamily="18" charset="0"/>
                <a:ea typeface="Times New Roman" panose="02020603050405020304" pitchFamily="18" charset="0"/>
              </a:rPr>
              <a:t>MDN Web Docs, 2019. About JavaScript. [Online] Available at: https://developer.mozilla.org/en-US/docs/Web/JavaScript/About_JavaScript [Accessed 20 Nov. 2019].</a:t>
            </a:r>
          </a:p>
          <a:p>
            <a:pPr algn="just">
              <a:lnSpc>
                <a:spcPct val="150000"/>
              </a:lnSpc>
              <a:spcAft>
                <a:spcPts val="800"/>
              </a:spcAft>
            </a:pPr>
            <a:r>
              <a:rPr lang="en-US" sz="1200" dirty="0">
                <a:latin typeface="Times New Roman" panose="02020603050405020304" pitchFamily="18" charset="0"/>
                <a:ea typeface="Times New Roman" panose="02020603050405020304" pitchFamily="18" charset="0"/>
              </a:rPr>
              <a:t>MDN Web Docs, 2019. Same-origin policy. [Online] Available at: https://developer.mozilla.org/en-US/docs/Web/Security/Same-origin_policy [Accessed 20 Nov. 2019].</a:t>
            </a:r>
          </a:p>
        </p:txBody>
      </p:sp>
      <p:sp>
        <p:nvSpPr>
          <p:cNvPr id="3" name="Rectangle 2">
            <a:extLst>
              <a:ext uri="{FF2B5EF4-FFF2-40B4-BE49-F238E27FC236}">
                <a16:creationId xmlns:a16="http://schemas.microsoft.com/office/drawing/2014/main" id="{ACF9A764-F378-4781-B7C5-7533B5867E6F}"/>
              </a:ext>
            </a:extLst>
          </p:cNvPr>
          <p:cNvSpPr/>
          <p:nvPr/>
        </p:nvSpPr>
        <p:spPr>
          <a:xfrm>
            <a:off x="876691" y="557511"/>
            <a:ext cx="1334661"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References:</a:t>
            </a:r>
            <a:endParaRPr lang="en-US" b="1" dirty="0"/>
          </a:p>
        </p:txBody>
      </p:sp>
    </p:spTree>
    <p:extLst>
      <p:ext uri="{BB962C8B-B14F-4D97-AF65-F5344CB8AC3E}">
        <p14:creationId xmlns:p14="http://schemas.microsoft.com/office/powerpoint/2010/main" val="3704545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7C3CC4-6BC7-40AF-A3D6-1D5E6C30D1AA}"/>
              </a:ext>
            </a:extLst>
          </p:cNvPr>
          <p:cNvSpPr/>
          <p:nvPr/>
        </p:nvSpPr>
        <p:spPr>
          <a:xfrm>
            <a:off x="780853" y="870963"/>
            <a:ext cx="10630293" cy="1754326"/>
          </a:xfrm>
          <a:prstGeom prst="rect">
            <a:avLst/>
          </a:prstGeom>
        </p:spPr>
        <p:txBody>
          <a:bodyPr wrap="square">
            <a:spAutoFit/>
          </a:bodyPr>
          <a:lstStyle/>
          <a:p>
            <a:r>
              <a:rPr lang="en-US" sz="1600" dirty="0"/>
              <a:t>In order to choose a suitable topic for investigation within the Canvas LMS, a few requirements had to be fulfilled:</a:t>
            </a:r>
          </a:p>
          <a:p>
            <a:endParaRPr lang="en-US" sz="1600" dirty="0"/>
          </a:p>
          <a:p>
            <a:r>
              <a:rPr lang="en-US" sz="1600" dirty="0"/>
              <a:t>• The topic of choice must comply with industry norms.</a:t>
            </a:r>
          </a:p>
          <a:p>
            <a:r>
              <a:rPr lang="en-US" sz="1600" dirty="0"/>
              <a:t>• It ought to make use of modern technologies.</a:t>
            </a:r>
          </a:p>
          <a:p>
            <a:r>
              <a:rPr lang="en-US" sz="1600" dirty="0"/>
              <a:t>• Its dimensions ought to be reasonable.</a:t>
            </a:r>
          </a:p>
        </p:txBody>
      </p:sp>
      <p:sp>
        <p:nvSpPr>
          <p:cNvPr id="5" name="Rectangle 4">
            <a:extLst>
              <a:ext uri="{FF2B5EF4-FFF2-40B4-BE49-F238E27FC236}">
                <a16:creationId xmlns:a16="http://schemas.microsoft.com/office/drawing/2014/main" id="{B35F25C5-50ED-4DC9-BF0F-61A2004AAD87}"/>
              </a:ext>
            </a:extLst>
          </p:cNvPr>
          <p:cNvSpPr/>
          <p:nvPr/>
        </p:nvSpPr>
        <p:spPr>
          <a:xfrm>
            <a:off x="870407" y="2847716"/>
            <a:ext cx="10064685" cy="1815882"/>
          </a:xfrm>
          <a:prstGeom prst="rect">
            <a:avLst/>
          </a:prstGeom>
        </p:spPr>
        <p:txBody>
          <a:bodyPr wrap="square">
            <a:spAutoFit/>
          </a:bodyPr>
          <a:lstStyle/>
          <a:p>
            <a:r>
              <a:rPr lang="en-US" sz="1600" dirty="0"/>
              <a:t>Recently, Canvas LMS switched to using React for all client-side development instead of Ruby on Rails, a "server-thick" web framework. While there are still certain parts of Canvas LMS that are built with Ruby on Rails, the majority of the user interface—more than 50 components—is built using React. As a result, React had to be used in the development of the selected research object, in accordance with industry standards and contemporary technology practices. Furthermore, the study object's size matters; smaller applications might not require a particular architectural style since </a:t>
            </a:r>
            <a:r>
              <a:rPr lang="en-US" sz="1600" dirty="0" err="1"/>
              <a:t>React's</a:t>
            </a:r>
            <a:r>
              <a:rPr lang="en-US" sz="1600" dirty="0"/>
              <a:t> built-in features, such State and Props, may be sufficient. </a:t>
            </a:r>
          </a:p>
        </p:txBody>
      </p:sp>
    </p:spTree>
    <p:extLst>
      <p:ext uri="{BB962C8B-B14F-4D97-AF65-F5344CB8AC3E}">
        <p14:creationId xmlns:p14="http://schemas.microsoft.com/office/powerpoint/2010/main" val="1516109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A2AC5A-30FD-426C-A6CE-7AF6C0AD6AE7}"/>
              </a:ext>
            </a:extLst>
          </p:cNvPr>
          <p:cNvSpPr/>
          <p:nvPr/>
        </p:nvSpPr>
        <p:spPr>
          <a:xfrm>
            <a:off x="1115505" y="930427"/>
            <a:ext cx="9847867" cy="1200329"/>
          </a:xfrm>
          <a:prstGeom prst="rect">
            <a:avLst/>
          </a:prstGeom>
        </p:spPr>
        <p:txBody>
          <a:bodyPr wrap="square">
            <a:spAutoFit/>
          </a:bodyPr>
          <a:lstStyle/>
          <a:p>
            <a:r>
              <a:rPr lang="en-US" sz="1600" dirty="0"/>
              <a:t>But when it comes to medium- and large-scale applications, where architectural detail is more important, using architectural patterns becomes essential. In order to guarantee that architectural patterns take precedence over domain-specific functionality, the research object had to be of a reasonable size.</a:t>
            </a:r>
          </a:p>
        </p:txBody>
      </p:sp>
      <p:sp>
        <p:nvSpPr>
          <p:cNvPr id="3" name="Rectangle 2">
            <a:extLst>
              <a:ext uri="{FF2B5EF4-FFF2-40B4-BE49-F238E27FC236}">
                <a16:creationId xmlns:a16="http://schemas.microsoft.com/office/drawing/2014/main" id="{0370B39C-F1A8-4730-B312-C5BD804144DF}"/>
              </a:ext>
            </a:extLst>
          </p:cNvPr>
          <p:cNvSpPr/>
          <p:nvPr/>
        </p:nvSpPr>
        <p:spPr>
          <a:xfrm>
            <a:off x="1115505" y="2130756"/>
            <a:ext cx="9583918" cy="1477328"/>
          </a:xfrm>
          <a:prstGeom prst="rect">
            <a:avLst/>
          </a:prstGeom>
        </p:spPr>
        <p:txBody>
          <a:bodyPr wrap="square">
            <a:spAutoFit/>
          </a:bodyPr>
          <a:lstStyle/>
          <a:p>
            <a:r>
              <a:rPr lang="en-US" sz="1600" dirty="0"/>
              <a:t>Based on the specified criteria, the user administration page in Canvas LMS—a React and Redux module—was chosen as the study object. It is an essential component of the platform, acting as a central hub from which administrators oversee students, teachers, and other administrative users. Its features include the ability to create, edit, and organize users—as well as perform live search with text input for dynamic filtering and role-based filtering.</a:t>
            </a:r>
          </a:p>
        </p:txBody>
      </p:sp>
      <p:sp>
        <p:nvSpPr>
          <p:cNvPr id="4" name="Rectangle 3">
            <a:extLst>
              <a:ext uri="{FF2B5EF4-FFF2-40B4-BE49-F238E27FC236}">
                <a16:creationId xmlns:a16="http://schemas.microsoft.com/office/drawing/2014/main" id="{1196B72C-83D2-48F5-B533-A1EC4C326F6B}"/>
              </a:ext>
            </a:extLst>
          </p:cNvPr>
          <p:cNvSpPr/>
          <p:nvPr/>
        </p:nvSpPr>
        <p:spPr>
          <a:xfrm>
            <a:off x="1115505" y="3728749"/>
            <a:ext cx="9847866" cy="2031325"/>
          </a:xfrm>
          <a:prstGeom prst="rect">
            <a:avLst/>
          </a:prstGeom>
        </p:spPr>
        <p:txBody>
          <a:bodyPr wrap="square">
            <a:spAutoFit/>
          </a:bodyPr>
          <a:lstStyle/>
          <a:p>
            <a:r>
              <a:rPr lang="en-US" sz="1600" dirty="0"/>
              <a:t>Each user is graphically represented by a row that contains their name, email address, SIS (School Information System) ID, avatar, and the date of their most recent login. Each row also has quick access links that allow administrators to carry out tasks like changing user data, sending emails through the Canvas mailbox, and assuming the identity of the user. The column headings in the user list allow for effective sorting, and a pagination function gives display customization with a default setting of 15 people per page. The Users page is a perfect study object for examining architectural patterns in the context of the Canvas LMS because of its extensive functionality and dependency on React and Redux.</a:t>
            </a:r>
          </a:p>
        </p:txBody>
      </p:sp>
    </p:spTree>
    <p:extLst>
      <p:ext uri="{BB962C8B-B14F-4D97-AF65-F5344CB8AC3E}">
        <p14:creationId xmlns:p14="http://schemas.microsoft.com/office/powerpoint/2010/main" val="2570357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90BE15-AD77-43DB-B2B8-2925D3D34ED0}"/>
              </a:ext>
            </a:extLst>
          </p:cNvPr>
          <p:cNvPicPr>
            <a:picLocks noChangeAspect="1"/>
          </p:cNvPicPr>
          <p:nvPr/>
        </p:nvPicPr>
        <p:blipFill>
          <a:blip r:embed="rId2"/>
          <a:stretch>
            <a:fillRect/>
          </a:stretch>
        </p:blipFill>
        <p:spPr>
          <a:xfrm>
            <a:off x="5844968" y="1436067"/>
            <a:ext cx="6347032" cy="4273579"/>
          </a:xfrm>
          <a:prstGeom prst="rect">
            <a:avLst/>
          </a:prstGeom>
        </p:spPr>
      </p:pic>
      <p:sp>
        <p:nvSpPr>
          <p:cNvPr id="3" name="Rectangle 2">
            <a:extLst>
              <a:ext uri="{FF2B5EF4-FFF2-40B4-BE49-F238E27FC236}">
                <a16:creationId xmlns:a16="http://schemas.microsoft.com/office/drawing/2014/main" id="{0003A4D4-56BC-4B90-9BFD-B478E0580E6A}"/>
              </a:ext>
            </a:extLst>
          </p:cNvPr>
          <p:cNvSpPr/>
          <p:nvPr/>
        </p:nvSpPr>
        <p:spPr>
          <a:xfrm>
            <a:off x="672445" y="650525"/>
            <a:ext cx="5059052" cy="2308324"/>
          </a:xfrm>
          <a:prstGeom prst="rect">
            <a:avLst/>
          </a:prstGeom>
        </p:spPr>
        <p:txBody>
          <a:bodyPr wrap="square">
            <a:spAutoFit/>
          </a:bodyPr>
          <a:lstStyle/>
          <a:p>
            <a:r>
              <a:rPr lang="en-US" sz="1600" dirty="0"/>
              <a:t>A GET call to the Canvas LMS REST API endpoint </a:t>
            </a:r>
            <a:r>
              <a:rPr lang="en-US" sz="1600"/>
              <a:t>at /api</a:t>
            </a:r>
            <a:r>
              <a:rPr lang="en-US" sz="1600" dirty="0"/>
              <a:t>/v1</a:t>
            </a:r>
            <a:r>
              <a:rPr lang="en-US" sz="1600"/>
              <a:t>/accounts/:</a:t>
            </a:r>
            <a:r>
              <a:rPr lang="en-US" sz="1600" err="1"/>
              <a:t>account</a:t>
            </a:r>
            <a:r>
              <a:rPr lang="en-US" sz="1600"/>
              <a:t>_id</a:t>
            </a:r>
            <a:r>
              <a:rPr lang="en-US" sz="1600" dirty="0"/>
              <a:t>/users is required to retrieve user data for the user administration page. Administrators with the necessary rights can access this endpoint to get a list of every user connected to a certain account</a:t>
            </a:r>
            <a:r>
              <a:rPr lang="en-US" sz="1600"/>
              <a:t>. </a:t>
            </a:r>
            <a:r>
              <a:rPr lang="en-US" sz="1600" dirty="0"/>
              <a:t>Any legitimate account ID within the Canvas instance is represented by </a:t>
            </a:r>
            <a:r>
              <a:rPr lang="en-US" sz="1600"/>
              <a:t>the :</a:t>
            </a:r>
            <a:r>
              <a:rPr lang="en-US" sz="1600" err="1"/>
              <a:t>account</a:t>
            </a:r>
            <a:r>
              <a:rPr lang="en-US" sz="1600"/>
              <a:t>_id</a:t>
            </a:r>
            <a:r>
              <a:rPr lang="en-US" sz="1600" dirty="0"/>
              <a:t> option in </a:t>
            </a:r>
            <a:r>
              <a:rPr lang="en-US" sz="1600"/>
              <a:t>the endpoint.</a:t>
            </a:r>
            <a:endParaRPr lang="en-US" sz="1600" dirty="0"/>
          </a:p>
        </p:txBody>
      </p:sp>
      <p:sp>
        <p:nvSpPr>
          <p:cNvPr id="4" name="Rectangle 3">
            <a:extLst>
              <a:ext uri="{FF2B5EF4-FFF2-40B4-BE49-F238E27FC236}">
                <a16:creationId xmlns:a16="http://schemas.microsoft.com/office/drawing/2014/main" id="{058C5C91-734A-4BA5-844D-C7D4FCD473D4}"/>
              </a:ext>
            </a:extLst>
          </p:cNvPr>
          <p:cNvSpPr/>
          <p:nvPr/>
        </p:nvSpPr>
        <p:spPr>
          <a:xfrm>
            <a:off x="672445" y="3082662"/>
            <a:ext cx="4974210" cy="3416320"/>
          </a:xfrm>
          <a:prstGeom prst="rect">
            <a:avLst/>
          </a:prstGeom>
        </p:spPr>
        <p:txBody>
          <a:bodyPr wrap="square">
            <a:spAutoFit/>
          </a:bodyPr>
          <a:lstStyle/>
          <a:p>
            <a:r>
              <a:rPr lang="en-US" sz="1600" dirty="0"/>
              <a:t>A paginated list of users connected to the given account is what the API response looks like. Four parameters can be included to the GET request in order to improve the query: the kind of enrollment, the search phrase, the column for sorting results, and the desired order (descending or ascending). These characteristics help to enhance and personalize the information that is obtained. Table 3.1 provides a detailed explanation of each option, allowing administrators to customize their calls to the Canvas LMS REST API in order to retrieve certain user data.</a:t>
            </a:r>
          </a:p>
        </p:txBody>
      </p:sp>
    </p:spTree>
    <p:extLst>
      <p:ext uri="{BB962C8B-B14F-4D97-AF65-F5344CB8AC3E}">
        <p14:creationId xmlns:p14="http://schemas.microsoft.com/office/powerpoint/2010/main" val="2444290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4DF645-F80E-49DF-A838-8AB850841B93}"/>
              </a:ext>
            </a:extLst>
          </p:cNvPr>
          <p:cNvPicPr>
            <a:picLocks noChangeAspect="1"/>
          </p:cNvPicPr>
          <p:nvPr/>
        </p:nvPicPr>
        <p:blipFill>
          <a:blip r:embed="rId2"/>
          <a:stretch>
            <a:fillRect/>
          </a:stretch>
        </p:blipFill>
        <p:spPr>
          <a:xfrm>
            <a:off x="2565607" y="1160373"/>
            <a:ext cx="6721422" cy="3368332"/>
          </a:xfrm>
          <a:prstGeom prst="rect">
            <a:avLst/>
          </a:prstGeom>
        </p:spPr>
      </p:pic>
    </p:spTree>
    <p:extLst>
      <p:ext uri="{BB962C8B-B14F-4D97-AF65-F5344CB8AC3E}">
        <p14:creationId xmlns:p14="http://schemas.microsoft.com/office/powerpoint/2010/main" val="1679931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370FBF-B8D5-4555-9B19-1CAEB5E7DDEC}"/>
              </a:ext>
            </a:extLst>
          </p:cNvPr>
          <p:cNvSpPr/>
          <p:nvPr/>
        </p:nvSpPr>
        <p:spPr>
          <a:xfrm>
            <a:off x="531043" y="1134417"/>
            <a:ext cx="6096000" cy="369332"/>
          </a:xfrm>
          <a:prstGeom prst="rect">
            <a:avLst/>
          </a:prstGeom>
        </p:spPr>
        <p:txBody>
          <a:bodyPr>
            <a:spAutoFit/>
          </a:bodyPr>
          <a:lstStyle/>
          <a:p>
            <a:r>
              <a:rPr lang="en-US" dirty="0"/>
              <a:t>Figure depicts the architecture of the user administration page.</a:t>
            </a:r>
          </a:p>
        </p:txBody>
      </p:sp>
      <p:sp>
        <p:nvSpPr>
          <p:cNvPr id="3" name="Rectangle 2">
            <a:extLst>
              <a:ext uri="{FF2B5EF4-FFF2-40B4-BE49-F238E27FC236}">
                <a16:creationId xmlns:a16="http://schemas.microsoft.com/office/drawing/2014/main" id="{E83FA38D-4432-417D-95DC-496EBC57AA6D}"/>
              </a:ext>
            </a:extLst>
          </p:cNvPr>
          <p:cNvSpPr/>
          <p:nvPr/>
        </p:nvSpPr>
        <p:spPr>
          <a:xfrm>
            <a:off x="625311" y="765085"/>
            <a:ext cx="4280659" cy="369332"/>
          </a:xfrm>
          <a:prstGeom prst="rect">
            <a:avLst/>
          </a:prstGeom>
        </p:spPr>
        <p:txBody>
          <a:bodyPr wrap="none">
            <a:spAutoFit/>
          </a:bodyPr>
          <a:lstStyle/>
          <a:p>
            <a:r>
              <a:rPr lang="en-US" b="1" dirty="0"/>
              <a:t>Architecture of users' administration pages</a:t>
            </a:r>
          </a:p>
        </p:txBody>
      </p:sp>
      <p:pic>
        <p:nvPicPr>
          <p:cNvPr id="4" name="Picture 3">
            <a:extLst>
              <a:ext uri="{FF2B5EF4-FFF2-40B4-BE49-F238E27FC236}">
                <a16:creationId xmlns:a16="http://schemas.microsoft.com/office/drawing/2014/main" id="{25445504-6DA8-47B4-8D6E-7615CB61074E}"/>
              </a:ext>
            </a:extLst>
          </p:cNvPr>
          <p:cNvPicPr>
            <a:picLocks noChangeAspect="1"/>
          </p:cNvPicPr>
          <p:nvPr/>
        </p:nvPicPr>
        <p:blipFill>
          <a:blip r:embed="rId2"/>
          <a:stretch>
            <a:fillRect/>
          </a:stretch>
        </p:blipFill>
        <p:spPr>
          <a:xfrm>
            <a:off x="3629178" y="1757601"/>
            <a:ext cx="7569865" cy="4891909"/>
          </a:xfrm>
          <a:prstGeom prst="rect">
            <a:avLst/>
          </a:prstGeom>
        </p:spPr>
      </p:pic>
    </p:spTree>
    <p:extLst>
      <p:ext uri="{BB962C8B-B14F-4D97-AF65-F5344CB8AC3E}">
        <p14:creationId xmlns:p14="http://schemas.microsoft.com/office/powerpoint/2010/main" val="413020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FBFA39-6011-43AE-8DBA-B24BDAC7F391}"/>
              </a:ext>
            </a:extLst>
          </p:cNvPr>
          <p:cNvSpPr/>
          <p:nvPr/>
        </p:nvSpPr>
        <p:spPr>
          <a:xfrm>
            <a:off x="983530" y="799917"/>
            <a:ext cx="10055258" cy="2031325"/>
          </a:xfrm>
          <a:prstGeom prst="rect">
            <a:avLst/>
          </a:prstGeom>
        </p:spPr>
        <p:txBody>
          <a:bodyPr wrap="square">
            <a:spAutoFit/>
          </a:bodyPr>
          <a:lstStyle/>
          <a:p>
            <a:r>
              <a:rPr lang="en-US" sz="1600" dirty="0"/>
              <a:t>The index component serves as the application's entry point and is in charge of rendering material to the DOM using the react-</a:t>
            </a:r>
            <a:r>
              <a:rPr lang="en-US" sz="1600" dirty="0" err="1"/>
              <a:t>dom</a:t>
            </a:r>
            <a:r>
              <a:rPr lang="en-US" sz="1600" dirty="0"/>
              <a:t> library's </a:t>
            </a:r>
            <a:r>
              <a:rPr lang="en-US" sz="1600" dirty="0" err="1"/>
              <a:t>ReactDOM.render</a:t>
            </a:r>
            <a:r>
              <a:rPr lang="en-US" sz="1600" dirty="0"/>
              <a:t> function. This part of the Canvas LMS platform was first used to manage accounts and courses. But in this particular application, the emphasis is only on the User Administration page, hence the capability for displaying the account and course pages has been removed. Originally called </a:t>
            </a:r>
            <a:r>
              <a:rPr lang="en-US" sz="1600" dirty="0" err="1"/>
              <a:t>AccountCourseUserSearch</a:t>
            </a:r>
            <a:r>
              <a:rPr lang="en-US" sz="1600" dirty="0"/>
              <a:t> and intended for the account and course pages, the second component in the tree is now called </a:t>
            </a:r>
            <a:r>
              <a:rPr lang="en-US" sz="1600" dirty="0" err="1"/>
              <a:t>UsersSearch</a:t>
            </a:r>
            <a:r>
              <a:rPr lang="en-US" sz="1600" dirty="0"/>
              <a:t>. Features supporting the account and course pages were also removed in order to simplify the program and focus on the User Administration page.</a:t>
            </a:r>
          </a:p>
        </p:txBody>
      </p:sp>
      <p:sp>
        <p:nvSpPr>
          <p:cNvPr id="3" name="Rectangle 2">
            <a:extLst>
              <a:ext uri="{FF2B5EF4-FFF2-40B4-BE49-F238E27FC236}">
                <a16:creationId xmlns:a16="http://schemas.microsoft.com/office/drawing/2014/main" id="{1E5BC95B-79F4-49BA-8550-1B6725330D85}"/>
              </a:ext>
            </a:extLst>
          </p:cNvPr>
          <p:cNvSpPr/>
          <p:nvPr/>
        </p:nvSpPr>
        <p:spPr>
          <a:xfrm>
            <a:off x="983530" y="2994896"/>
            <a:ext cx="9565064" cy="1200329"/>
          </a:xfrm>
          <a:prstGeom prst="rect">
            <a:avLst/>
          </a:prstGeom>
        </p:spPr>
        <p:txBody>
          <a:bodyPr wrap="square">
            <a:spAutoFit/>
          </a:bodyPr>
          <a:lstStyle/>
          <a:p>
            <a:r>
              <a:rPr lang="en-US" sz="1600" dirty="0"/>
              <a:t>Since they have no effect on the data flow inside the program, several leaf nodes in the component tree have been left out of Figure for clarity. Input fields, buttons, links, loading indications, and icons are examples of leaf node components. These components are from Instructure's open-source React component library, </a:t>
            </a:r>
            <a:r>
              <a:rPr lang="en-US" sz="1600" dirty="0" err="1"/>
              <a:t>instructure-ui</a:t>
            </a:r>
            <a:r>
              <a:rPr lang="en-US" sz="1600" dirty="0"/>
              <a:t>, a third-party library.</a:t>
            </a:r>
          </a:p>
        </p:txBody>
      </p:sp>
    </p:spTree>
    <p:extLst>
      <p:ext uri="{BB962C8B-B14F-4D97-AF65-F5344CB8AC3E}">
        <p14:creationId xmlns:p14="http://schemas.microsoft.com/office/powerpoint/2010/main" val="596095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8E3DCB-C961-4A1D-A9D6-5FF18DF12EA6}"/>
              </a:ext>
            </a:extLst>
          </p:cNvPr>
          <p:cNvSpPr/>
          <p:nvPr/>
        </p:nvSpPr>
        <p:spPr>
          <a:xfrm>
            <a:off x="832701" y="812965"/>
            <a:ext cx="3795860" cy="5078313"/>
          </a:xfrm>
          <a:prstGeom prst="rect">
            <a:avLst/>
          </a:prstGeom>
        </p:spPr>
        <p:txBody>
          <a:bodyPr wrap="square">
            <a:spAutoFit/>
          </a:bodyPr>
          <a:lstStyle/>
          <a:p>
            <a:r>
              <a:rPr lang="en-US" sz="1600" dirty="0"/>
              <a:t>It was important to separate the user administration page from the rest of the platform by developing a standalone application in a local development environment before performing the Design Science Research on it. This required taking the source code and all of its dependencies out of the GitHub Canvas LMS project.</a:t>
            </a:r>
          </a:p>
          <a:p>
            <a:endParaRPr lang="en-US" sz="1600" dirty="0"/>
          </a:p>
          <a:p>
            <a:r>
              <a:rPr lang="en-US" sz="1600" dirty="0"/>
              <a:t>There were dependencies on external libraries and internal modules in the repository for the user management page. NPM was used to handle the external dependencies, which are listed clearly in the </a:t>
            </a:r>
            <a:r>
              <a:rPr lang="en-US" sz="1600" dirty="0" err="1"/>
              <a:t>package.json</a:t>
            </a:r>
            <a:r>
              <a:rPr lang="en-US" sz="1600" dirty="0"/>
              <a:t> file, as seen in Listing.</a:t>
            </a:r>
          </a:p>
        </p:txBody>
      </p:sp>
      <p:pic>
        <p:nvPicPr>
          <p:cNvPr id="3" name="Picture 2">
            <a:extLst>
              <a:ext uri="{FF2B5EF4-FFF2-40B4-BE49-F238E27FC236}">
                <a16:creationId xmlns:a16="http://schemas.microsoft.com/office/drawing/2014/main" id="{10C0D980-7001-4F20-8F0E-542454862BF4}"/>
              </a:ext>
            </a:extLst>
          </p:cNvPr>
          <p:cNvPicPr>
            <a:picLocks noChangeAspect="1"/>
          </p:cNvPicPr>
          <p:nvPr/>
        </p:nvPicPr>
        <p:blipFill>
          <a:blip r:embed="rId2"/>
          <a:stretch>
            <a:fillRect/>
          </a:stretch>
        </p:blipFill>
        <p:spPr>
          <a:xfrm>
            <a:off x="5243597" y="716437"/>
            <a:ext cx="6948403" cy="5571242"/>
          </a:xfrm>
          <a:prstGeom prst="rect">
            <a:avLst/>
          </a:prstGeom>
        </p:spPr>
      </p:pic>
    </p:spTree>
    <p:extLst>
      <p:ext uri="{BB962C8B-B14F-4D97-AF65-F5344CB8AC3E}">
        <p14:creationId xmlns:p14="http://schemas.microsoft.com/office/powerpoint/2010/main" val="3223213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69E308-B08D-4802-849E-DE5F152AEDE8}"/>
              </a:ext>
            </a:extLst>
          </p:cNvPr>
          <p:cNvSpPr/>
          <p:nvPr/>
        </p:nvSpPr>
        <p:spPr>
          <a:xfrm>
            <a:off x="908116" y="615002"/>
            <a:ext cx="5360709" cy="3416320"/>
          </a:xfrm>
          <a:prstGeom prst="rect">
            <a:avLst/>
          </a:prstGeom>
        </p:spPr>
        <p:txBody>
          <a:bodyPr wrap="square">
            <a:spAutoFit/>
          </a:bodyPr>
          <a:lstStyle/>
          <a:p>
            <a:r>
              <a:rPr lang="en-US" sz="1600" dirty="0"/>
              <a:t>To calculate some metrics, Plato, the static code analysis tool covered in Section 2.2, was used. The Node Package Manager (NPM) was utilized to complete the Plato installation. With the use of this tool's numerous customization options, users may exclude particular files, change other parameters, and add a title and date to the report. A script may be used to execute Plato for a more customized analysis.</a:t>
            </a:r>
          </a:p>
          <a:p>
            <a:endParaRPr lang="en-US" sz="1600" dirty="0"/>
          </a:p>
          <a:p>
            <a:r>
              <a:rPr lang="en-US" sz="1600" dirty="0"/>
              <a:t>Metrics like cyclomatic complexity and Halstead metrics do not by default have average values included in the reports that Plato generates. </a:t>
            </a:r>
          </a:p>
        </p:txBody>
      </p:sp>
      <p:sp>
        <p:nvSpPr>
          <p:cNvPr id="3" name="Rectangle 2">
            <a:extLst>
              <a:ext uri="{FF2B5EF4-FFF2-40B4-BE49-F238E27FC236}">
                <a16:creationId xmlns:a16="http://schemas.microsoft.com/office/drawing/2014/main" id="{D476DA1E-CAE4-4E9B-BB31-D1B1D72E0DAD}"/>
              </a:ext>
            </a:extLst>
          </p:cNvPr>
          <p:cNvSpPr/>
          <p:nvPr/>
        </p:nvSpPr>
        <p:spPr>
          <a:xfrm>
            <a:off x="908116" y="4264884"/>
            <a:ext cx="5002490" cy="2031325"/>
          </a:xfrm>
          <a:prstGeom prst="rect">
            <a:avLst/>
          </a:prstGeom>
        </p:spPr>
        <p:txBody>
          <a:bodyPr wrap="square">
            <a:spAutoFit/>
          </a:bodyPr>
          <a:lstStyle/>
          <a:p>
            <a:r>
              <a:rPr lang="en-US" sz="1600" dirty="0"/>
              <a:t>This was addressed with the development of a bespoke Node.js program, analyze.js, which can be found in the application's root folder. By calculating average values across the board, this tool provides a thorough analysis for various implementations. Figure 3.3 shows an exemplary output of this program.</a:t>
            </a:r>
          </a:p>
        </p:txBody>
      </p:sp>
      <p:pic>
        <p:nvPicPr>
          <p:cNvPr id="4" name="Picture 3">
            <a:extLst>
              <a:ext uri="{FF2B5EF4-FFF2-40B4-BE49-F238E27FC236}">
                <a16:creationId xmlns:a16="http://schemas.microsoft.com/office/drawing/2014/main" id="{51B6BEC9-4B34-4490-806B-F89FF03CE6BF}"/>
              </a:ext>
            </a:extLst>
          </p:cNvPr>
          <p:cNvPicPr>
            <a:picLocks noChangeAspect="1"/>
          </p:cNvPicPr>
          <p:nvPr/>
        </p:nvPicPr>
        <p:blipFill>
          <a:blip r:embed="rId2"/>
          <a:stretch>
            <a:fillRect/>
          </a:stretch>
        </p:blipFill>
        <p:spPr>
          <a:xfrm>
            <a:off x="7491032" y="110767"/>
            <a:ext cx="4254766" cy="6636466"/>
          </a:xfrm>
          <a:prstGeom prst="rect">
            <a:avLst/>
          </a:prstGeom>
        </p:spPr>
      </p:pic>
    </p:spTree>
    <p:extLst>
      <p:ext uri="{BB962C8B-B14F-4D97-AF65-F5344CB8AC3E}">
        <p14:creationId xmlns:p14="http://schemas.microsoft.com/office/powerpoint/2010/main" val="2759470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183</TotalTime>
  <Words>3027</Words>
  <Application>Microsoft Office PowerPoint</Application>
  <PresentationFormat>Widescreen</PresentationFormat>
  <Paragraphs>89</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Century Gothic</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SPY</dc:creator>
  <cp:lastModifiedBy>Mohammad Sarker</cp:lastModifiedBy>
  <cp:revision>6</cp:revision>
  <dcterms:created xsi:type="dcterms:W3CDTF">2024-01-29T11:19:18Z</dcterms:created>
  <dcterms:modified xsi:type="dcterms:W3CDTF">2024-02-05T03:20:25Z</dcterms:modified>
</cp:coreProperties>
</file>