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991" y="995852"/>
            <a:ext cx="7975356" cy="49806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6540" y="320040"/>
            <a:ext cx="838517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76767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76767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76767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76767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540" y="320040"/>
            <a:ext cx="834009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76767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2349500"/>
            </a:xfrm>
            <a:custGeom>
              <a:avLst/>
              <a:gdLst/>
              <a:ahLst/>
              <a:cxnLst/>
              <a:rect l="l" t="t" r="r" b="b"/>
              <a:pathLst>
                <a:path w="9144000" h="2349500">
                  <a:moveTo>
                    <a:pt x="9144000" y="0"/>
                  </a:moveTo>
                  <a:lnTo>
                    <a:pt x="0" y="0"/>
                  </a:lnTo>
                  <a:lnTo>
                    <a:pt x="0" y="2349500"/>
                  </a:lnTo>
                  <a:lnTo>
                    <a:pt x="4572000" y="2349500"/>
                  </a:lnTo>
                  <a:lnTo>
                    <a:pt x="9144000" y="2349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1880" y="339090"/>
            <a:ext cx="6798309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8369" marR="5080" indent="-915669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This</a:t>
            </a:r>
            <a:r>
              <a:rPr dirty="0" sz="5400" spc="-3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is</a:t>
            </a:r>
            <a:r>
              <a:rPr dirty="0" sz="5400" spc="-35">
                <a:solidFill>
                  <a:srgbClr val="000000"/>
                </a:solidFill>
              </a:rPr>
              <a:t> </a:t>
            </a:r>
            <a:r>
              <a:rPr dirty="0" sz="5400" spc="-15">
                <a:solidFill>
                  <a:srgbClr val="000000"/>
                </a:solidFill>
              </a:rPr>
              <a:t>Service</a:t>
            </a:r>
            <a:r>
              <a:rPr dirty="0" sz="5400" spc="-4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Design </a:t>
            </a:r>
            <a:r>
              <a:rPr dirty="0" sz="5400" spc="-148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in</a:t>
            </a:r>
            <a:r>
              <a:rPr dirty="0" sz="5400" spc="-2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25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useful</a:t>
            </a:r>
            <a:r>
              <a:rPr dirty="0" sz="5400" spc="-2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tools</a:t>
            </a:r>
            <a:endParaRPr sz="5400"/>
          </a:p>
        </p:txBody>
      </p:sp>
      <p:sp>
        <p:nvSpPr>
          <p:cNvPr id="6" name="object 6"/>
          <p:cNvSpPr/>
          <p:nvPr/>
        </p:nvSpPr>
        <p:spPr>
          <a:xfrm>
            <a:off x="0" y="4652009"/>
            <a:ext cx="3059430" cy="2205990"/>
          </a:xfrm>
          <a:custGeom>
            <a:avLst/>
            <a:gdLst/>
            <a:ahLst/>
            <a:cxnLst/>
            <a:rect l="l" t="t" r="r" b="b"/>
            <a:pathLst>
              <a:path w="3059430" h="2205990">
                <a:moveTo>
                  <a:pt x="3059430" y="0"/>
                </a:moveTo>
                <a:lnTo>
                  <a:pt x="0" y="0"/>
                </a:lnTo>
                <a:lnTo>
                  <a:pt x="0" y="2205990"/>
                </a:lnTo>
                <a:lnTo>
                  <a:pt x="1529080" y="2205990"/>
                </a:lnTo>
                <a:lnTo>
                  <a:pt x="3059430" y="2205990"/>
                </a:lnTo>
                <a:lnTo>
                  <a:pt x="3059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639" y="4965700"/>
            <a:ext cx="2406650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Tijs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Wilbrink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dirty="0" sz="1800" spc="-10">
                <a:latin typeface="Arial MT"/>
                <a:cs typeface="Arial MT"/>
              </a:rPr>
              <a:t>Methods </a:t>
            </a:r>
            <a:r>
              <a:rPr dirty="0" sz="1800">
                <a:latin typeface="Arial MT"/>
                <a:cs typeface="Arial MT"/>
              </a:rPr>
              <a:t>from `this </a:t>
            </a:r>
            <a:r>
              <a:rPr dirty="0" sz="1800" spc="-5">
                <a:latin typeface="Arial MT"/>
                <a:cs typeface="Arial MT"/>
              </a:rPr>
              <a:t>is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service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design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thinking`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089" y="1186245"/>
            <a:ext cx="8638540" cy="51875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6764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20040"/>
            <a:ext cx="820547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#6</a:t>
            </a:r>
            <a:r>
              <a:rPr dirty="0" spc="-5"/>
              <a:t> </a:t>
            </a:r>
            <a:r>
              <a:rPr dirty="0" spc="5"/>
              <a:t>Use</a:t>
            </a:r>
            <a:r>
              <a:rPr dirty="0"/>
              <a:t> </a:t>
            </a:r>
            <a:r>
              <a:rPr dirty="0" b="1">
                <a:latin typeface="Arial"/>
                <a:cs typeface="Arial"/>
              </a:rPr>
              <a:t>customer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journeys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 spc="-5"/>
              <a:t>structure </a:t>
            </a:r>
            <a:r>
              <a:rPr dirty="0"/>
              <a:t>your processes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6149340"/>
            <a:ext cx="2584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Car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won’t</a:t>
            </a:r>
            <a:r>
              <a:rPr dirty="0" sz="2400" spc="-4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start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2280" y="4183379"/>
            <a:ext cx="1440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Verdana"/>
                <a:cs typeface="Verdana"/>
              </a:rPr>
              <a:t>Training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540" y="16764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#7</a:t>
            </a:r>
            <a:r>
              <a:rPr dirty="0" spc="-5"/>
              <a:t> </a:t>
            </a:r>
            <a:r>
              <a:rPr dirty="0"/>
              <a:t>Or </a:t>
            </a:r>
            <a:r>
              <a:rPr dirty="0" spc="-5" b="1">
                <a:latin typeface="Arial"/>
                <a:cs typeface="Arial"/>
              </a:rPr>
              <a:t>the</a:t>
            </a:r>
            <a:r>
              <a:rPr dirty="0" b="1">
                <a:latin typeface="Arial"/>
                <a:cs typeface="Arial"/>
              </a:rPr>
              <a:t> 5</a:t>
            </a:r>
            <a:r>
              <a:rPr dirty="0" spc="-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why’s</a:t>
            </a:r>
            <a:r>
              <a:rPr dirty="0" spc="15" b="1">
                <a:latin typeface="Arial"/>
                <a:cs typeface="Arial"/>
              </a:rPr>
              <a:t>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/>
              <a:t>get</a:t>
            </a:r>
            <a:r>
              <a:rPr dirty="0" spc="-10"/>
              <a:t> </a:t>
            </a:r>
            <a:r>
              <a:rPr dirty="0" spc="-5"/>
              <a:t>down to the</a:t>
            </a:r>
            <a:r>
              <a:rPr dirty="0" spc="5"/>
              <a:t> </a:t>
            </a:r>
            <a:r>
              <a:rPr dirty="0" spc="-5"/>
              <a:t>core</a:t>
            </a:r>
            <a:r>
              <a:rPr dirty="0"/>
              <a:t> of</a:t>
            </a:r>
            <a:r>
              <a:rPr dirty="0" spc="-15"/>
              <a:t> </a:t>
            </a:r>
            <a:r>
              <a:rPr dirty="0"/>
              <a:t>the problem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551" y="1131569"/>
            <a:ext cx="7704968" cy="55168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5240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742251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#8</a:t>
            </a:r>
            <a:r>
              <a:rPr dirty="0" sz="2800" spc="5"/>
              <a:t> </a:t>
            </a:r>
            <a:r>
              <a:rPr dirty="0" sz="2800" spc="-5" b="1">
                <a:latin typeface="Arial"/>
                <a:cs typeface="Arial"/>
              </a:rPr>
              <a:t>Cultural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probes</a:t>
            </a:r>
            <a:r>
              <a:rPr dirty="0" sz="2800" spc="30" b="1">
                <a:latin typeface="Arial"/>
                <a:cs typeface="Arial"/>
              </a:rPr>
              <a:t> </a:t>
            </a:r>
            <a:r>
              <a:rPr dirty="0" sz="2800"/>
              <a:t>to</a:t>
            </a:r>
            <a:r>
              <a:rPr dirty="0" sz="2800" spc="-5"/>
              <a:t> gather </a:t>
            </a:r>
            <a:r>
              <a:rPr dirty="0" sz="2800"/>
              <a:t>more</a:t>
            </a:r>
            <a:r>
              <a:rPr dirty="0" sz="2800" spc="-5"/>
              <a:t> information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" y="908050"/>
            <a:ext cx="8962390" cy="56197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6764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20040"/>
            <a:ext cx="853440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#9</a:t>
            </a:r>
            <a:r>
              <a:rPr dirty="0" spc="-5"/>
              <a:t> </a:t>
            </a:r>
            <a:r>
              <a:rPr dirty="0" spc="5"/>
              <a:t>Use </a:t>
            </a:r>
            <a:r>
              <a:rPr dirty="0" spc="-5" b="1">
                <a:latin typeface="Arial"/>
                <a:cs typeface="Arial"/>
              </a:rPr>
              <a:t>‘a </a:t>
            </a:r>
            <a:r>
              <a:rPr dirty="0" b="1">
                <a:latin typeface="Arial"/>
                <a:cs typeface="Arial"/>
              </a:rPr>
              <a:t>day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in </a:t>
            </a:r>
            <a:r>
              <a:rPr dirty="0" b="1">
                <a:latin typeface="Arial"/>
                <a:cs typeface="Arial"/>
              </a:rPr>
              <a:t>the </a:t>
            </a:r>
            <a:r>
              <a:rPr dirty="0" spc="-5" b="1">
                <a:latin typeface="Arial"/>
                <a:cs typeface="Arial"/>
              </a:rPr>
              <a:t>life of’</a:t>
            </a:r>
            <a:r>
              <a:rPr dirty="0" spc="15" b="1">
                <a:latin typeface="Arial"/>
                <a:cs typeface="Arial"/>
              </a:rPr>
              <a:t> </a:t>
            </a:r>
            <a:r>
              <a:rPr dirty="0" spc="-5"/>
              <a:t>for</a:t>
            </a:r>
            <a:r>
              <a:rPr dirty="0"/>
              <a:t> a</a:t>
            </a:r>
            <a:r>
              <a:rPr dirty="0" spc="-5"/>
              <a:t> </a:t>
            </a:r>
            <a:r>
              <a:rPr dirty="0"/>
              <a:t>complete</a:t>
            </a:r>
            <a:r>
              <a:rPr dirty="0" spc="-5"/>
              <a:t> </a:t>
            </a:r>
            <a:r>
              <a:rPr dirty="0"/>
              <a:t>customer</a:t>
            </a:r>
            <a:r>
              <a:rPr dirty="0" spc="-10"/>
              <a:t> </a:t>
            </a:r>
            <a:r>
              <a:rPr dirty="0"/>
              <a:t>view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5129"/>
              <a:ext cx="9144000" cy="64528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70"/>
              <a:ext cx="9144000" cy="15570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6540" y="15240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53790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#10</a:t>
            </a:r>
            <a:r>
              <a:rPr dirty="0" sz="2800" spc="-30"/>
              <a:t> </a:t>
            </a:r>
            <a:r>
              <a:rPr dirty="0" sz="2800" spc="-5"/>
              <a:t>Map </a:t>
            </a:r>
            <a:r>
              <a:rPr dirty="0" sz="2800" spc="-5" b="1">
                <a:latin typeface="Arial"/>
                <a:cs typeface="Arial"/>
              </a:rPr>
              <a:t>customer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expectations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654" y="908050"/>
            <a:ext cx="8479615" cy="5949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6764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20040"/>
            <a:ext cx="850646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#11</a:t>
            </a:r>
            <a:r>
              <a:rPr dirty="0" spc="5"/>
              <a:t> </a:t>
            </a:r>
            <a:r>
              <a:rPr dirty="0"/>
              <a:t>Use</a:t>
            </a:r>
            <a:r>
              <a:rPr dirty="0" spc="5"/>
              <a:t> </a:t>
            </a:r>
            <a:r>
              <a:rPr dirty="0" b="1">
                <a:latin typeface="Arial"/>
                <a:cs typeface="Arial"/>
              </a:rPr>
              <a:t>personas</a:t>
            </a:r>
            <a:r>
              <a:rPr dirty="0" spc="25" b="1">
                <a:latin typeface="Arial"/>
                <a:cs typeface="Arial"/>
              </a:rPr>
              <a:t> </a:t>
            </a:r>
            <a:r>
              <a:rPr dirty="0" spc="-5"/>
              <a:t>for</a:t>
            </a:r>
            <a:r>
              <a:rPr dirty="0" spc="-15"/>
              <a:t> </a:t>
            </a:r>
            <a:r>
              <a:rPr dirty="0"/>
              <a:t>stress </a:t>
            </a:r>
            <a:r>
              <a:rPr dirty="0" spc="-5"/>
              <a:t>tests</a:t>
            </a:r>
            <a:r>
              <a:rPr dirty="0"/>
              <a:t> on</a:t>
            </a:r>
            <a:r>
              <a:rPr dirty="0" spc="-5"/>
              <a:t> </a:t>
            </a:r>
            <a:r>
              <a:rPr dirty="0"/>
              <a:t>customer</a:t>
            </a:r>
            <a:r>
              <a:rPr dirty="0" spc="-10"/>
              <a:t> </a:t>
            </a:r>
            <a:r>
              <a:rPr dirty="0"/>
              <a:t>segments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9215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39259" y="802640"/>
            <a:ext cx="8686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Chapter</a:t>
            </a:r>
            <a:r>
              <a:rPr dirty="0" sz="1000" spc="-4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2</a:t>
            </a:r>
            <a:r>
              <a:rPr dirty="0" sz="1000" spc="-3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of</a:t>
            </a:r>
            <a:r>
              <a:rPr dirty="0" sz="1000" spc="-3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7919" y="1153159"/>
            <a:ext cx="706945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</a:t>
            </a:r>
            <a:r>
              <a:rPr dirty="0" spc="-5"/>
              <a:t>service</a:t>
            </a:r>
            <a:r>
              <a:rPr dirty="0" spc="10"/>
              <a:t> </a:t>
            </a:r>
            <a:r>
              <a:rPr dirty="0"/>
              <a:t>design </a:t>
            </a:r>
            <a:r>
              <a:rPr dirty="0" spc="-5"/>
              <a:t>tools</a:t>
            </a:r>
            <a:r>
              <a:rPr dirty="0" spc="5"/>
              <a:t> </a:t>
            </a:r>
            <a:r>
              <a:rPr dirty="0" spc="-5"/>
              <a:t>to</a:t>
            </a:r>
            <a:r>
              <a:rPr dirty="0" spc="40"/>
              <a:t> </a:t>
            </a:r>
            <a:r>
              <a:rPr dirty="0" spc="-5" b="1">
                <a:latin typeface="Arial"/>
                <a:cs typeface="Arial"/>
              </a:rPr>
              <a:t>create</a:t>
            </a:r>
            <a:r>
              <a:rPr dirty="0" b="1">
                <a:latin typeface="Arial"/>
                <a:cs typeface="Arial"/>
              </a:rPr>
              <a:t> and</a:t>
            </a:r>
            <a:r>
              <a:rPr dirty="0" spc="-5" b="1">
                <a:latin typeface="Arial"/>
                <a:cs typeface="Arial"/>
              </a:rPr>
              <a:t> reflect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" y="1407888"/>
            <a:ext cx="8683900" cy="54501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524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reate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67676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Reflect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65100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#12</a:t>
            </a:r>
            <a:r>
              <a:rPr dirty="0" sz="2800" spc="-15"/>
              <a:t> </a:t>
            </a:r>
            <a:r>
              <a:rPr dirty="0" sz="2800" spc="-5"/>
              <a:t>Use</a:t>
            </a:r>
            <a:r>
              <a:rPr dirty="0" sz="2800" spc="5"/>
              <a:t> </a:t>
            </a:r>
            <a:r>
              <a:rPr dirty="0" sz="2800" spc="-5" b="1">
                <a:latin typeface="Arial"/>
                <a:cs typeface="Arial"/>
              </a:rPr>
              <a:t>idea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generation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/>
              <a:t>to</a:t>
            </a:r>
            <a:r>
              <a:rPr dirty="0" sz="2800" spc="-15"/>
              <a:t> </a:t>
            </a:r>
            <a:r>
              <a:rPr dirty="0" sz="2800" spc="-5"/>
              <a:t>create</a:t>
            </a:r>
            <a:r>
              <a:rPr dirty="0" sz="2800" spc="-15"/>
              <a:t> </a:t>
            </a:r>
            <a:r>
              <a:rPr dirty="0" sz="2800" spc="-5"/>
              <a:t>ideas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6540" y="1524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reate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67676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Reflect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777811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#13</a:t>
            </a:r>
            <a:r>
              <a:rPr dirty="0" sz="2800" spc="-10"/>
              <a:t> </a:t>
            </a:r>
            <a:r>
              <a:rPr dirty="0" sz="2800" spc="-5"/>
              <a:t>Ask</a:t>
            </a:r>
            <a:r>
              <a:rPr dirty="0" sz="2800" spc="10"/>
              <a:t> </a:t>
            </a:r>
            <a:r>
              <a:rPr dirty="0" sz="2800" spc="-5" b="1">
                <a:latin typeface="Arial"/>
                <a:cs typeface="Arial"/>
              </a:rPr>
              <a:t>“what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if”-questions</a:t>
            </a:r>
            <a:r>
              <a:rPr dirty="0" sz="2800" spc="35" b="1">
                <a:latin typeface="Arial"/>
                <a:cs typeface="Arial"/>
              </a:rPr>
              <a:t> </a:t>
            </a:r>
            <a:r>
              <a:rPr dirty="0" sz="2800" spc="-5"/>
              <a:t>to</a:t>
            </a:r>
            <a:r>
              <a:rPr dirty="0" sz="2800" spc="5"/>
              <a:t> </a:t>
            </a:r>
            <a:r>
              <a:rPr dirty="0" sz="2800" spc="-5"/>
              <a:t>provoke</a:t>
            </a:r>
            <a:r>
              <a:rPr dirty="0" sz="2800" spc="-10"/>
              <a:t> </a:t>
            </a:r>
            <a:r>
              <a:rPr dirty="0" sz="2800" spc="-5"/>
              <a:t>thinking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6730"/>
            <a:chOff x="0" y="0"/>
            <a:chExt cx="914400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67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6540" y="1524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reate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67676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Reflect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69894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#14</a:t>
            </a:r>
            <a:r>
              <a:rPr dirty="0" sz="2800" spc="-15"/>
              <a:t> </a:t>
            </a:r>
            <a:r>
              <a:rPr dirty="0" sz="2800" spc="-5"/>
              <a:t>Design</a:t>
            </a:r>
            <a:r>
              <a:rPr dirty="0" sz="2800" spc="20"/>
              <a:t> </a:t>
            </a:r>
            <a:r>
              <a:rPr dirty="0" sz="2800" spc="-5" b="1">
                <a:latin typeface="Arial"/>
                <a:cs typeface="Arial"/>
              </a:rPr>
              <a:t>scenarios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5"/>
              <a:t>as alternative</a:t>
            </a:r>
            <a:r>
              <a:rPr dirty="0" sz="2800" spc="-10"/>
              <a:t> </a:t>
            </a:r>
            <a:r>
              <a:rPr dirty="0" sz="2800" spc="-5"/>
              <a:t>futures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59" y="0"/>
            <a:ext cx="9170035" cy="6884034"/>
            <a:chOff x="-12759" y="0"/>
            <a:chExt cx="9170035" cy="68840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00" y="6858000"/>
                  </a:lnTo>
                  <a:lnTo>
                    <a:pt x="9144000" y="6858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457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0"/>
                  </a:lnTo>
                  <a:lnTo>
                    <a:pt x="4572000" y="6858000"/>
                  </a:lnTo>
                  <a:close/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9144000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4572000" y="908050"/>
                  </a:lnTo>
                  <a:lnTo>
                    <a:pt x="9144000" y="9080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4209" y="198120"/>
            <a:ext cx="780478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All</a:t>
            </a:r>
            <a:r>
              <a:rPr dirty="0" sz="3200" spc="-25"/>
              <a:t> </a:t>
            </a:r>
            <a:r>
              <a:rPr dirty="0" sz="3200"/>
              <a:t>service</a:t>
            </a:r>
            <a:r>
              <a:rPr dirty="0" sz="3200" spc="-10"/>
              <a:t> </a:t>
            </a:r>
            <a:r>
              <a:rPr dirty="0" sz="3200"/>
              <a:t>design</a:t>
            </a:r>
            <a:r>
              <a:rPr dirty="0" sz="3200" spc="-10"/>
              <a:t> </a:t>
            </a:r>
            <a:r>
              <a:rPr dirty="0" sz="3200"/>
              <a:t>methods</a:t>
            </a:r>
            <a:r>
              <a:rPr dirty="0" sz="3200" spc="-10"/>
              <a:t> </a:t>
            </a:r>
            <a:r>
              <a:rPr dirty="0" sz="3200" spc="-5"/>
              <a:t>in</a:t>
            </a:r>
            <a:r>
              <a:rPr dirty="0" sz="3200" spc="-15"/>
              <a:t> </a:t>
            </a:r>
            <a:r>
              <a:rPr dirty="0" sz="3200"/>
              <a:t>one</a:t>
            </a:r>
            <a:r>
              <a:rPr dirty="0" sz="3200" spc="-10"/>
              <a:t> </a:t>
            </a:r>
            <a:r>
              <a:rPr dirty="0" sz="3200"/>
              <a:t>overview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55039" y="1590040"/>
            <a:ext cx="43008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spc="-5" b="1">
                <a:latin typeface="Verdana"/>
                <a:cs typeface="Verdana"/>
              </a:rPr>
              <a:t>profession of service design </a:t>
            </a:r>
            <a:r>
              <a:rPr dirty="0" sz="1800" b="1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has lately </a:t>
            </a:r>
            <a:r>
              <a:rPr dirty="0" sz="1800" spc="-10">
                <a:latin typeface="Verdana"/>
                <a:cs typeface="Verdana"/>
              </a:rPr>
              <a:t>been </a:t>
            </a:r>
            <a:r>
              <a:rPr dirty="0" sz="1800" spc="-5">
                <a:latin typeface="Verdana"/>
                <a:cs typeface="Verdana"/>
              </a:rPr>
              <a:t>enriched with several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methods </a:t>
            </a:r>
            <a:r>
              <a:rPr dirty="0" sz="1800" spc="-5">
                <a:latin typeface="Verdana"/>
                <a:cs typeface="Verdana"/>
              </a:rPr>
              <a:t>and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tools.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3470" y="3176270"/>
            <a:ext cx="41090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This </a:t>
            </a:r>
            <a:r>
              <a:rPr dirty="0" sz="2000">
                <a:latin typeface="Arial MT"/>
                <a:cs typeface="Arial MT"/>
              </a:rPr>
              <a:t>is </a:t>
            </a:r>
            <a:r>
              <a:rPr dirty="0" sz="2000" spc="-5">
                <a:latin typeface="Arial MT"/>
                <a:cs typeface="Arial MT"/>
              </a:rPr>
              <a:t>an </a:t>
            </a:r>
            <a:r>
              <a:rPr dirty="0" sz="2000">
                <a:latin typeface="Arial MT"/>
                <a:cs typeface="Arial MT"/>
              </a:rPr>
              <a:t>overview </a:t>
            </a:r>
            <a:r>
              <a:rPr dirty="0" sz="2000" spc="-5">
                <a:latin typeface="Arial MT"/>
                <a:cs typeface="Arial MT"/>
              </a:rPr>
              <a:t>of available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b="1">
                <a:latin typeface="Arial"/>
                <a:cs typeface="Arial"/>
              </a:rPr>
              <a:t>methods </a:t>
            </a:r>
            <a:r>
              <a:rPr dirty="0" sz="2000" b="1">
                <a:latin typeface="Arial"/>
                <a:cs typeface="Arial"/>
              </a:rPr>
              <a:t>and </a:t>
            </a:r>
            <a:r>
              <a:rPr dirty="0" sz="2000" spc="-5" b="1">
                <a:latin typeface="Arial"/>
                <a:cs typeface="Arial"/>
              </a:rPr>
              <a:t>tools </a:t>
            </a:r>
            <a:r>
              <a:rPr dirty="0" sz="2000" spc="-5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design </a:t>
            </a:r>
            <a:r>
              <a:rPr dirty="0" sz="2000" spc="-5">
                <a:latin typeface="Arial MT"/>
                <a:cs typeface="Arial MT"/>
              </a:rPr>
              <a:t>better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customer</a:t>
            </a:r>
            <a:r>
              <a:rPr dirty="0" sz="2000">
                <a:latin typeface="Arial MT"/>
                <a:cs typeface="Arial MT"/>
              </a:rPr>
              <a:t> experiences.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8109" y="4992370"/>
            <a:ext cx="400812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This document </a:t>
            </a:r>
            <a:r>
              <a:rPr dirty="0" sz="2000" spc="-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best used </a:t>
            </a:r>
            <a:r>
              <a:rPr dirty="0" sz="2000" spc="-10">
                <a:latin typeface="Arial MT"/>
                <a:cs typeface="Arial MT"/>
              </a:rPr>
              <a:t>with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problem of </a:t>
            </a:r>
            <a:r>
              <a:rPr dirty="0" sz="2000" spc="-5">
                <a:latin typeface="Arial MT"/>
                <a:cs typeface="Arial MT"/>
              </a:rPr>
              <a:t>opportunity in mind, </a:t>
            </a:r>
            <a:r>
              <a:rPr dirty="0" sz="2000">
                <a:latin typeface="Arial MT"/>
                <a:cs typeface="Arial MT"/>
              </a:rPr>
              <a:t>and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select your best next </a:t>
            </a:r>
            <a:r>
              <a:rPr dirty="0" sz="2000" spc="-5">
                <a:latin typeface="Arial MT"/>
                <a:cs typeface="Arial MT"/>
              </a:rPr>
              <a:t>step from the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variety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 available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methods.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319"/>
            <a:ext cx="9144000" cy="59029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524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reate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67676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Reflect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69068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#15 Leverage</a:t>
            </a:r>
            <a:r>
              <a:rPr dirty="0" sz="2800" spc="35"/>
              <a:t> </a:t>
            </a:r>
            <a:r>
              <a:rPr dirty="0" sz="2800" spc="-10" b="1">
                <a:latin typeface="Arial"/>
                <a:cs typeface="Arial"/>
              </a:rPr>
              <a:t>storyboards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/>
              <a:t>for</a:t>
            </a:r>
            <a:r>
              <a:rPr dirty="0" sz="2800" spc="5"/>
              <a:t> </a:t>
            </a:r>
            <a:r>
              <a:rPr dirty="0" sz="2800" spc="-5"/>
              <a:t>visualisation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3892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6540" y="1524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reate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67676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Reflect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87407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#16</a:t>
            </a:r>
            <a:r>
              <a:rPr dirty="0" sz="2800" spc="-10"/>
              <a:t> </a:t>
            </a:r>
            <a:r>
              <a:rPr dirty="0" sz="2800" spc="-5"/>
              <a:t>Play </a:t>
            </a:r>
            <a:r>
              <a:rPr dirty="0" sz="2800" spc="-10"/>
              <a:t>with</a:t>
            </a:r>
            <a:r>
              <a:rPr dirty="0" sz="2800" spc="25"/>
              <a:t> </a:t>
            </a:r>
            <a:r>
              <a:rPr dirty="0" sz="2800" spc="-5" b="1">
                <a:latin typeface="Arial"/>
                <a:cs typeface="Arial"/>
              </a:rPr>
              <a:t>desktop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walkthroughs</a:t>
            </a:r>
            <a:r>
              <a:rPr dirty="0" sz="2800" spc="50" b="1">
                <a:latin typeface="Arial"/>
                <a:cs typeface="Arial"/>
              </a:rPr>
              <a:t> </a:t>
            </a:r>
            <a:r>
              <a:rPr dirty="0" sz="2800"/>
              <a:t>to</a:t>
            </a:r>
            <a:r>
              <a:rPr dirty="0" sz="2800" spc="-5"/>
              <a:t> </a:t>
            </a:r>
            <a:r>
              <a:rPr dirty="0" sz="2800"/>
              <a:t>make</a:t>
            </a:r>
            <a:r>
              <a:rPr dirty="0" sz="2800" spc="-5"/>
              <a:t> </a:t>
            </a:r>
            <a:r>
              <a:rPr dirty="0" sz="2800"/>
              <a:t>it </a:t>
            </a:r>
            <a:r>
              <a:rPr dirty="0" sz="2800" spc="-5"/>
              <a:t>visible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4" y="634048"/>
            <a:ext cx="8654415" cy="60029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524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reate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67676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Reflect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66846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#17 </a:t>
            </a:r>
            <a:r>
              <a:rPr dirty="0" sz="2800" spc="-10" b="1">
                <a:latin typeface="Arial"/>
                <a:cs typeface="Arial"/>
              </a:rPr>
              <a:t>Prototype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10"/>
              <a:t>your </a:t>
            </a:r>
            <a:r>
              <a:rPr dirty="0" sz="2800"/>
              <a:t>services</a:t>
            </a:r>
            <a:r>
              <a:rPr dirty="0" sz="2800" spc="-15"/>
              <a:t> </a:t>
            </a:r>
            <a:r>
              <a:rPr dirty="0" sz="2800" spc="-5"/>
              <a:t>and</a:t>
            </a:r>
            <a:r>
              <a:rPr dirty="0" sz="2800" spc="-20"/>
              <a:t> </a:t>
            </a:r>
            <a:r>
              <a:rPr dirty="0" sz="2800"/>
              <a:t>simulate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139"/>
              <a:ext cx="9144000" cy="67538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6540" y="1524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reate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67676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Reflect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83362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#18</a:t>
            </a:r>
            <a:r>
              <a:rPr dirty="0" sz="2800" spc="-10"/>
              <a:t> </a:t>
            </a:r>
            <a:r>
              <a:rPr dirty="0" sz="2800" spc="-5"/>
              <a:t>Create</a:t>
            </a:r>
            <a:r>
              <a:rPr dirty="0" sz="2800" spc="-10"/>
              <a:t> </a:t>
            </a:r>
            <a:r>
              <a:rPr dirty="0" sz="2800"/>
              <a:t>a</a:t>
            </a:r>
            <a:r>
              <a:rPr dirty="0" sz="2800" spc="-10"/>
              <a:t> </a:t>
            </a:r>
            <a:r>
              <a:rPr dirty="0" sz="2800"/>
              <a:t>safe</a:t>
            </a:r>
            <a:r>
              <a:rPr dirty="0" sz="2800" spc="-10"/>
              <a:t> </a:t>
            </a:r>
            <a:r>
              <a:rPr dirty="0" sz="2800" spc="-5"/>
              <a:t>environment with</a:t>
            </a:r>
            <a:r>
              <a:rPr dirty="0" sz="2800" spc="70"/>
              <a:t> </a:t>
            </a:r>
            <a:r>
              <a:rPr dirty="0" sz="2800" spc="-5" b="1">
                <a:latin typeface="Arial"/>
                <a:cs typeface="Arial"/>
              </a:rPr>
              <a:t>service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staging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4161716"/>
            <a:ext cx="3291640" cy="16511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2126" y="1676400"/>
            <a:ext cx="2851671" cy="2104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4559" y="4531600"/>
            <a:ext cx="3361670" cy="14625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0516" y="2482208"/>
            <a:ext cx="3008336" cy="16606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6540" y="1109980"/>
            <a:ext cx="3054350" cy="24460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6540" y="1524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reate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67676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Reflect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84302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#19</a:t>
            </a:r>
            <a:r>
              <a:rPr dirty="0" sz="2800" spc="-10"/>
              <a:t> </a:t>
            </a:r>
            <a:r>
              <a:rPr dirty="0" sz="2800" spc="-5"/>
              <a:t>Develop</a:t>
            </a:r>
            <a:r>
              <a:rPr dirty="0" sz="2800" spc="-10"/>
              <a:t> </a:t>
            </a:r>
            <a:r>
              <a:rPr dirty="0" sz="2800"/>
              <a:t>fast</a:t>
            </a:r>
            <a:r>
              <a:rPr dirty="0" sz="2800" spc="-5"/>
              <a:t> and responsive with</a:t>
            </a:r>
            <a:r>
              <a:rPr dirty="0" sz="2800" spc="75"/>
              <a:t> </a:t>
            </a:r>
            <a:r>
              <a:rPr dirty="0" sz="2800" spc="-5" b="1">
                <a:latin typeface="Arial"/>
                <a:cs typeface="Arial"/>
              </a:rPr>
              <a:t>agile </a:t>
            </a:r>
            <a:r>
              <a:rPr dirty="0" sz="2800" spc="-10" b="1"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089" y="1192530"/>
            <a:ext cx="5358129" cy="56210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524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to</a:t>
            </a:r>
            <a:r>
              <a:rPr dirty="0" sz="1000" spc="-1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reate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67676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767676"/>
                </a:solidFill>
                <a:latin typeface="Arial MT"/>
                <a:cs typeface="Arial MT"/>
              </a:rPr>
              <a:t>Reflect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79965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#20 Use</a:t>
            </a:r>
            <a:r>
              <a:rPr dirty="0" sz="2800" spc="15"/>
              <a:t> </a:t>
            </a:r>
            <a:r>
              <a:rPr dirty="0" sz="2800" spc="-5" b="1">
                <a:latin typeface="Arial"/>
                <a:cs typeface="Arial"/>
              </a:rPr>
              <a:t>co-creation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/>
              <a:t>to</a:t>
            </a:r>
            <a:r>
              <a:rPr dirty="0" sz="2800" spc="-5"/>
              <a:t> involve</a:t>
            </a:r>
            <a:r>
              <a:rPr dirty="0" sz="2800"/>
              <a:t> </a:t>
            </a:r>
            <a:r>
              <a:rPr dirty="0" sz="2800" spc="-5"/>
              <a:t>other</a:t>
            </a:r>
            <a:r>
              <a:rPr dirty="0" sz="2800" spc="5"/>
              <a:t> </a:t>
            </a:r>
            <a:r>
              <a:rPr dirty="0" sz="2800" spc="-5"/>
              <a:t>stakeholders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669"/>
            <a:ext cx="9144000" cy="6831330"/>
            <a:chOff x="0" y="26669"/>
            <a:chExt cx="9144000" cy="6831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650" y="26669"/>
              <a:ext cx="7703820" cy="68313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9215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39259" y="802640"/>
            <a:ext cx="8686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Chapter</a:t>
            </a:r>
            <a:r>
              <a:rPr dirty="0" sz="1000" spc="-4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3</a:t>
            </a:r>
            <a:r>
              <a:rPr dirty="0" sz="1000" spc="-3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of</a:t>
            </a:r>
            <a:r>
              <a:rPr dirty="0" sz="1000" spc="-3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360" y="1153159"/>
            <a:ext cx="688467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dirty="0" spc="5"/>
              <a:t> </a:t>
            </a:r>
            <a:r>
              <a:rPr dirty="0"/>
              <a:t>service</a:t>
            </a:r>
            <a:r>
              <a:rPr dirty="0" spc="-5"/>
              <a:t> </a:t>
            </a:r>
            <a:r>
              <a:rPr dirty="0"/>
              <a:t>design</a:t>
            </a:r>
            <a:r>
              <a:rPr dirty="0" spc="-5"/>
              <a:t> </a:t>
            </a:r>
            <a:r>
              <a:rPr dirty="0"/>
              <a:t>tools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30"/>
              <a:t> </a:t>
            </a:r>
            <a:r>
              <a:rPr dirty="0" spc="-5" b="1">
                <a:latin typeface="Arial"/>
                <a:cs typeface="Arial"/>
              </a:rPr>
              <a:t>implementation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6540" y="152400"/>
            <a:ext cx="15405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74187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#21</a:t>
            </a:r>
            <a:r>
              <a:rPr dirty="0" sz="2800"/>
              <a:t> </a:t>
            </a:r>
            <a:r>
              <a:rPr dirty="0" sz="2800" spc="-5"/>
              <a:t>Use</a:t>
            </a:r>
            <a:r>
              <a:rPr dirty="0" sz="2800" spc="20"/>
              <a:t> </a:t>
            </a:r>
            <a:r>
              <a:rPr dirty="0" sz="2800" spc="-10" b="1">
                <a:latin typeface="Arial"/>
                <a:cs typeface="Arial"/>
              </a:rPr>
              <a:t>storytelling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/>
              <a:t>for</a:t>
            </a:r>
            <a:r>
              <a:rPr dirty="0" sz="2800" spc="10"/>
              <a:t> </a:t>
            </a:r>
            <a:r>
              <a:rPr dirty="0" sz="2800" spc="-5"/>
              <a:t>better</a:t>
            </a:r>
            <a:r>
              <a:rPr dirty="0" sz="2800"/>
              <a:t> </a:t>
            </a:r>
            <a:r>
              <a:rPr dirty="0" sz="2800" spc="-5"/>
              <a:t>comprehension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08" y="1104900"/>
            <a:ext cx="9019591" cy="5575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52400"/>
            <a:ext cx="15405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82962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#22 Interact</a:t>
            </a:r>
            <a:r>
              <a:rPr dirty="0" sz="2800"/>
              <a:t> </a:t>
            </a:r>
            <a:r>
              <a:rPr dirty="0" sz="2800" spc="-5"/>
              <a:t>with </a:t>
            </a:r>
            <a:r>
              <a:rPr dirty="0" sz="2800" spc="-10"/>
              <a:t>your</a:t>
            </a:r>
            <a:r>
              <a:rPr dirty="0" sz="2800" spc="5"/>
              <a:t> </a:t>
            </a:r>
            <a:r>
              <a:rPr dirty="0" sz="2800" spc="-5"/>
              <a:t>staff</a:t>
            </a:r>
            <a:r>
              <a:rPr dirty="0" sz="2800"/>
              <a:t> </a:t>
            </a:r>
            <a:r>
              <a:rPr dirty="0" sz="2800" spc="-5"/>
              <a:t>through</a:t>
            </a:r>
            <a:r>
              <a:rPr dirty="0" sz="2800" spc="75"/>
              <a:t> </a:t>
            </a:r>
            <a:r>
              <a:rPr dirty="0" sz="2800" spc="-5" b="1">
                <a:latin typeface="Arial"/>
                <a:cs typeface="Arial"/>
              </a:rPr>
              <a:t>service roleplay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637020"/>
            <a:chOff x="0" y="0"/>
            <a:chExt cx="9144000" cy="66370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6370"/>
              <a:ext cx="9144000" cy="64706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6540" y="152400"/>
            <a:ext cx="15405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843153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#23</a:t>
            </a:r>
            <a:r>
              <a:rPr dirty="0" sz="2800" spc="-10"/>
              <a:t> </a:t>
            </a:r>
            <a:r>
              <a:rPr dirty="0" sz="2800" spc="-5"/>
              <a:t>Link</a:t>
            </a:r>
            <a:r>
              <a:rPr dirty="0" sz="2800"/>
              <a:t> </a:t>
            </a:r>
            <a:r>
              <a:rPr dirty="0" sz="2800" spc="-5"/>
              <a:t>journeys</a:t>
            </a:r>
            <a:r>
              <a:rPr dirty="0" sz="2800"/>
              <a:t> </a:t>
            </a:r>
            <a:r>
              <a:rPr dirty="0" sz="2800" spc="-5"/>
              <a:t>to</a:t>
            </a:r>
            <a:r>
              <a:rPr dirty="0" sz="2800" spc="-10"/>
              <a:t> </a:t>
            </a:r>
            <a:r>
              <a:rPr dirty="0" sz="2800" spc="-5"/>
              <a:t>process with</a:t>
            </a:r>
            <a:r>
              <a:rPr dirty="0" sz="2800" spc="60"/>
              <a:t> </a:t>
            </a:r>
            <a:r>
              <a:rPr dirty="0" sz="2800" spc="-5" b="1">
                <a:latin typeface="Arial"/>
                <a:cs typeface="Arial"/>
              </a:rPr>
              <a:t>service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blueprints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59" y="364490"/>
            <a:ext cx="827150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Why</a:t>
            </a:r>
            <a:r>
              <a:rPr dirty="0" sz="3200" spc="-10"/>
              <a:t> </a:t>
            </a:r>
            <a:r>
              <a:rPr dirty="0" sz="3200"/>
              <a:t>do</a:t>
            </a:r>
            <a:r>
              <a:rPr dirty="0" sz="3200" spc="-10"/>
              <a:t> we, </a:t>
            </a:r>
            <a:r>
              <a:rPr dirty="0" sz="3200"/>
              <a:t>or</a:t>
            </a:r>
            <a:r>
              <a:rPr dirty="0" sz="3200" spc="-15"/>
              <a:t> </a:t>
            </a:r>
            <a:r>
              <a:rPr dirty="0" sz="3200"/>
              <a:t>should</a:t>
            </a:r>
            <a:r>
              <a:rPr dirty="0" sz="3200" spc="-5"/>
              <a:t> </a:t>
            </a:r>
            <a:r>
              <a:rPr dirty="0" sz="3200" spc="-10"/>
              <a:t>we</a:t>
            </a:r>
            <a:r>
              <a:rPr dirty="0" sz="3200" spc="-5"/>
              <a:t> </a:t>
            </a:r>
            <a:r>
              <a:rPr dirty="0" sz="3200"/>
              <a:t>use </a:t>
            </a:r>
            <a:r>
              <a:rPr dirty="0" sz="3200" spc="-5"/>
              <a:t>service</a:t>
            </a:r>
            <a:r>
              <a:rPr dirty="0" sz="3200" spc="-10"/>
              <a:t> </a:t>
            </a:r>
            <a:r>
              <a:rPr dirty="0" sz="3200"/>
              <a:t>design?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936" y="1558289"/>
            <a:ext cx="5439483" cy="41059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0240"/>
              <a:ext cx="9144000" cy="7708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6540" y="152400"/>
            <a:ext cx="15405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75520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#24 Gain</a:t>
            </a:r>
            <a:r>
              <a:rPr dirty="0" sz="2800"/>
              <a:t> </a:t>
            </a:r>
            <a:r>
              <a:rPr dirty="0" sz="2800" spc="-5"/>
              <a:t>insight</a:t>
            </a:r>
            <a:r>
              <a:rPr dirty="0" sz="2800"/>
              <a:t> </a:t>
            </a:r>
            <a:r>
              <a:rPr dirty="0" sz="2800" spc="-5"/>
              <a:t>with</a:t>
            </a:r>
            <a:r>
              <a:rPr dirty="0" sz="2800" spc="50"/>
              <a:t> </a:t>
            </a:r>
            <a:r>
              <a:rPr dirty="0" sz="2800" spc="-10" b="1">
                <a:latin typeface="Arial"/>
                <a:cs typeface="Arial"/>
              </a:rPr>
              <a:t>customer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lifecycle</a:t>
            </a:r>
            <a:r>
              <a:rPr dirty="0" sz="2800" spc="-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maps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270" y="1102433"/>
            <a:ext cx="7702646" cy="54040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67640"/>
            <a:ext cx="15405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#25 </a:t>
            </a:r>
            <a:r>
              <a:rPr dirty="0" spc="-5"/>
              <a:t>Create</a:t>
            </a:r>
            <a:r>
              <a:rPr dirty="0" spc="-10"/>
              <a:t> </a:t>
            </a:r>
            <a:r>
              <a:rPr dirty="0"/>
              <a:t>your</a:t>
            </a:r>
            <a:r>
              <a:rPr dirty="0" spc="-15"/>
              <a:t> </a:t>
            </a:r>
            <a:r>
              <a:rPr dirty="0"/>
              <a:t>new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business</a:t>
            </a:r>
            <a:r>
              <a:rPr dirty="0" spc="-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model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/>
              <a:t>using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b="1">
                <a:latin typeface="Arial"/>
                <a:cs typeface="Arial"/>
              </a:rPr>
              <a:t>canvas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42062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908050"/>
                  </a:moveTo>
                  <a:lnTo>
                    <a:pt x="0" y="0"/>
                  </a:ln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530090" y="2531109"/>
            <a:ext cx="2654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</a:t>
            </a:r>
            <a:r>
              <a:rPr dirty="0" sz="1000" spc="5" b="1">
                <a:solidFill>
                  <a:srgbClr val="767676"/>
                </a:solidFill>
                <a:latin typeface="Arial"/>
                <a:cs typeface="Arial"/>
              </a:rPr>
              <a:t>n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5700" y="2881629"/>
            <a:ext cx="447230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</a:t>
            </a:r>
            <a:r>
              <a:rPr dirty="0" spc="-25"/>
              <a:t> </a:t>
            </a:r>
            <a:r>
              <a:rPr dirty="0"/>
              <a:t>out</a:t>
            </a:r>
            <a:r>
              <a:rPr dirty="0" spc="-20"/>
              <a:t> </a:t>
            </a:r>
            <a:r>
              <a:rPr dirty="0" spc="-5"/>
              <a:t>there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 b="1">
                <a:latin typeface="Arial"/>
                <a:cs typeface="Arial"/>
              </a:rPr>
              <a:t>get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it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going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39289"/>
            <a:ext cx="9144000" cy="4540885"/>
            <a:chOff x="0" y="1939289"/>
            <a:chExt cx="9144000" cy="45408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39289"/>
              <a:ext cx="9144000" cy="4540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349499"/>
              <a:ext cx="2411730" cy="647700"/>
            </a:xfrm>
            <a:custGeom>
              <a:avLst/>
              <a:gdLst/>
              <a:ahLst/>
              <a:cxnLst/>
              <a:rect l="l" t="t" r="r" b="b"/>
              <a:pathLst>
                <a:path w="2411730" h="647700">
                  <a:moveTo>
                    <a:pt x="241173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05230" y="647700"/>
                  </a:lnTo>
                  <a:lnTo>
                    <a:pt x="2411730" y="647700"/>
                  </a:lnTo>
                  <a:lnTo>
                    <a:pt x="2411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-3810" y="2386329"/>
            <a:ext cx="24168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56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Distinctive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customer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experience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7720" y="2349500"/>
            <a:ext cx="2411730" cy="647700"/>
          </a:xfrm>
          <a:custGeom>
            <a:avLst/>
            <a:gdLst/>
            <a:ahLst/>
            <a:cxnLst/>
            <a:rect l="l" t="t" r="r" b="b"/>
            <a:pathLst>
              <a:path w="2411729" h="647700">
                <a:moveTo>
                  <a:pt x="2411729" y="0"/>
                </a:moveTo>
                <a:lnTo>
                  <a:pt x="0" y="0"/>
                </a:lnTo>
                <a:lnTo>
                  <a:pt x="0" y="647700"/>
                </a:lnTo>
                <a:lnTo>
                  <a:pt x="1206500" y="647700"/>
                </a:lnTo>
                <a:lnTo>
                  <a:pt x="2411729" y="647700"/>
                </a:lnTo>
                <a:lnTo>
                  <a:pt x="2411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50029" y="2386329"/>
            <a:ext cx="10064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 marR="5080" indent="-2794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V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uab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le  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services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3979" y="2349500"/>
            <a:ext cx="2410460" cy="647700"/>
          </a:xfrm>
          <a:custGeom>
            <a:avLst/>
            <a:gdLst/>
            <a:ahLst/>
            <a:cxnLst/>
            <a:rect l="l" t="t" r="r" b="b"/>
            <a:pathLst>
              <a:path w="2410459" h="647700">
                <a:moveTo>
                  <a:pt x="2410460" y="0"/>
                </a:moveTo>
                <a:lnTo>
                  <a:pt x="0" y="0"/>
                </a:lnTo>
                <a:lnTo>
                  <a:pt x="0" y="647700"/>
                </a:lnTo>
                <a:lnTo>
                  <a:pt x="1205229" y="647700"/>
                </a:lnTo>
                <a:lnTo>
                  <a:pt x="2410460" y="647700"/>
                </a:lnTo>
                <a:lnTo>
                  <a:pt x="2410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82130" y="2386329"/>
            <a:ext cx="15347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419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New market </a:t>
            </a:r>
            <a:r>
              <a:rPr dirty="0" sz="1800" spc="-6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po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tun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0690" y="802640"/>
            <a:ext cx="869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Chapter</a:t>
            </a:r>
            <a:r>
              <a:rPr dirty="0" sz="1000" spc="-3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1</a:t>
            </a:r>
            <a:r>
              <a:rPr dirty="0" sz="1000" spc="-4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of</a:t>
            </a:r>
            <a:r>
              <a:rPr dirty="0" sz="1000" spc="-25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72260" y="1153159"/>
            <a:ext cx="622363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service design </a:t>
            </a:r>
            <a:r>
              <a:rPr dirty="0" spc="-5"/>
              <a:t>tools</a:t>
            </a:r>
            <a:r>
              <a:rPr dirty="0" spc="5"/>
              <a:t> </a:t>
            </a:r>
            <a:r>
              <a:rPr dirty="0" spc="-5"/>
              <a:t>for</a:t>
            </a:r>
            <a:r>
              <a:rPr dirty="0" spc="40"/>
              <a:t> </a:t>
            </a:r>
            <a:r>
              <a:rPr dirty="0" spc="-5" b="1">
                <a:latin typeface="Arial"/>
                <a:cs typeface="Arial"/>
              </a:rPr>
              <a:t>exploration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78" y="1017471"/>
            <a:ext cx="8129142" cy="567415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144000" cy="908050"/>
          </a:xfrm>
          <a:custGeom>
            <a:avLst/>
            <a:gdLst/>
            <a:ahLst/>
            <a:cxnLst/>
            <a:rect l="l" t="t" r="r" b="b"/>
            <a:pathLst>
              <a:path w="9144000" h="908050">
                <a:moveTo>
                  <a:pt x="9144000" y="0"/>
                </a:moveTo>
                <a:lnTo>
                  <a:pt x="0" y="0"/>
                </a:lnTo>
                <a:lnTo>
                  <a:pt x="0" y="908050"/>
                </a:lnTo>
                <a:lnTo>
                  <a:pt x="4572000" y="908050"/>
                </a:lnTo>
                <a:lnTo>
                  <a:pt x="9144000" y="908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809" y="152400"/>
            <a:ext cx="12998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809" y="304800"/>
            <a:ext cx="86861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#1</a:t>
            </a:r>
            <a:r>
              <a:rPr dirty="0" sz="2800"/>
              <a:t> </a:t>
            </a:r>
            <a:r>
              <a:rPr dirty="0" b="1">
                <a:latin typeface="Arial"/>
                <a:cs typeface="Arial"/>
              </a:rPr>
              <a:t>Stakeholder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mapping</a:t>
            </a:r>
            <a:r>
              <a:rPr dirty="0" spc="30" b="1">
                <a:latin typeface="Arial"/>
                <a:cs typeface="Arial"/>
              </a:rPr>
              <a:t> </a:t>
            </a:r>
            <a:r>
              <a:rPr dirty="0" spc="-5"/>
              <a:t>to </a:t>
            </a:r>
            <a:r>
              <a:rPr dirty="0"/>
              <a:t>plan</a:t>
            </a:r>
            <a:r>
              <a:rPr dirty="0" spc="-5"/>
              <a:t> for</a:t>
            </a:r>
            <a:r>
              <a:rPr dirty="0" spc="-10"/>
              <a:t> </a:t>
            </a:r>
            <a:r>
              <a:rPr dirty="0" spc="-5"/>
              <a:t>influence</a:t>
            </a:r>
            <a:r>
              <a:rPr dirty="0"/>
              <a:t> and change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5870" y="2586990"/>
            <a:ext cx="199453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Visual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representation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stakeholders to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analyse and plan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upon.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6540" y="15240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86404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#2</a:t>
            </a:r>
            <a:r>
              <a:rPr dirty="0" sz="2800" spc="5"/>
              <a:t> </a:t>
            </a:r>
            <a:r>
              <a:rPr dirty="0"/>
              <a:t>Go on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5"/>
              <a:t> </a:t>
            </a:r>
            <a:r>
              <a:rPr dirty="0" spc="-5" b="1">
                <a:latin typeface="Arial"/>
                <a:cs typeface="Arial"/>
              </a:rPr>
              <a:t>service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safari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/>
              <a:t>out</a:t>
            </a:r>
            <a:r>
              <a:rPr dirty="0" spc="-5"/>
              <a:t> into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10"/>
              <a:t>wild</a:t>
            </a:r>
            <a:r>
              <a:rPr dirty="0"/>
              <a:t> and </a:t>
            </a:r>
            <a:r>
              <a:rPr dirty="0" spc="-5"/>
              <a:t>experience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78660"/>
            <a:ext cx="9144000" cy="38671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540" y="15240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82931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#3</a:t>
            </a:r>
            <a:r>
              <a:rPr dirty="0" sz="2800" spc="-10"/>
              <a:t> </a:t>
            </a:r>
            <a:r>
              <a:rPr dirty="0" sz="2800" spc="-5"/>
              <a:t>Use</a:t>
            </a:r>
            <a:r>
              <a:rPr dirty="0" sz="2800" spc="5"/>
              <a:t> </a:t>
            </a:r>
            <a:r>
              <a:rPr dirty="0" sz="2800" spc="-5" b="1">
                <a:latin typeface="Arial"/>
                <a:cs typeface="Arial"/>
              </a:rPr>
              <a:t>contextual interviews</a:t>
            </a:r>
            <a:r>
              <a:rPr dirty="0" sz="2800" spc="30" b="1">
                <a:latin typeface="Arial"/>
                <a:cs typeface="Arial"/>
              </a:rPr>
              <a:t> </a:t>
            </a:r>
            <a:r>
              <a:rPr dirty="0" sz="2800"/>
              <a:t>to</a:t>
            </a:r>
            <a:r>
              <a:rPr dirty="0" sz="2800" spc="-5"/>
              <a:t> observe behaviour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6930"/>
              <a:ext cx="9144000" cy="60210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6540" y="16764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540" y="320040"/>
            <a:ext cx="842835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#4</a:t>
            </a:r>
            <a:r>
              <a:rPr dirty="0" spc="-5"/>
              <a:t> </a:t>
            </a:r>
            <a:r>
              <a:rPr dirty="0" spc="5"/>
              <a:t>Use</a:t>
            </a:r>
            <a:r>
              <a:rPr dirty="0"/>
              <a:t> </a:t>
            </a:r>
            <a:r>
              <a:rPr dirty="0" spc="-5" b="1">
                <a:latin typeface="Arial"/>
                <a:cs typeface="Arial"/>
              </a:rPr>
              <a:t>mobile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ethnography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/>
              <a:t>observe</a:t>
            </a:r>
            <a:r>
              <a:rPr dirty="0" spc="-5"/>
              <a:t> from</a:t>
            </a:r>
            <a:r>
              <a:rPr dirty="0" spc="15"/>
              <a:t> </a:t>
            </a:r>
            <a:r>
              <a:rPr dirty="0" spc="-5"/>
              <a:t>the </a:t>
            </a:r>
            <a:r>
              <a:rPr dirty="0"/>
              <a:t>outside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61659"/>
              <a:ext cx="9144000" cy="11963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08050"/>
            </a:xfrm>
            <a:custGeom>
              <a:avLst/>
              <a:gdLst/>
              <a:ahLst/>
              <a:cxnLst/>
              <a:rect l="l" t="t" r="r" b="b"/>
              <a:pathLst>
                <a:path w="9144000" h="908050">
                  <a:moveTo>
                    <a:pt x="0" y="0"/>
                  </a:moveTo>
                  <a:lnTo>
                    <a:pt x="9144000" y="0"/>
                  </a:lnTo>
                  <a:lnTo>
                    <a:pt x="914400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6540" y="152400"/>
            <a:ext cx="1299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67676"/>
                </a:solidFill>
                <a:latin typeface="Arial"/>
                <a:cs typeface="Arial"/>
              </a:rPr>
              <a:t>Tools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767676"/>
                </a:solidFill>
                <a:latin typeface="Arial"/>
                <a:cs typeface="Arial"/>
              </a:rPr>
              <a:t>for</a:t>
            </a:r>
            <a:r>
              <a:rPr dirty="0" sz="1000" spc="-20" b="1">
                <a:solidFill>
                  <a:srgbClr val="76767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767676"/>
                </a:solidFill>
                <a:latin typeface="Arial"/>
                <a:cs typeface="Arial"/>
              </a:rPr>
              <a:t>Exploration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81102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#5</a:t>
            </a:r>
            <a:r>
              <a:rPr dirty="0" sz="2800" spc="-15"/>
              <a:t> </a:t>
            </a:r>
            <a:r>
              <a:rPr dirty="0" sz="2800" spc="-5"/>
              <a:t>Or use</a:t>
            </a:r>
            <a:r>
              <a:rPr dirty="0" sz="2800" spc="15"/>
              <a:t> </a:t>
            </a:r>
            <a:r>
              <a:rPr dirty="0" sz="2800" spc="-5" b="1">
                <a:latin typeface="Arial"/>
                <a:cs typeface="Arial"/>
              </a:rPr>
              <a:t>shadowing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/>
              <a:t>to</a:t>
            </a:r>
            <a:r>
              <a:rPr dirty="0" sz="2800" spc="-10"/>
              <a:t> </a:t>
            </a:r>
            <a:r>
              <a:rPr dirty="0" sz="2800" spc="-5"/>
              <a:t>observe</a:t>
            </a:r>
            <a:r>
              <a:rPr dirty="0" sz="2800" spc="-10"/>
              <a:t> </a:t>
            </a:r>
            <a:r>
              <a:rPr dirty="0" sz="2800" spc="-5"/>
              <a:t>while</a:t>
            </a:r>
            <a:r>
              <a:rPr dirty="0" sz="2800" spc="-10"/>
              <a:t> </a:t>
            </a:r>
            <a:r>
              <a:rPr dirty="0" sz="2800"/>
              <a:t>mingling</a:t>
            </a:r>
            <a:r>
              <a:rPr dirty="0" sz="2800" spc="-15"/>
              <a:t> </a:t>
            </a:r>
            <a:r>
              <a:rPr dirty="0" sz="2800" spc="-5"/>
              <a:t>in.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2021-11-17T11:19:19Z</dcterms:created>
  <dcterms:modified xsi:type="dcterms:W3CDTF">2021-11-17T11:19:19Z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2021-11-17T00:00:00Z</vt:filetime>
  </property>
</Properties>
</file>