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6"/>
  </p:notesMasterIdLst>
  <p:handoutMasterIdLst>
    <p:handoutMasterId r:id="rId17"/>
  </p:handoutMasterIdLst>
  <p:sldIdLst>
    <p:sldId id="296" r:id="rId5"/>
    <p:sldId id="307" r:id="rId6"/>
    <p:sldId id="299" r:id="rId7"/>
    <p:sldId id="298" r:id="rId8"/>
    <p:sldId id="297" r:id="rId9"/>
    <p:sldId id="303" r:id="rId10"/>
    <p:sldId id="311" r:id="rId11"/>
    <p:sldId id="309" r:id="rId12"/>
    <p:sldId id="305" r:id="rId13"/>
    <p:sldId id="312" r:id="rId14"/>
    <p:sldId id="306" r:id="rId15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368" autoAdjust="0"/>
  </p:normalViewPr>
  <p:slideViewPr>
    <p:cSldViewPr>
      <p:cViewPr varScale="1">
        <p:scale>
          <a:sx n="122" d="100"/>
          <a:sy n="122" d="100"/>
        </p:scale>
        <p:origin x="150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361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синие оттенки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Голоса за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D1-428B-B3D3-0E3B4F1AB8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красные оттенки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Голоса за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D1-428B-B3D3-0E3B4F1AB8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бежевые оттенки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Голоса за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D1-428B-B3D3-0E3B4F1AB8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другие цвета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Голоса за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BB-460D-9565-24721CCA5F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603895568"/>
        <c:axId val="603889296"/>
      </c:barChart>
      <c:catAx>
        <c:axId val="60389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t-BR"/>
          </a:p>
        </c:txPr>
        <c:crossAx val="603889296"/>
        <c:crosses val="autoZero"/>
        <c:auto val="1"/>
        <c:lblAlgn val="ctr"/>
        <c:lblOffset val="100"/>
        <c:noMultiLvlLbl val="0"/>
      </c:catAx>
      <c:valAx>
        <c:axId val="60388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t-BR"/>
          </a:p>
        </c:txPr>
        <c:crossAx val="60389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accent2">
        <a:lumMod val="20000"/>
        <a:lumOff val="80000"/>
      </a:schemeClr>
    </a:solidFill>
    <a:ln>
      <a:noFill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Telegram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Голоса за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D0-4DDE-B6E6-CD619D5B9D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WhatsApp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Голоса за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D0-4DDE-B6E6-CD619D5B9D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другой мессенджер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Голоса за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D0-4DDE-B6E6-CD619D5B9D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603895568"/>
        <c:axId val="603889296"/>
      </c:barChart>
      <c:catAx>
        <c:axId val="60389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t-BR"/>
          </a:p>
        </c:txPr>
        <c:crossAx val="603889296"/>
        <c:crosses val="autoZero"/>
        <c:auto val="1"/>
        <c:lblAlgn val="ctr"/>
        <c:lblOffset val="100"/>
        <c:noMultiLvlLbl val="0"/>
      </c:catAx>
      <c:valAx>
        <c:axId val="60388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t-BR"/>
          </a:p>
        </c:txPr>
        <c:crossAx val="60389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accent2">
        <a:lumMod val="20000"/>
        <a:lumOff val="80000"/>
      </a:schemeClr>
    </a:solidFill>
    <a:ln>
      <a:noFill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E4780995-501F-4185-B7DB-7312614C8928}" type="datetime1">
              <a:rPr lang="ru-RU" smtClean="0"/>
              <a:t>12.01.2025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01114579-D02A-4B51-B5DF-8EC449F77AC7}" type="slidenum">
              <a:rPr lang="ru-RU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40BB6A0C-AD6A-4BAB-A5A1-8F5603E336BA}" type="datetime1">
              <a:rPr lang="ru-RU" smtClean="0"/>
              <a:t>12.01.2025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C6074690-7256-4BB9-AC0F-97AEAE8CDEC2}" type="slidenum">
              <a:rPr lang="ru-RU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93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90FDC-2874-390B-3973-C9B8CE9F4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32E1007-A8FA-0FE2-E616-5E0D8D337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765EEE1-580C-222F-F2D8-4EC3E7F83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A1C236-555A-1024-D184-7CB12A4CEA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6074690-7256-4BB9-AC0F-97AEAE8CDEC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633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356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39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49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82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08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6074690-7256-4BB9-AC0F-97AEAE8CDEC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867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EBF2AB60-3F8C-B205-0E32-B5E61218EA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6080697 w 12188825"/>
              <a:gd name="connsiteY1" fmla="*/ 0 h 6858000"/>
              <a:gd name="connsiteX2" fmla="*/ 6080697 w 12188825"/>
              <a:gd name="connsiteY2" fmla="*/ 2898648 h 6858000"/>
              <a:gd name="connsiteX3" fmla="*/ 6108129 w 12188825"/>
              <a:gd name="connsiteY3" fmla="*/ 2898648 h 6858000"/>
              <a:gd name="connsiteX4" fmla="*/ 6108129 w 12188825"/>
              <a:gd name="connsiteY4" fmla="*/ 0 h 6858000"/>
              <a:gd name="connsiteX5" fmla="*/ 12188825 w 12188825"/>
              <a:gd name="connsiteY5" fmla="*/ 0 h 6858000"/>
              <a:gd name="connsiteX6" fmla="*/ 12188825 w 12188825"/>
              <a:gd name="connsiteY6" fmla="*/ 6858000 h 6858000"/>
              <a:gd name="connsiteX7" fmla="*/ 0 w 121888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6080697" y="0"/>
                </a:lnTo>
                <a:lnTo>
                  <a:pt x="6080697" y="2898648"/>
                </a:lnTo>
                <a:lnTo>
                  <a:pt x="6108129" y="2898648"/>
                </a:lnTo>
                <a:lnTo>
                  <a:pt x="6108129" y="0"/>
                </a:ln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5988" y="2743200"/>
            <a:ext cx="11356848" cy="1627632"/>
          </a:xfrm>
        </p:spPr>
        <p:txBody>
          <a:bodyPr rtlCol="0" anchor="b">
            <a:noAutofit/>
          </a:bodyPr>
          <a:lstStyle>
            <a:lvl1pPr algn="ctr">
              <a:lnSpc>
                <a:spcPct val="90000"/>
              </a:lnSpc>
              <a:defRPr lang="ru-RU" sz="6600" b="0" cap="none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 dirty="0"/>
              <a:t>ЩЕЛКНИТЕ, ЧТОБЫ ИЗМЕНИТЬ 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80680" y="4901184"/>
            <a:ext cx="9427464" cy="987552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ru-RU" sz="240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E24B88-F571-25BB-4513-3A17217DC2E5}"/>
              </a:ext>
            </a:extLst>
          </p:cNvPr>
          <p:cNvSpPr/>
          <p:nvPr userDrawn="1"/>
        </p:nvSpPr>
        <p:spPr>
          <a:xfrm rot="5400000">
            <a:off x="4645088" y="1435608"/>
            <a:ext cx="2898648" cy="274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7409" y="0"/>
            <a:ext cx="4471416" cy="6858000"/>
          </a:xfrm>
          <a:solidFill>
            <a:schemeClr val="accent1"/>
          </a:solidFill>
        </p:spPr>
        <p:txBody>
          <a:bodyPr rtlCol="0" anchor="t">
            <a:noAutofit/>
          </a:bodyPr>
          <a:lstStyle>
            <a:lvl1pPr marL="0" indent="0" algn="ctr">
              <a:buNone/>
              <a:defRPr lang="ru-RU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АНТИЧНАЯ ЛИТЕРАТУРА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0080" y="3172968"/>
            <a:ext cx="5102352" cy="2029968"/>
          </a:xfrm>
        </p:spPr>
        <p:txBody>
          <a:bodyPr rtlCol="0">
            <a:noAutofit/>
          </a:bodyPr>
          <a:lstStyle>
            <a:lvl1pPr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58000" cy="1700784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20058072-A976-BB1B-E73B-039CA4102FD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2667000"/>
            <a:ext cx="7722689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8">
            <a:extLst>
              <a:ext uri="{FF2B5EF4-FFF2-40B4-BE49-F238E27FC236}">
                <a16:creationId xmlns:a16="http://schemas.microsoft.com/office/drawing/2014/main" id="{A65D0A25-C9DB-7306-466C-DFD2401F85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02168" y="3172968"/>
            <a:ext cx="3255264" cy="2688336"/>
          </a:xfrm>
        </p:spPr>
        <p:txBody>
          <a:bodyPr lIns="91440" tIns="0" rtlCol="0">
            <a:noAutofit/>
          </a:bodyPr>
          <a:lstStyle>
            <a:lvl1pPr marL="0" indent="0">
              <a:buNone/>
              <a:defRPr lang="ru-RU" sz="2400" cap="all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0" indent="0">
              <a:spcBef>
                <a:spcPts val="1800"/>
              </a:spcBef>
              <a:buNone/>
              <a:defRPr lang="ru-RU"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2394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3DE998D3-1DC1-ED0C-84CE-D3710A6AE4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4341813 w 12188825"/>
              <a:gd name="connsiteY1" fmla="*/ 0 h 6858000"/>
              <a:gd name="connsiteX2" fmla="*/ 4341813 w 12188825"/>
              <a:gd name="connsiteY2" fmla="*/ 4745736 h 6858000"/>
              <a:gd name="connsiteX3" fmla="*/ 4369245 w 12188825"/>
              <a:gd name="connsiteY3" fmla="*/ 4745736 h 6858000"/>
              <a:gd name="connsiteX4" fmla="*/ 4369245 w 12188825"/>
              <a:gd name="connsiteY4" fmla="*/ 0 h 6858000"/>
              <a:gd name="connsiteX5" fmla="*/ 12188825 w 12188825"/>
              <a:gd name="connsiteY5" fmla="*/ 0 h 6858000"/>
              <a:gd name="connsiteX6" fmla="*/ 12188825 w 12188825"/>
              <a:gd name="connsiteY6" fmla="*/ 6858000 h 6858000"/>
              <a:gd name="connsiteX7" fmla="*/ 0 w 121888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4341813" y="0"/>
                </a:lnTo>
                <a:lnTo>
                  <a:pt x="4341813" y="4745736"/>
                </a:lnTo>
                <a:lnTo>
                  <a:pt x="4369245" y="4745736"/>
                </a:lnTo>
                <a:lnTo>
                  <a:pt x="4369245" y="0"/>
                </a:ln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1" y="640080"/>
            <a:ext cx="3200400" cy="2084832"/>
          </a:xfrm>
        </p:spPr>
        <p:txBody>
          <a:bodyPr rtlCol="0" anchor="t">
            <a:noAutofit/>
          </a:bodyPr>
          <a:lstStyle>
            <a:lvl1pPr algn="l">
              <a:lnSpc>
                <a:spcPct val="90000"/>
              </a:lnSpc>
              <a:defRPr lang="ru-RU" sz="4800" b="0" cap="none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5CAA1D0-9CC9-4F01-19B8-029FF0FF1254}"/>
              </a:ext>
            </a:extLst>
          </p:cNvPr>
          <p:cNvSpPr/>
          <p:nvPr userDrawn="1"/>
        </p:nvSpPr>
        <p:spPr>
          <a:xfrm rot="5400000">
            <a:off x="1982661" y="2359152"/>
            <a:ext cx="4745736" cy="274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35D20188-2858-4017-16C7-8D8B2EB783A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873753" y="850260"/>
            <a:ext cx="2276856" cy="711200"/>
          </a:xfrm>
        </p:spPr>
        <p:txBody>
          <a:bodyPr rtlCol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ru-RU" sz="2400" b="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3351FF95-77DF-46F6-7673-71454E42D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3753" y="1380612"/>
            <a:ext cx="2276856" cy="131673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lang="ru-RU"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lang="ru-RU" sz="1800"/>
            </a:lvl2pPr>
            <a:lvl3pPr>
              <a:lnSpc>
                <a:spcPct val="100000"/>
              </a:lnSpc>
              <a:spcBef>
                <a:spcPts val="400"/>
              </a:spcBef>
              <a:defRPr lang="ru-RU" sz="1600"/>
            </a:lvl3pPr>
            <a:lvl4pPr>
              <a:lnSpc>
                <a:spcPct val="100000"/>
              </a:lnSpc>
              <a:spcBef>
                <a:spcPts val="400"/>
              </a:spcBef>
              <a:defRPr lang="ru-RU" sz="1400"/>
            </a:lvl4pPr>
            <a:lvl5pPr>
              <a:lnSpc>
                <a:spcPct val="100000"/>
              </a:lnSpc>
              <a:spcBef>
                <a:spcPts val="400"/>
              </a:spcBef>
              <a:defRPr lang="ru-RU" sz="1400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585749F-5840-3B72-40A1-A68404430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73753" y="2807076"/>
            <a:ext cx="2276856" cy="711200"/>
          </a:xfrm>
        </p:spPr>
        <p:txBody>
          <a:bodyPr rtlCol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ru-RU" sz="2400" b="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2" name="Объект 5">
            <a:extLst>
              <a:ext uri="{FF2B5EF4-FFF2-40B4-BE49-F238E27FC236}">
                <a16:creationId xmlns:a16="http://schemas.microsoft.com/office/drawing/2014/main" id="{AA075B67-81C5-7714-2DF6-B942F8060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3753" y="3291708"/>
            <a:ext cx="2276856" cy="131673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lang="ru-RU"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lang="ru-RU" sz="1800"/>
            </a:lvl2pPr>
            <a:lvl3pPr>
              <a:lnSpc>
                <a:spcPct val="100000"/>
              </a:lnSpc>
              <a:spcBef>
                <a:spcPts val="400"/>
              </a:spcBef>
              <a:defRPr lang="ru-RU" sz="1600"/>
            </a:lvl3pPr>
            <a:lvl4pPr>
              <a:lnSpc>
                <a:spcPct val="100000"/>
              </a:lnSpc>
              <a:spcBef>
                <a:spcPts val="400"/>
              </a:spcBef>
              <a:defRPr lang="ru-RU" sz="1400"/>
            </a:lvl4pPr>
            <a:lvl5pPr>
              <a:lnSpc>
                <a:spcPct val="100000"/>
              </a:lnSpc>
              <a:spcBef>
                <a:spcPts val="400"/>
              </a:spcBef>
              <a:defRPr lang="ru-RU" sz="1400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4811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ЩЕЛКНИТЕ, ЧТОБЫ ИЗМЕНИТЬ СТИЛЬ ОБРАЗЦА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АНТИЧНАЯ ЛИТЕРАТУРА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  <a:lvl1pPr>
              <a:defRPr>
                <a:latin typeface="Calibri" panose="020F050202020403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АНТИЧНАЯ ЛИТЕРАТУРА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  <a:lvl1pPr>
              <a:defRPr>
                <a:latin typeface="Calibri" panose="020F050202020403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b">
            <a:noAutofit/>
          </a:bodyPr>
          <a:lstStyle>
            <a:lvl1pPr algn="l">
              <a:defRPr lang="ru-RU" sz="4400" b="0"/>
            </a:lvl1pPr>
          </a:lstStyle>
          <a:p>
            <a:pPr rtl="0"/>
            <a:r>
              <a:rPr lang="ru-RU" dirty="0"/>
              <a:t>ЩЕЛКНИТЕ, ЧТОБЫ ИЗМЕНИТЬ СТИЛЬ ЗАГОЛОВКА НА ОБРАЗЦЕ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>
              <a:defRPr lang="ru-RU" sz="2400"/>
            </a:lvl1pPr>
            <a:lvl2pPr>
              <a:defRPr lang="ru-RU" sz="2000"/>
            </a:lvl2pPr>
            <a:lvl3pPr>
              <a:defRPr lang="ru-RU" sz="1800"/>
            </a:lvl3pPr>
            <a:lvl4pPr>
              <a:defRPr lang="ru-RU" sz="1600"/>
            </a:lvl4pPr>
            <a:lvl5pPr>
              <a:defRPr lang="ru-RU" sz="1600"/>
            </a:lvl5pPr>
            <a:lvl6pPr>
              <a:defRPr lang="ru-RU" sz="1600"/>
            </a:lvl6pPr>
            <a:lvl7pPr>
              <a:defRPr lang="ru-RU" sz="1600"/>
            </a:lvl7pPr>
            <a:lvl8pPr>
              <a:defRPr lang="ru-RU" sz="1600" baseline="0"/>
            </a:lvl8pPr>
            <a:lvl9pPr>
              <a:defRPr lang="ru-RU"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lang="ru-RU" sz="2000"/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АНТИЧНАЯ ЛИТЕРАТУРА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  <a:lvl1pPr>
              <a:defRPr>
                <a:latin typeface="Calibri" panose="020F050202020403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b">
            <a:noAutofit/>
          </a:bodyPr>
          <a:lstStyle>
            <a:lvl1pPr algn="l">
              <a:defRPr lang="ru-RU" sz="4400" b="0">
                <a:latin typeface="Book Antiqua" panose="02040602050305030304" pitchFamily="18" charset="0"/>
              </a:defRPr>
            </a:lvl1pPr>
          </a:lstStyle>
          <a:p>
            <a:pPr rtl="0"/>
            <a:r>
              <a:rPr lang="ru-RU" dirty="0"/>
              <a:t>ЩЕЛКНИТЕ, ЧТОБЫ ИЗМЕНИТЬ СТИЛЬ ЗАГОЛОВКА НА ОБРАЗЦЕ СЛАЙДА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lang="ru-RU" sz="24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lang="ru-RU"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АНТИЧНАЯ ЛИТЕРАТУРА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  <a:lvl1pPr>
              <a:defRPr>
                <a:latin typeface="Calibri" panose="020F050202020403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объек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18577" y="0"/>
            <a:ext cx="4270248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АНТИЧНАЯ ЛИТЕРАТУРА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2AF402F-F8C6-E5B1-65C7-DFC0D8ED0878}"/>
              </a:ext>
            </a:extLst>
          </p:cNvPr>
          <p:cNvCxnSpPr>
            <a:cxnSpLocks/>
          </p:cNvCxnSpPr>
          <p:nvPr userDrawn="1"/>
        </p:nvCxnSpPr>
        <p:spPr>
          <a:xfrm>
            <a:off x="1522413" y="2743200"/>
            <a:ext cx="0" cy="411480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бъект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28800" y="2743200"/>
            <a:ext cx="5102352" cy="2157984"/>
          </a:xfrm>
        </p:spPr>
        <p:txBody>
          <a:bodyPr rtlCol="0">
            <a:normAutofit/>
          </a:bodyPr>
          <a:lstStyle>
            <a:lvl1pPr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58000" cy="170078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91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 lang="ru-RU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dirty="0"/>
              <a:t>АНТИЧНАЯ ЛИТЕРАТУРА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20660" y="2386584"/>
            <a:ext cx="9747504" cy="4014216"/>
          </a:xfrm>
        </p:spPr>
        <p:txBody>
          <a:bodyPr rtlCol="0">
            <a:normAutofit/>
          </a:bodyPr>
          <a:lstStyle>
            <a:lvl1pPr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196DA-ED88-0EDC-A28F-7426416C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660" y="640080"/>
            <a:ext cx="9747504" cy="1625600"/>
          </a:xfrm>
        </p:spPr>
        <p:txBody>
          <a:bodyPr rtlCol="0"/>
          <a:lstStyle>
            <a:lvl1pPr algn="ctr"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0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два объекта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55848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АНТИЧНАЯ ЛИТЕРАТУРА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78808" y="2862072"/>
            <a:ext cx="7397496" cy="1572768"/>
          </a:xfrm>
        </p:spPr>
        <p:txBody>
          <a:bodyPr rtlCol="0">
            <a:normAutofit/>
          </a:bodyPr>
          <a:lstStyle>
            <a:lvl1pPr>
              <a:defRPr lang="ru-RU" sz="1600"/>
            </a:lvl1pPr>
            <a:lvl2pPr>
              <a:defRPr lang="ru-RU" sz="1600"/>
            </a:lvl2pPr>
            <a:lvl3pPr>
              <a:defRPr lang="ru-RU" sz="1600"/>
            </a:lvl3pPr>
            <a:lvl4pPr>
              <a:defRPr lang="ru-RU" sz="1600"/>
            </a:lvl4pPr>
            <a:lvl5pPr>
              <a:defRPr lang="ru-RU"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640080"/>
            <a:ext cx="7397496" cy="1773936"/>
          </a:xfrm>
        </p:spPr>
        <p:txBody>
          <a:bodyPr rtlCol="0" anchor="t" anchorCtr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Объект 8">
            <a:extLst>
              <a:ext uri="{FF2B5EF4-FFF2-40B4-BE49-F238E27FC236}">
                <a16:creationId xmlns:a16="http://schemas.microsoft.com/office/drawing/2014/main" id="{D5E17843-7672-6C71-1608-D794830CE89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60520" y="4846320"/>
            <a:ext cx="7397496" cy="1170432"/>
          </a:xfrm>
        </p:spPr>
        <p:txBody>
          <a:bodyPr rtlCol="0">
            <a:noAutofit/>
          </a:bodyPr>
          <a:lstStyle>
            <a:lvl1pPr>
              <a:spcBef>
                <a:spcPts val="1200"/>
              </a:spcBef>
              <a:defRPr lang="ru-RU" sz="1200"/>
            </a:lvl1pPr>
            <a:lvl2pPr>
              <a:spcBef>
                <a:spcPts val="1200"/>
              </a:spcBef>
              <a:defRPr lang="ru-RU" sz="1200"/>
            </a:lvl2pPr>
            <a:lvl3pPr>
              <a:spcBef>
                <a:spcPts val="1200"/>
              </a:spcBef>
              <a:defRPr lang="ru-RU" sz="1200"/>
            </a:lvl3pPr>
            <a:lvl4pPr>
              <a:spcBef>
                <a:spcPts val="1200"/>
              </a:spcBef>
              <a:defRPr lang="ru-RU" sz="1200"/>
            </a:lvl4pPr>
            <a:lvl5pPr>
              <a:spcBef>
                <a:spcPts val="1200"/>
              </a:spcBef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1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два объекта и рисунок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15400" y="0"/>
            <a:ext cx="2587752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АНТИЧНАЯ ЛИТЕРАТУРА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0080" y="2679192"/>
            <a:ext cx="7242048" cy="1170432"/>
          </a:xfrm>
        </p:spPr>
        <p:txBody>
          <a:bodyPr rtlCol="0">
            <a:noAutofit/>
          </a:bodyPr>
          <a:lstStyle>
            <a:lvl1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lang="ru-RU"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lang="ru-RU"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lang="ru-RU"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lang="ru-RU"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4pPr>
            <a:lvl5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lang="ru-RU"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58000" cy="1700784"/>
          </a:xfrm>
        </p:spPr>
        <p:txBody>
          <a:bodyPr rtlCol="0"/>
          <a:lstStyle>
            <a:lvl1pPr>
              <a:defRPr lang="ru-RU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Объект 8">
            <a:extLst>
              <a:ext uri="{FF2B5EF4-FFF2-40B4-BE49-F238E27FC236}">
                <a16:creationId xmlns:a16="http://schemas.microsoft.com/office/drawing/2014/main" id="{7856CD97-B46D-FEB2-B35C-2890C62DB5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4059936"/>
            <a:ext cx="7242048" cy="2130552"/>
          </a:xfrm>
        </p:spPr>
        <p:txBody>
          <a:bodyPr rtlCol="0">
            <a:normAutofit/>
          </a:bodyPr>
          <a:lstStyle>
            <a:lvl1pPr>
              <a:buClr>
                <a:schemeClr val="accent2">
                  <a:lumMod val="20000"/>
                  <a:lumOff val="80000"/>
                </a:schemeClr>
              </a:buClr>
              <a:defRPr lang="ru-RU"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buClr>
                <a:schemeClr val="accent2">
                  <a:lumMod val="20000"/>
                  <a:lumOff val="80000"/>
                </a:schemeClr>
              </a:buClr>
              <a:defRPr lang="ru-RU"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>
              <a:buClr>
                <a:schemeClr val="accent2">
                  <a:lumMod val="20000"/>
                  <a:lumOff val="80000"/>
                </a:schemeClr>
              </a:buClr>
              <a:defRPr lang="ru-RU"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buClr>
                <a:schemeClr val="accent2">
                  <a:lumMod val="20000"/>
                  <a:lumOff val="80000"/>
                </a:schemeClr>
              </a:buClr>
              <a:defRPr lang="ru-RU"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4pPr>
            <a:lvl5pPr>
              <a:buClr>
                <a:schemeClr val="accent2">
                  <a:lumMod val="20000"/>
                  <a:lumOff val="80000"/>
                </a:schemeClr>
              </a:buClr>
              <a:defRPr lang="ru-RU"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9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8157CF4D-A5B0-F63D-3033-42520894BF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88825" cy="6858000"/>
          </a:xfrm>
          <a:custGeom>
            <a:avLst/>
            <a:gdLst>
              <a:gd name="connsiteX0" fmla="*/ 4759389 w 12188825"/>
              <a:gd name="connsiteY0" fmla="*/ 4787265 h 6858000"/>
              <a:gd name="connsiteX1" fmla="*/ 4759389 w 12188825"/>
              <a:gd name="connsiteY1" fmla="*/ 4814697 h 6858000"/>
              <a:gd name="connsiteX2" fmla="*/ 7429437 w 12188825"/>
              <a:gd name="connsiteY2" fmla="*/ 4814697 h 6858000"/>
              <a:gd name="connsiteX3" fmla="*/ 7429437 w 12188825"/>
              <a:gd name="connsiteY3" fmla="*/ 4787265 h 6858000"/>
              <a:gd name="connsiteX4" fmla="*/ 0 w 12188825"/>
              <a:gd name="connsiteY4" fmla="*/ 0 h 6858000"/>
              <a:gd name="connsiteX5" fmla="*/ 12188825 w 12188825"/>
              <a:gd name="connsiteY5" fmla="*/ 0 h 6858000"/>
              <a:gd name="connsiteX6" fmla="*/ 12188825 w 12188825"/>
              <a:gd name="connsiteY6" fmla="*/ 6858000 h 6858000"/>
              <a:gd name="connsiteX7" fmla="*/ 0 w 121888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6858000">
                <a:moveTo>
                  <a:pt x="4759389" y="4787265"/>
                </a:moveTo>
                <a:lnTo>
                  <a:pt x="4759389" y="4814697"/>
                </a:lnTo>
                <a:lnTo>
                  <a:pt x="7429437" y="4814697"/>
                </a:lnTo>
                <a:lnTo>
                  <a:pt x="7429437" y="4787265"/>
                </a:lnTo>
                <a:close/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5988" y="3657600"/>
            <a:ext cx="11356848" cy="941832"/>
          </a:xfrm>
        </p:spPr>
        <p:txBody>
          <a:bodyPr rtlCol="0" anchor="t">
            <a:normAutofit/>
          </a:bodyPr>
          <a:lstStyle>
            <a:lvl1pPr algn="ctr">
              <a:lnSpc>
                <a:spcPct val="90000"/>
              </a:lnSpc>
              <a:defRPr lang="ru-RU" sz="4800" b="0" cap="none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 dirty="0"/>
              <a:t>ЩЕЛКНИТЕ, ЧТОБЫ ИЗМЕНИТЬ 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80680" y="5129784"/>
            <a:ext cx="9427464" cy="987552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ru-RU" sz="240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DC6E071-6E0A-A6A5-AC43-072450B96555}"/>
              </a:ext>
            </a:extLst>
          </p:cNvPr>
          <p:cNvSpPr/>
          <p:nvPr userDrawn="1"/>
        </p:nvSpPr>
        <p:spPr>
          <a:xfrm>
            <a:off x="4759388" y="4787265"/>
            <a:ext cx="2670048" cy="274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6CCC78F-07A7-7F5C-E67F-2CFC846E0DE1}"/>
              </a:ext>
            </a:extLst>
          </p:cNvPr>
          <p:cNvSpPr/>
          <p:nvPr userDrawn="1"/>
        </p:nvSpPr>
        <p:spPr>
          <a:xfrm>
            <a:off x="3813048" y="612648"/>
            <a:ext cx="7635240" cy="548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5D7FFB3F-B685-7C31-5080-632B0441EA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906256" cy="6858000"/>
          </a:xfrm>
          <a:custGeom>
            <a:avLst/>
            <a:gdLst>
              <a:gd name="connsiteX0" fmla="*/ 0 w 8906256"/>
              <a:gd name="connsiteY0" fmla="*/ 0 h 6858000"/>
              <a:gd name="connsiteX1" fmla="*/ 8906256 w 8906256"/>
              <a:gd name="connsiteY1" fmla="*/ 0 h 6858000"/>
              <a:gd name="connsiteX2" fmla="*/ 8906256 w 8906256"/>
              <a:gd name="connsiteY2" fmla="*/ 612648 h 6858000"/>
              <a:gd name="connsiteX3" fmla="*/ 4945285 w 8906256"/>
              <a:gd name="connsiteY3" fmla="*/ 612648 h 6858000"/>
              <a:gd name="connsiteX4" fmla="*/ 3813048 w 8906256"/>
              <a:gd name="connsiteY4" fmla="*/ 612648 h 6858000"/>
              <a:gd name="connsiteX5" fmla="*/ 3813048 w 8906256"/>
              <a:gd name="connsiteY5" fmla="*/ 6099048 h 6858000"/>
              <a:gd name="connsiteX6" fmla="*/ 4945285 w 8906256"/>
              <a:gd name="connsiteY6" fmla="*/ 6099048 h 6858000"/>
              <a:gd name="connsiteX7" fmla="*/ 8906256 w 8906256"/>
              <a:gd name="connsiteY7" fmla="*/ 6099048 h 6858000"/>
              <a:gd name="connsiteX8" fmla="*/ 8906256 w 8906256"/>
              <a:gd name="connsiteY8" fmla="*/ 6858000 h 6858000"/>
              <a:gd name="connsiteX9" fmla="*/ 0 w 8906256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06256" h="6858000">
                <a:moveTo>
                  <a:pt x="0" y="0"/>
                </a:moveTo>
                <a:lnTo>
                  <a:pt x="8906256" y="0"/>
                </a:lnTo>
                <a:lnTo>
                  <a:pt x="8906256" y="612648"/>
                </a:lnTo>
                <a:lnTo>
                  <a:pt x="4945285" y="612648"/>
                </a:lnTo>
                <a:lnTo>
                  <a:pt x="3813048" y="612648"/>
                </a:lnTo>
                <a:lnTo>
                  <a:pt x="3813048" y="6099048"/>
                </a:lnTo>
                <a:lnTo>
                  <a:pt x="4945285" y="6099048"/>
                </a:lnTo>
                <a:lnTo>
                  <a:pt x="8906256" y="6099048"/>
                </a:lnTo>
                <a:lnTo>
                  <a:pt x="89062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АНТИЧНАЯ ЛИТЕРАТУРА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1A4DAAA-F386-CC30-C391-320517CB5974}"/>
              </a:ext>
            </a:extLst>
          </p:cNvPr>
          <p:cNvCxnSpPr>
            <a:cxnSpLocks/>
          </p:cNvCxnSpPr>
          <p:nvPr userDrawn="1"/>
        </p:nvCxnSpPr>
        <p:spPr>
          <a:xfrm>
            <a:off x="4570412" y="3886200"/>
            <a:ext cx="687185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89B1E0A-D5BC-6920-B6F6-E799F22323B0}"/>
              </a:ext>
            </a:extLst>
          </p:cNvPr>
          <p:cNvCxnSpPr>
            <a:cxnSpLocks/>
          </p:cNvCxnSpPr>
          <p:nvPr userDrawn="1"/>
        </p:nvCxnSpPr>
        <p:spPr>
          <a:xfrm>
            <a:off x="11444684" y="3886200"/>
            <a:ext cx="74414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840" y="1389888"/>
            <a:ext cx="6327648" cy="2304288"/>
          </a:xfrm>
        </p:spPr>
        <p:txBody>
          <a:bodyPr rtlCol="0"/>
          <a:lstStyle>
            <a:lvl1pPr>
              <a:defRPr lang="ru-RU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B4A24C6E-B46B-052B-14AF-08C705E5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0368" y="3813048"/>
            <a:ext cx="2112264" cy="711200"/>
          </a:xfrm>
        </p:spPr>
        <p:txBody>
          <a:bodyPr rtlCol="0"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ru-RU" sz="1600" b="1" cap="all" baseline="0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D803DA3C-F09E-61FF-139B-501447837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0368" y="4617720"/>
            <a:ext cx="1901952" cy="1316736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lang="ru-RU" sz="1600"/>
            </a:lvl1pPr>
            <a:lvl2pPr>
              <a:lnSpc>
                <a:spcPct val="100000"/>
              </a:lnSpc>
              <a:spcBef>
                <a:spcPts val="400"/>
              </a:spcBef>
              <a:defRPr lang="ru-RU" sz="1800"/>
            </a:lvl2pPr>
            <a:lvl3pPr>
              <a:lnSpc>
                <a:spcPct val="100000"/>
              </a:lnSpc>
              <a:spcBef>
                <a:spcPts val="400"/>
              </a:spcBef>
              <a:defRPr lang="ru-RU" sz="1600"/>
            </a:lvl3pPr>
            <a:lvl4pPr>
              <a:lnSpc>
                <a:spcPct val="100000"/>
              </a:lnSpc>
              <a:spcBef>
                <a:spcPts val="400"/>
              </a:spcBef>
              <a:defRPr lang="ru-RU" sz="1400"/>
            </a:lvl4pPr>
            <a:lvl5pPr>
              <a:lnSpc>
                <a:spcPct val="100000"/>
              </a:lnSpc>
              <a:spcBef>
                <a:spcPts val="400"/>
              </a:spcBef>
              <a:defRPr lang="ru-RU" sz="1400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8D23143E-34D4-7916-690C-3BE380588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74152" y="3813048"/>
            <a:ext cx="1901952" cy="7112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ru-RU" sz="1600" b="1" cap="all" baseline="0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6" name="Объект 5">
            <a:extLst>
              <a:ext uri="{FF2B5EF4-FFF2-40B4-BE49-F238E27FC236}">
                <a16:creationId xmlns:a16="http://schemas.microsoft.com/office/drawing/2014/main" id="{6FEC2F71-3E9B-0E18-C638-41C2B0C8D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74152" y="4617720"/>
            <a:ext cx="1901952" cy="1316736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lang="ru-RU" sz="1600"/>
            </a:lvl1pPr>
            <a:lvl2pPr>
              <a:lnSpc>
                <a:spcPct val="100000"/>
              </a:lnSpc>
              <a:spcBef>
                <a:spcPts val="400"/>
              </a:spcBef>
              <a:defRPr lang="ru-RU" sz="1800"/>
            </a:lvl2pPr>
            <a:lvl3pPr>
              <a:lnSpc>
                <a:spcPct val="100000"/>
              </a:lnSpc>
              <a:spcBef>
                <a:spcPts val="400"/>
              </a:spcBef>
              <a:defRPr lang="ru-RU" sz="1600"/>
            </a:lvl3pPr>
            <a:lvl4pPr>
              <a:lnSpc>
                <a:spcPct val="100000"/>
              </a:lnSpc>
              <a:spcBef>
                <a:spcPts val="400"/>
              </a:spcBef>
              <a:defRPr lang="ru-RU" sz="1400"/>
            </a:lvl4pPr>
            <a:lvl5pPr>
              <a:lnSpc>
                <a:spcPct val="100000"/>
              </a:lnSpc>
              <a:spcBef>
                <a:spcPts val="400"/>
              </a:spcBef>
              <a:defRPr lang="ru-RU" sz="1400"/>
            </a:lvl5pPr>
            <a:lvl6pPr>
              <a:defRPr lang="ru-RU" sz="1400"/>
            </a:lvl6pPr>
            <a:lvl7pPr>
              <a:defRPr lang="ru-RU" sz="1400"/>
            </a:lvl7pPr>
            <a:lvl8pPr>
              <a:defRPr lang="ru-RU" sz="1400"/>
            </a:lvl8pPr>
            <a:lvl9pPr>
              <a:defRPr lang="ru-RU" sz="14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265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44752"/>
            <a:ext cx="10360152" cy="4416552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00000"/>
              </a:lnSpc>
              <a:defRPr lang="ru-RU" sz="4000" b="0" cap="none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43800" y="5495544"/>
            <a:ext cx="4494212" cy="484632"/>
          </a:xfrm>
        </p:spPr>
        <p:txBody>
          <a:bodyPr rtlCol="0" anchor="t">
            <a:noAutofit/>
          </a:bodyPr>
          <a:lstStyle>
            <a:lvl1pPr marL="0" indent="0" algn="l">
              <a:spcBef>
                <a:spcPts val="0"/>
              </a:spcBef>
              <a:buNone/>
              <a:defRPr lang="ru-RU" sz="240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37B62AAD-BDB5-5645-A722-E6A8180BB714}"/>
              </a:ext>
            </a:extLst>
          </p:cNvPr>
          <p:cNvCxnSpPr>
            <a:cxnSpLocks/>
          </p:cNvCxnSpPr>
          <p:nvPr userDrawn="1"/>
        </p:nvCxnSpPr>
        <p:spPr>
          <a:xfrm>
            <a:off x="7618412" y="6172200"/>
            <a:ext cx="4570413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D3C4F48-5124-C46E-5828-45F6F65E000F}"/>
              </a:ext>
            </a:extLst>
          </p:cNvPr>
          <p:cNvCxnSpPr>
            <a:cxnSpLocks/>
          </p:cNvCxnSpPr>
          <p:nvPr userDrawn="1"/>
        </p:nvCxnSpPr>
        <p:spPr>
          <a:xfrm>
            <a:off x="0" y="6400800"/>
            <a:ext cx="1218882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0"/>
            <a:ext cx="2587752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414016"/>
            <a:ext cx="7013448" cy="3374136"/>
          </a:xfrm>
        </p:spPr>
        <p:txBody>
          <a:bodyPr rtlCol="0"/>
          <a:lstStyle>
            <a:lvl1pPr>
              <a:defRPr lang="ru-RU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6317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625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2362200"/>
            <a:ext cx="9751060" cy="370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11183112" y="5413248"/>
            <a:ext cx="1298448" cy="2194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800" cap="all" baseline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dirty="0"/>
              <a:t>АНТИЧНАЯ ЛИТЕРАТУРА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lang="ru-RU" sz="30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6" r:id="rId2"/>
    <p:sldLayoutId id="2147483767" r:id="rId3"/>
    <p:sldLayoutId id="2147483768" r:id="rId4"/>
    <p:sldLayoutId id="2147483769" r:id="rId5"/>
    <p:sldLayoutId id="2147483759" r:id="rId6"/>
    <p:sldLayoutId id="2147483770" r:id="rId7"/>
    <p:sldLayoutId id="2147483771" r:id="rId8"/>
    <p:sldLayoutId id="2147483772" r:id="rId9"/>
    <p:sldLayoutId id="2147483774" r:id="rId10"/>
    <p:sldLayoutId id="2147483775" r:id="rId11"/>
    <p:sldLayoutId id="2147483762" r:id="rId12"/>
    <p:sldLayoutId id="2147483763" r:id="rId13"/>
    <p:sldLayoutId id="2147483764" r:id="rId14"/>
    <p:sldLayoutId id="214748376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lang="ru-RU" sz="4800" kern="1200" cap="all" spc="100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50000"/>
          </a:schemeClr>
        </a:buClr>
        <a:buFont typeface="Arial" pitchFamily="34" charset="0"/>
        <a:buChar char="•"/>
        <a:defRPr lang="ru-RU" sz="2400" b="0" i="0" kern="1200">
          <a:solidFill>
            <a:schemeClr val="tx1">
              <a:lumMod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lang="ru-RU" sz="2000" b="0" i="0" kern="1200">
          <a:solidFill>
            <a:schemeClr val="tx1">
              <a:lumMod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lang="ru-RU" sz="1800" b="0" i="0" kern="1200">
          <a:solidFill>
            <a:schemeClr val="tx1">
              <a:lumMod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lang="ru-RU" sz="1600" b="0" i="0" kern="1200">
          <a:solidFill>
            <a:schemeClr val="tx1">
              <a:lumMod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lang="ru-RU" sz="1600" b="0" i="0" kern="1200">
          <a:solidFill>
            <a:schemeClr val="tx1">
              <a:lumMod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ru-RU"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ru-RU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ru-RU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lang="ru-RU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Статуя в здании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>
            <a:fillRect/>
          </a:stretch>
        </p:blipFill>
        <p:spPr/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 smtClean="0"/>
              <a:pPr rtl="0"/>
              <a:t>1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9" y="762000"/>
            <a:ext cx="7440788" cy="15788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GB" sz="4400" spc="0" dirty="0"/>
              <a:t>SHAREABOOK: </a:t>
            </a:r>
            <a:r>
              <a:rPr lang="ru-RU" sz="4400" spc="0" dirty="0"/>
              <a:t>сайт для обмена книгами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974A5-8A67-7780-34E5-08E4DDAB4D95}"/>
              </a:ext>
            </a:extLst>
          </p:cNvPr>
          <p:cNvSpPr txBox="1"/>
          <p:nvPr/>
        </p:nvSpPr>
        <p:spPr>
          <a:xfrm>
            <a:off x="1575816" y="285293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Участники проекта:</a:t>
            </a:r>
          </a:p>
          <a:p>
            <a:r>
              <a:rPr lang="ru-RU" dirty="0">
                <a:latin typeface="+mj-lt"/>
              </a:rPr>
              <a:t>ученик 10 класса ГБОУ «Школа № 354 имени Д. М. Карбышева»</a:t>
            </a:r>
          </a:p>
          <a:p>
            <a:r>
              <a:rPr lang="ru-RU" dirty="0">
                <a:latin typeface="+mj-lt"/>
              </a:rPr>
              <a:t>Мищенко Иван Анатольевич</a:t>
            </a:r>
          </a:p>
          <a:p>
            <a:r>
              <a:rPr lang="ru-RU" dirty="0">
                <a:latin typeface="+mj-lt"/>
              </a:rPr>
              <a:t>ученица 10 класса ГБОУ «Школа № 1748»</a:t>
            </a:r>
          </a:p>
          <a:p>
            <a:r>
              <a:rPr lang="ru-RU" dirty="0">
                <a:latin typeface="+mj-lt"/>
              </a:rPr>
              <a:t>Саркисова Ани </a:t>
            </a:r>
            <a:r>
              <a:rPr lang="ru-RU" dirty="0" err="1">
                <a:latin typeface="+mj-lt"/>
              </a:rPr>
              <a:t>Кареновна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ученица 10 класса ГБОУ «Школа № 1584»</a:t>
            </a:r>
          </a:p>
          <a:p>
            <a:r>
              <a:rPr lang="ru-RU" dirty="0">
                <a:latin typeface="+mj-lt"/>
              </a:rPr>
              <a:t>Никитина Александра Артёмовна</a:t>
            </a:r>
          </a:p>
          <a:p>
            <a:r>
              <a:rPr lang="ru-RU" dirty="0">
                <a:latin typeface="+mj-lt"/>
              </a:rPr>
              <a:t>Руководитель проекта:</a:t>
            </a:r>
          </a:p>
          <a:p>
            <a:r>
              <a:rPr lang="ru-RU" dirty="0">
                <a:latin typeface="+mj-lt"/>
              </a:rPr>
              <a:t>Гришина Арина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17792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0C510E-B275-FFE9-2F50-DD8A6E70C6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4" r="39394"/>
          <a:stretch>
            <a:fillRect/>
          </a:stretch>
        </p:blipFill>
        <p:spPr/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F2D87C-88BD-E805-C9D1-A2BD258A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 rtl="0"/>
              <a:t>10</a:t>
            </a:fld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259AA53-23D5-4DDC-8656-64EC5C81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результат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02B90-53BA-67C8-F9F3-86BC33E1EF67}"/>
              </a:ext>
            </a:extLst>
          </p:cNvPr>
          <p:cNvSpPr txBox="1"/>
          <p:nvPr/>
        </p:nvSpPr>
        <p:spPr>
          <a:xfrm>
            <a:off x="489331" y="1593943"/>
            <a:ext cx="7717409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Aft>
                <a:spcPts val="1000"/>
              </a:spcAft>
            </a:pPr>
            <a:r>
              <a:rPr lang="ru-RU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Полученный продукт представлен в открытом репозитор</a:t>
            </a:r>
            <a:r>
              <a:rPr lang="ru-RU" sz="24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ии</a:t>
            </a:r>
            <a:r>
              <a:rPr lang="en-GB" sz="24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https://github.com/sarkisovaani/shareabook</a:t>
            </a:r>
          </a:p>
          <a:p>
            <a:pPr indent="450215">
              <a:spcAft>
                <a:spcPts val="1000"/>
              </a:spcAft>
            </a:pPr>
            <a:r>
              <a:rPr lang="ru-RU" sz="24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В итоге был создан сайт : в ходе работы была создана удобная база данных, которая позволяет пользователям создавать объявления; а с помощью </a:t>
            </a:r>
            <a:r>
              <a:rPr lang="en-GB" sz="24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JavaScript </a:t>
            </a:r>
            <a:r>
              <a:rPr lang="ru-RU" sz="24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был создан поиск по базе объявлений, облегчающий ориентирование.</a:t>
            </a:r>
          </a:p>
          <a:p>
            <a:pPr indent="450215">
              <a:spcAft>
                <a:spcPts val="1000"/>
              </a:spcAft>
            </a:pPr>
            <a:endParaRPr lang="ru-RU" sz="24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0215">
              <a:spcAft>
                <a:spcPts val="1000"/>
              </a:spcAft>
            </a:pPr>
            <a:endParaRPr lang="ru-RU" sz="2400" b="1" kern="100" dirty="0">
              <a:solidFill>
                <a:srgbClr val="0F4761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6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Статуи на крыше здания">
            <a:extLst>
              <a:ext uri="{FF2B5EF4-FFF2-40B4-BE49-F238E27FC236}">
                <a16:creationId xmlns:a16="http://schemas.microsoft.com/office/drawing/2014/main" id="{A1AB49CF-A20A-C64A-C665-4B7DE9AD85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" b="26"/>
          <a:stretch>
            <a:fillRect/>
          </a:stretch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878276F-2C35-AA75-5D1D-B56CD313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3473131" cy="208483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400" spc="0" dirty="0"/>
              <a:t>ИСТОЧНИ-КИ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BF924F-1A71-6C10-3632-77828D347DA1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ВЕБ-САЙТЫ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6232E85-53ED-D776-C606-9789E13CE9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www.contoso.com</a:t>
            </a:r>
          </a:p>
          <a:p>
            <a:pPr rtl="0"/>
            <a:r>
              <a:rPr lang="ru-RU" dirty="0"/>
              <a:t>www.relecloud.com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7EC7CF9-EBDD-A343-7CE2-A71832EA4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ТЕКСТЫ</a:t>
            </a:r>
          </a:p>
          <a:p>
            <a:pPr rtl="0"/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E08AF22-F0F9-B001-2CCF-2DFA7E8F9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3753" y="3291708"/>
            <a:ext cx="2276856" cy="234709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Одиссея</a:t>
            </a:r>
          </a:p>
          <a:p>
            <a:pPr rtl="0"/>
            <a:r>
              <a:rPr lang="ru-RU" dirty="0"/>
              <a:t>Илиада</a:t>
            </a:r>
          </a:p>
          <a:p>
            <a:pPr rtl="0"/>
            <a:r>
              <a:rPr lang="ru-RU" dirty="0" err="1"/>
              <a:t>Тарих</a:t>
            </a:r>
            <a:r>
              <a:rPr lang="ru-RU" dirty="0"/>
              <a:t>-и </a:t>
            </a:r>
            <a:r>
              <a:rPr lang="ru-RU" dirty="0" err="1"/>
              <a:t>Байхаки</a:t>
            </a:r>
            <a:endParaRPr lang="ru-RU" dirty="0"/>
          </a:p>
          <a:p>
            <a:pPr rtl="0"/>
            <a:r>
              <a:rPr lang="ru-RU" dirty="0" err="1"/>
              <a:t>Георгики</a:t>
            </a:r>
            <a:endParaRPr lang="ru-RU" dirty="0"/>
          </a:p>
          <a:p>
            <a:pPr rtl="0"/>
            <a:r>
              <a:rPr lang="ru-RU" dirty="0"/>
              <a:t>Метаморфозы</a:t>
            </a:r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89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6C55C-D2D4-3936-AECA-C7ACE60FE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Статуи на крыше здания">
            <a:extLst>
              <a:ext uri="{FF2B5EF4-FFF2-40B4-BE49-F238E27FC236}">
                <a16:creationId xmlns:a16="http://schemas.microsoft.com/office/drawing/2014/main" id="{4D9F1FB7-67F3-B30D-71FA-BB41E908FA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5725" y="-16565"/>
            <a:ext cx="12188825" cy="6858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3574FB0-0EBE-2D25-493C-9A91E93C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494660"/>
            <a:ext cx="4150196" cy="7112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400" spc="0"/>
              <a:t>ОГЛАВЛЕНИЕ</a:t>
            </a:r>
            <a:endParaRPr lang="ru-RU" sz="4400" spc="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464BFE-6C4F-DECE-3E76-DB2E9E4A2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2240" y="494660"/>
            <a:ext cx="6693267" cy="492870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400" dirty="0">
                <a:latin typeface="+mj-lt"/>
              </a:rPr>
              <a:t>Актуальность</a:t>
            </a:r>
          </a:p>
          <a:p>
            <a:pPr rtl="0"/>
            <a:r>
              <a:rPr lang="ru-RU" sz="2400" dirty="0">
                <a:latin typeface="+mj-lt"/>
              </a:rPr>
              <a:t>Цели и задачи работы</a:t>
            </a:r>
          </a:p>
          <a:p>
            <a:pPr rtl="0"/>
            <a:r>
              <a:rPr lang="ru-RU" sz="2400" dirty="0">
                <a:latin typeface="+mj-lt"/>
              </a:rPr>
              <a:t>Определение целевой аудитории и её потребностей</a:t>
            </a:r>
          </a:p>
          <a:p>
            <a:pPr rtl="0"/>
            <a:r>
              <a:rPr lang="ru-RU" sz="2400" dirty="0">
                <a:latin typeface="+mj-lt"/>
              </a:rPr>
              <a:t>Разработка платформы</a:t>
            </a:r>
          </a:p>
          <a:p>
            <a:pPr rtl="0"/>
            <a:r>
              <a:rPr lang="ru-RU" sz="2400" dirty="0">
                <a:latin typeface="+mj-lt"/>
              </a:rPr>
              <a:t>Тестирование</a:t>
            </a:r>
          </a:p>
          <a:p>
            <a:pPr rtl="0"/>
            <a:r>
              <a:rPr lang="ru-RU" sz="2400" dirty="0">
                <a:latin typeface="+mj-lt"/>
              </a:rPr>
              <a:t>Результат</a:t>
            </a:r>
          </a:p>
          <a:p>
            <a:pPr rtl="0"/>
            <a:r>
              <a:rPr lang="ru-RU" sz="2400" dirty="0">
                <a:latin typeface="+mj-lt"/>
              </a:rPr>
              <a:t>Список используемой литературы</a:t>
            </a:r>
          </a:p>
          <a:p>
            <a:pPr rtl="0"/>
            <a:endParaRPr lang="ru-RU" sz="2400" dirty="0">
              <a:latin typeface="+mj-lt"/>
            </a:endParaRPr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55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Деревянная библиотека">
            <a:extLst>
              <a:ext uri="{FF2B5EF4-FFF2-40B4-BE49-F238E27FC236}">
                <a16:creationId xmlns:a16="http://schemas.microsoft.com/office/drawing/2014/main" id="{90AF5E67-3797-BCD1-D188-195487B608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" r="6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96A836-17BB-0246-BB76-7E07F4C9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 smtClean="0"/>
              <a:pPr rtl="0"/>
              <a:t>3</a:t>
            </a:fld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782B3E-B6E4-9B0C-CA85-86A4154B16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0080" y="1537909"/>
            <a:ext cx="7241858" cy="1170432"/>
          </a:xfrm>
        </p:spPr>
        <p:txBody>
          <a:bodyPr rtlCol="0">
            <a:normAutofit fontScale="25000" lnSpcReduction="20000"/>
          </a:bodyPr>
          <a:lstStyle>
            <a:defPPr>
              <a:defRPr lang="ru-RU"/>
            </a:defPPr>
          </a:lstStyle>
          <a:p>
            <a:pPr marL="0" indent="0" algn="just">
              <a:lnSpc>
                <a:spcPct val="120000"/>
              </a:lnSpc>
              <a:buNone/>
            </a:pPr>
            <a:r>
              <a:rPr lang="ru-RU" sz="9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Платформа для обмена книгами является настоящей </a:t>
            </a:r>
            <a:r>
              <a:rPr lang="ru-RU" sz="96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кладезью</a:t>
            </a:r>
            <a:r>
              <a:rPr lang="ru-RU" sz="9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возможностей для любителей бумажных книг: для тех, чей бюджет не позволяет выделить средств на книги; для тех, кто хочет заниматься благотворительностью, передавая ненужные книги нуждающимся; для тех, кто ищет произведения-раритеты. Немаловажно, что обмен книгами способствует экологии, снижая потребность в новых ресурсах. В условиях современных экологических проблем, создание подобного сайта становится не просто желанием, а необходимостью, позволяющей сделать чтение бумажных книг доступным для всех.</a:t>
            </a:r>
          </a:p>
          <a:p>
            <a:pPr rtl="0"/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CB6A135-BE1D-A6EC-7E22-1FF9021D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6672"/>
            <a:ext cx="7435532" cy="15788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400" dirty="0"/>
              <a:t>актуальность</a:t>
            </a:r>
            <a:br>
              <a:rPr lang="ru-RU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3995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dgm="http://schemas.openxmlformats.org/drawingml/2006/diagram" xmlns:a16="http://schemas.microsoft.com/office/drawing/2014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Книги в твердом переплете">
            <a:extLst>
              <a:ext uri="{FF2B5EF4-FFF2-40B4-BE49-F238E27FC236}">
                <a16:creationId xmlns:a16="http://schemas.microsoft.com/office/drawing/2014/main" id="{D88DD74C-0A4B-3D88-24B0-18CA695DB2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27" b="32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29AE97BE-9F33-81A3-2D36-C923C197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6F46FAC-1340-7933-3843-9D3028F2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304800"/>
            <a:ext cx="7397496" cy="132400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400" dirty="0">
                <a:latin typeface="+mj-lt"/>
              </a:rPr>
              <a:t>Цели и задачи работы</a:t>
            </a:r>
            <a:br>
              <a:rPr lang="ru-RU" sz="4400" dirty="0">
                <a:latin typeface="+mj-lt"/>
              </a:rPr>
            </a:br>
            <a:endParaRPr lang="ru-RU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7BE2A-491E-7BE5-DB88-F23C5CCA35A0}"/>
              </a:ext>
            </a:extLst>
          </p:cNvPr>
          <p:cNvSpPr txBox="1"/>
          <p:nvPr/>
        </p:nvSpPr>
        <p:spPr>
          <a:xfrm>
            <a:off x="3507532" y="1800205"/>
            <a:ext cx="8332360" cy="394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1000"/>
              </a:spcAft>
            </a:pPr>
            <a:r>
              <a:rPr lang="ru-RU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Цель – создать платформу с понятным интерфейсом, где каждый сможет создавать и просматривать объявления по обмену книг, а также искать объявления по запросу.</a:t>
            </a:r>
          </a:p>
          <a:p>
            <a:pPr indent="450215" algn="just">
              <a:spcAft>
                <a:spcPts val="1000"/>
              </a:spcAft>
            </a:pPr>
            <a:r>
              <a:rPr lang="ru-RU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Задачи: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Определить целевую аудиторию (далее: ЦА) и её потребности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Разработать платформу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Провести тестирование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5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E17039-FEC3-06EB-8F5D-5B8C77E5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 smtClean="0"/>
              <a:pPr rtl="0"/>
              <a:t>5</a:t>
            </a:fld>
            <a:endParaRPr lang="ru-RU" dirty="0"/>
          </a:p>
        </p:txBody>
      </p:sp>
      <p:graphicFrame>
        <p:nvGraphicFramePr>
          <p:cNvPr id="4" name="Объект 5" descr="Гистограмма с группировкой, где показаны значения трех рядов для четырех категорий">
            <a:extLst>
              <a:ext uri="{FF2B5EF4-FFF2-40B4-BE49-F238E27FC236}">
                <a16:creationId xmlns:a16="http://schemas.microsoft.com/office/drawing/2014/main" id="{355186E1-5C15-6E12-5742-68A172EDA5D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611072708"/>
              </p:ext>
            </p:extLst>
          </p:nvPr>
        </p:nvGraphicFramePr>
        <p:xfrm>
          <a:off x="2277988" y="2060848"/>
          <a:ext cx="3001416" cy="4014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3CD9A3B-E03D-8CBC-A756-2B3AEF92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406" y="0"/>
            <a:ext cx="9747504" cy="105273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dirty="0"/>
              <a:t>Определение целевой аудитории  и ее потребностей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37452-EBFE-1D20-490F-12FFD812C3C2}"/>
              </a:ext>
            </a:extLst>
          </p:cNvPr>
          <p:cNvSpPr txBox="1"/>
          <p:nvPr/>
        </p:nvSpPr>
        <p:spPr>
          <a:xfrm>
            <a:off x="1220406" y="1191136"/>
            <a:ext cx="10345166" cy="1328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1000"/>
              </a:spcAft>
            </a:pPr>
            <a:r>
              <a:rPr lang="ru-RU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Нашей ЦА была выбрана молодежь. 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Для определения потребностей ЦА были проведены опросы среди 50 человек. </a:t>
            </a:r>
            <a:endParaRPr lang="ru-RU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0215">
              <a:spcAft>
                <a:spcPts val="1000"/>
              </a:spcAft>
            </a:pPr>
            <a:endParaRPr lang="ru-RU" sz="24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Объект 5" descr="Гистограмма с группировкой, где показаны значения трех рядов для четырех категорий">
            <a:extLst>
              <a:ext uri="{FF2B5EF4-FFF2-40B4-BE49-F238E27FC236}">
                <a16:creationId xmlns:a16="http://schemas.microsoft.com/office/drawing/2014/main" id="{C69FD2E4-B1E3-5C47-3A7A-1AFC85FF3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720936"/>
              </p:ext>
            </p:extLst>
          </p:nvPr>
        </p:nvGraphicFramePr>
        <p:xfrm>
          <a:off x="6909420" y="2060849"/>
          <a:ext cx="4058490" cy="401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1CFB794-F309-3D20-3FE9-59EAAB42509E}"/>
              </a:ext>
            </a:extLst>
          </p:cNvPr>
          <p:cNvSpPr txBox="1"/>
          <p:nvPr/>
        </p:nvSpPr>
        <p:spPr>
          <a:xfrm>
            <a:off x="2659461" y="6181564"/>
            <a:ext cx="7467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Диаграмма 1 – опрос, выявляющий цвета, ассоциирующиеся с книгами;  диаграмма</a:t>
            </a:r>
            <a:r>
              <a:rPr lang="ru-RU" sz="1600" dirty="0">
                <a:effectLst/>
                <a:latin typeface="+mj-lt"/>
                <a:ea typeface="Aptos" panose="020B0004020202020204" pitchFamily="34" charset="0"/>
              </a:rPr>
              <a:t> 2 – опрос, выявляющий удобные мессенджеры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269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a16="http://schemas.microsoft.com/office/drawing/2014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Штемпели с буквами">
            <a:extLst>
              <a:ext uri="{FF2B5EF4-FFF2-40B4-BE49-F238E27FC236}">
                <a16:creationId xmlns:a16="http://schemas.microsoft.com/office/drawing/2014/main" id="{EB0CAA8D-A852-C4A7-5B8F-CCB921FFB6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" r="6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9DBB63A-DF09-2F40-2A91-91C62E78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72" y="260648"/>
            <a:ext cx="8373644" cy="72695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400" dirty="0"/>
              <a:t>РАЗРАБОТКА ПЛАТФОРМЫ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4FDDB-D866-8EDF-C3CC-50A9FF2DB1A8}"/>
              </a:ext>
            </a:extLst>
          </p:cNvPr>
          <p:cNvSpPr txBox="1"/>
          <p:nvPr/>
        </p:nvSpPr>
        <p:spPr>
          <a:xfrm>
            <a:off x="457072" y="987600"/>
            <a:ext cx="10345166" cy="1456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1000"/>
              </a:spcAft>
            </a:pPr>
            <a:r>
              <a:rPr lang="ru-RU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Для реализации проекта были использованы:</a:t>
            </a:r>
          </a:p>
          <a:p>
            <a:pPr indent="450215" algn="just">
              <a:spcAft>
                <a:spcPts val="1000"/>
              </a:spcAft>
            </a:pPr>
            <a:endParaRPr lang="ru-RU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0215">
              <a:spcAft>
                <a:spcPts val="1000"/>
              </a:spcAft>
            </a:pPr>
            <a:endParaRPr lang="ru-RU" sz="24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D2054F79-10EF-2736-259D-7E27B362A5F0}"/>
              </a:ext>
            </a:extLst>
          </p:cNvPr>
          <p:cNvSpPr txBox="1">
            <a:spLocks/>
          </p:cNvSpPr>
          <p:nvPr/>
        </p:nvSpPr>
        <p:spPr>
          <a:xfrm>
            <a:off x="1224222" y="1412776"/>
            <a:ext cx="6693267" cy="4928708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lang="ru-RU" sz="24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lang="ru-RU" sz="20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lang="ru-RU" sz="18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lang="ru-RU" sz="16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Char char="•"/>
              <a:defRPr lang="ru-RU" sz="16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ru-RU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ru-RU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ru-RU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lang="ru-RU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+mj-lt"/>
              </a:rPr>
              <a:t>Figma</a:t>
            </a:r>
            <a:r>
              <a:rPr lang="ru-RU" dirty="0">
                <a:latin typeface="+mj-lt"/>
              </a:rPr>
              <a:t> -</a:t>
            </a:r>
            <a:r>
              <a:rPr lang="en-GB" dirty="0">
                <a:latin typeface="+mj-lt"/>
              </a:rPr>
              <a:t> </a:t>
            </a:r>
            <a:r>
              <a:rPr lang="ru-RU" dirty="0">
                <a:latin typeface="+mj-lt"/>
              </a:rPr>
              <a:t>для создания дизайна;</a:t>
            </a:r>
          </a:p>
          <a:p>
            <a:r>
              <a:rPr lang="en-GB" dirty="0">
                <a:latin typeface="+mj-lt"/>
              </a:rPr>
              <a:t>HTML, Python;</a:t>
            </a:r>
          </a:p>
          <a:p>
            <a:r>
              <a:rPr lang="en-GB" dirty="0">
                <a:latin typeface="+mj-lt"/>
              </a:rPr>
              <a:t>Visual Studio Code, Django;</a:t>
            </a:r>
          </a:p>
          <a:p>
            <a:r>
              <a:rPr lang="en-GB" dirty="0">
                <a:latin typeface="+mj-lt"/>
              </a:rPr>
              <a:t> </a:t>
            </a:r>
            <a:r>
              <a:rPr lang="ru-RU" dirty="0">
                <a:latin typeface="+mj-lt"/>
              </a:rPr>
              <a:t>Работу со статичными файлами и с файлами </a:t>
            </a:r>
            <a:r>
              <a:rPr lang="en-GB" dirty="0">
                <a:latin typeface="+mj-lt"/>
              </a:rPr>
              <a:t>CSS;</a:t>
            </a:r>
          </a:p>
          <a:p>
            <a:r>
              <a:rPr lang="en-GB" dirty="0">
                <a:latin typeface="+mj-lt"/>
              </a:rPr>
              <a:t>Templates </a:t>
            </a:r>
            <a:r>
              <a:rPr lang="ru-RU" dirty="0">
                <a:latin typeface="+mj-lt"/>
              </a:rPr>
              <a:t>в </a:t>
            </a:r>
            <a:r>
              <a:rPr lang="en-GB" dirty="0">
                <a:latin typeface="+mj-lt"/>
              </a:rPr>
              <a:t>Django – </a:t>
            </a:r>
            <a:r>
              <a:rPr lang="ru-RU" dirty="0">
                <a:latin typeface="+mj-lt"/>
              </a:rPr>
              <a:t>для написания </a:t>
            </a:r>
            <a:r>
              <a:rPr lang="en-GB" dirty="0">
                <a:latin typeface="+mj-lt"/>
              </a:rPr>
              <a:t>back-end;</a:t>
            </a:r>
          </a:p>
          <a:p>
            <a:r>
              <a:rPr lang="en-GB" dirty="0">
                <a:latin typeface="+mj-lt"/>
              </a:rPr>
              <a:t>JavaScript – </a:t>
            </a:r>
            <a:r>
              <a:rPr lang="ru-RU" dirty="0">
                <a:latin typeface="+mj-lt"/>
              </a:rPr>
              <a:t>для создания поиска по странице.</a:t>
            </a:r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ru-RU" dirty="0">
              <a:latin typeface="+mj-lt"/>
            </a:endParaRPr>
          </a:p>
          <a:p>
            <a:endParaRPr lang="ru-RU" dirty="0">
              <a:latin typeface="+mj-lt"/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21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DE010-7BE7-13ED-B6B5-39C26DE5A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61E30-A07A-C982-D806-BCB9AE15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БЫЛА ПРОДУМАНА БАЗА ДАННЫХ: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F49CBD-321A-B6B9-1683-F63C5D453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73452" y="5920157"/>
            <a:ext cx="6840760" cy="614247"/>
          </a:xfrm>
        </p:spPr>
        <p:txBody>
          <a:bodyPr>
            <a:noAutofit/>
          </a:bodyPr>
          <a:lstStyle/>
          <a:p>
            <a:r>
              <a:rPr lang="ru-RU" dirty="0">
                <a:latin typeface="Book Antiqua" panose="02040602050305030304" pitchFamily="18" charset="0"/>
              </a:rPr>
              <a:t>Рисунок 2 – итоговая база данных в адм. панели </a:t>
            </a:r>
            <a:r>
              <a:rPr lang="en-GB" dirty="0">
                <a:latin typeface="Book Antiqua" panose="02040602050305030304" pitchFamily="18" charset="0"/>
              </a:rPr>
              <a:t>Django</a:t>
            </a:r>
            <a:endParaRPr lang="ru-RU" dirty="0">
              <a:latin typeface="Book Antiqua" panose="02040602050305030304" pitchFamily="18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EEA918-7526-6250-7B68-E7BA7C8C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569AC6-919D-110B-C2DD-195613BB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930" y="1449330"/>
            <a:ext cx="6055804" cy="446638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D1C9612-50F7-E80F-EE5B-BDB512272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6" y="2154365"/>
            <a:ext cx="2938445" cy="3783863"/>
          </a:xfrm>
          <a:prstGeom prst="rect">
            <a:avLst/>
          </a:prstGeom>
        </p:spPr>
      </p:pic>
      <p:sp>
        <p:nvSpPr>
          <p:cNvPr id="14" name="Текст 3">
            <a:extLst>
              <a:ext uri="{FF2B5EF4-FFF2-40B4-BE49-F238E27FC236}">
                <a16:creationId xmlns:a16="http://schemas.microsoft.com/office/drawing/2014/main" id="{7B10C80F-752B-B305-371B-35C26B78CF58}"/>
              </a:ext>
            </a:extLst>
          </p:cNvPr>
          <p:cNvSpPr txBox="1">
            <a:spLocks/>
          </p:cNvSpPr>
          <p:nvPr/>
        </p:nvSpPr>
        <p:spPr>
          <a:xfrm>
            <a:off x="617723" y="5938228"/>
            <a:ext cx="3948212" cy="614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20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12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10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9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9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Book Antiqua" panose="02040602050305030304" pitchFamily="18" charset="0"/>
              </a:rPr>
              <a:t>Рисунок 1 – схема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823695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26F7A-E782-BBFF-6C74-8FE27543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Был продуман функционал сайта: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D8C7C-C4FE-7F67-4639-39CABF99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B0B6E8-5B7B-BECB-1A72-6B1F6F5A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4" y="2429915"/>
            <a:ext cx="5009132" cy="3528392"/>
          </a:xfrm>
          <a:prstGeom prst="rect">
            <a:avLst/>
          </a:prstGeom>
        </p:spPr>
      </p:pic>
      <p:sp>
        <p:nvSpPr>
          <p:cNvPr id="9" name="Текст 3">
            <a:extLst>
              <a:ext uri="{FF2B5EF4-FFF2-40B4-BE49-F238E27FC236}">
                <a16:creationId xmlns:a16="http://schemas.microsoft.com/office/drawing/2014/main" id="{333935C0-6053-862E-C833-473242EDA08A}"/>
              </a:ext>
            </a:extLst>
          </p:cNvPr>
          <p:cNvSpPr txBox="1">
            <a:spLocks/>
          </p:cNvSpPr>
          <p:nvPr/>
        </p:nvSpPr>
        <p:spPr>
          <a:xfrm>
            <a:off x="757004" y="6023698"/>
            <a:ext cx="3948212" cy="614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20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12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10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9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9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latin typeface="Book Antiqua" panose="02040602050305030304" pitchFamily="18" charset="0"/>
              </a:rPr>
              <a:t>Рисунок </a:t>
            </a:r>
            <a:r>
              <a:rPr lang="en-GB" dirty="0">
                <a:latin typeface="Book Antiqua" panose="02040602050305030304" pitchFamily="18" charset="0"/>
              </a:rPr>
              <a:t>3</a:t>
            </a:r>
            <a:r>
              <a:rPr lang="ru-RU" dirty="0">
                <a:latin typeface="Book Antiqua" panose="02040602050305030304" pitchFamily="18" charset="0"/>
              </a:rPr>
              <a:t> – схема переходов по страницам сайта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22D4A79A-DAD4-5982-5CC1-46B650305867}"/>
              </a:ext>
            </a:extLst>
          </p:cNvPr>
          <p:cNvSpPr txBox="1">
            <a:spLocks/>
          </p:cNvSpPr>
          <p:nvPr/>
        </p:nvSpPr>
        <p:spPr>
          <a:xfrm>
            <a:off x="6904964" y="6023698"/>
            <a:ext cx="3948212" cy="614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20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12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10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9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50000"/>
                </a:schemeClr>
              </a:buClr>
              <a:buFont typeface="Arial" pitchFamily="34" charset="0"/>
              <a:buNone/>
              <a:defRPr lang="ru-RU" sz="900" b="0" i="0" kern="12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ru-RU"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latin typeface="Book Antiqua" panose="02040602050305030304" pitchFamily="18" charset="0"/>
              </a:rPr>
              <a:t>Рисунок 4 – </a:t>
            </a:r>
            <a:r>
              <a:rPr lang="en-GB" dirty="0">
                <a:latin typeface="Book Antiqua" panose="02040602050305030304" pitchFamily="18" charset="0"/>
              </a:rPr>
              <a:t>UML-</a:t>
            </a:r>
            <a:r>
              <a:rPr lang="ru-RU" dirty="0">
                <a:latin typeface="Book Antiqua" panose="02040602050305030304" pitchFamily="18" charset="0"/>
              </a:rPr>
              <a:t>диаграмма</a:t>
            </a:r>
            <a:r>
              <a:rPr lang="en-GB" dirty="0">
                <a:latin typeface="Book Antiqua" panose="02040602050305030304" pitchFamily="18" charset="0"/>
              </a:rPr>
              <a:t> </a:t>
            </a:r>
            <a:r>
              <a:rPr lang="ru-RU" dirty="0">
                <a:latin typeface="Book Antiqua" panose="02040602050305030304" pitchFamily="18" charset="0"/>
              </a:rPr>
              <a:t>взаимодействий пользователя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8BC497-E4E9-6EA6-EC8C-FA829E95A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860" y="2435659"/>
            <a:ext cx="6166421" cy="35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Раздел юридических книг в библиотеке">
            <a:extLst>
              <a:ext uri="{FF2B5EF4-FFF2-40B4-BE49-F238E27FC236}">
                <a16:creationId xmlns:a16="http://schemas.microsoft.com/office/drawing/2014/main" id="{FB041D79-5B82-5892-F892-99D7C8AC57B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" b="5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DF21DF92-01F6-1E57-4DA8-7390DBFF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F28FB93-0A08-4E7D-8E63-9EFA29F1E093}" type="slidenum">
              <a:rPr lang="ru-RU" smtClean="0"/>
              <a:pPr rtl="0"/>
              <a:t>9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19E83E-DABB-3B38-3F4C-55401775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400" dirty="0"/>
              <a:t>Проведение тестирования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4B1B529-A184-61C7-8DE0-7B1E7000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22689" y="2667000"/>
            <a:ext cx="3610099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4D965-1489-57A0-4960-7519EBD82942}"/>
              </a:ext>
            </a:extLst>
          </p:cNvPr>
          <p:cNvSpPr txBox="1"/>
          <p:nvPr/>
        </p:nvSpPr>
        <p:spPr>
          <a:xfrm>
            <a:off x="2640" y="2664117"/>
            <a:ext cx="7717409" cy="2934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Aft>
                <a:spcPts val="1000"/>
              </a:spcAft>
            </a:pPr>
            <a:r>
              <a:rPr lang="ru-RU" sz="2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Были проведены функциональное и оценочное тестирование: первое выяснило, </a:t>
            </a:r>
            <a:r>
              <a:rPr lang="ru-RU" sz="2400" dirty="0">
                <a:effectLst/>
                <a:latin typeface="+mj-lt"/>
                <a:ea typeface="Aptos" panose="020B0004020202020204" pitchFamily="34" charset="0"/>
              </a:rPr>
              <a:t>что программа работает без ошибок, то есть корректно; второе же -</a:t>
            </a:r>
            <a:r>
              <a:rPr lang="ru-RU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что она понимаема и удобна в использовании ЦА.</a:t>
            </a:r>
          </a:p>
          <a:p>
            <a:pPr indent="450215">
              <a:spcAft>
                <a:spcPts val="1000"/>
              </a:spcAft>
            </a:pPr>
            <a:r>
              <a:rPr lang="ru-RU" sz="24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Такой результат указывает: </a:t>
            </a:r>
            <a:r>
              <a:rPr lang="en-GB" sz="24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UX </a:t>
            </a:r>
            <a:r>
              <a:rPr lang="ru-RU" sz="24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и </a:t>
            </a:r>
            <a:r>
              <a:rPr lang="en-GB" sz="24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UI </a:t>
            </a:r>
            <a:r>
              <a:rPr lang="ru-RU" sz="24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элементы сайта реализованы хорошо.</a:t>
            </a:r>
            <a:endParaRPr lang="ru-RU" sz="24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0215">
              <a:spcAft>
                <a:spcPts val="1000"/>
              </a:spcAft>
            </a:pPr>
            <a:endParaRPr lang="ru-RU" sz="2400" b="1" kern="100" dirty="0">
              <a:solidFill>
                <a:srgbClr val="0F4761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8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dec="http://schemas.microsoft.com/office/drawing/2017/decorative"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ига 16 х 9">
  <a:themeElements>
    <a:clrScheme name="Custom 71">
      <a:dk1>
        <a:srgbClr val="000000"/>
      </a:dk1>
      <a:lt1>
        <a:srgbClr val="FFFFFF"/>
      </a:lt1>
      <a:dk2>
        <a:srgbClr val="693A20"/>
      </a:dk2>
      <a:lt2>
        <a:srgbClr val="E7E4E6"/>
      </a:lt2>
      <a:accent1>
        <a:srgbClr val="512823"/>
      </a:accent1>
      <a:accent2>
        <a:srgbClr val="B98D34"/>
      </a:accent2>
      <a:accent3>
        <a:srgbClr val="610606"/>
      </a:accent3>
      <a:accent4>
        <a:srgbClr val="FFEDB9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ustom 89">
      <a:majorFont>
        <a:latin typeface="Book Antiqua"/>
        <a:ea typeface=""/>
        <a:cs typeface=""/>
      </a:majorFont>
      <a:minorFont>
        <a:latin typeface="Gill Sans MT"/>
        <a:ea typeface="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0360133_TF02801059_Win32" id="{3C3EE73F-AAD7-4353-9ED5-1FE8D42E7EE0}" vid="{F757E4F1-0638-4CE5-8C0D-E0CC3A073DF1}"/>
    </a:ext>
  </a:extLst>
</a:theme>
</file>

<file path=ppt/theme/theme2.xml><?xml version="1.0" encoding="utf-8"?>
<a:theme xmlns:a="http://schemas.openxmlformats.org/drawingml/2006/main" name="Тема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ACF9E2-7979-495A-9F5F-33F2C85007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8458A3-99B8-4914-89E6-B86ADB0D7D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6EAEDD-6865-458C-AB5E-1E0979B7BC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479</Words>
  <Application>Microsoft Office PowerPoint</Application>
  <PresentationFormat>Произвольный</PresentationFormat>
  <Paragraphs>89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Aptos</vt:lpstr>
      <vt:lpstr>Arial</vt:lpstr>
      <vt:lpstr>Book Antiqua</vt:lpstr>
      <vt:lpstr>Calibri</vt:lpstr>
      <vt:lpstr>Constantia</vt:lpstr>
      <vt:lpstr>Times New Roman</vt:lpstr>
      <vt:lpstr>Книга 16 х 9</vt:lpstr>
      <vt:lpstr>SHAREABOOK: сайт для обмена книгами</vt:lpstr>
      <vt:lpstr>ОГЛАВЛЕНИЕ</vt:lpstr>
      <vt:lpstr>актуальность </vt:lpstr>
      <vt:lpstr>Цели и задачи работы </vt:lpstr>
      <vt:lpstr>Определение целевой аудитории  и ее потребностей</vt:lpstr>
      <vt:lpstr>РАЗРАБОТКА ПЛАТФОРМЫ</vt:lpstr>
      <vt:lpstr>БЫЛА ПРОДУМАНА БАЗА ДАННЫХ:</vt:lpstr>
      <vt:lpstr>Был продуман функционал сайта:</vt:lpstr>
      <vt:lpstr>Проведение тестирования</vt:lpstr>
      <vt:lpstr>результат</vt:lpstr>
      <vt:lpstr>ИСТОЧНИ-КИ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Саркисова Ани .</dc:creator>
  <cp:lastModifiedBy>Саркисова Ани .</cp:lastModifiedBy>
  <cp:revision>40</cp:revision>
  <dcterms:created xsi:type="dcterms:W3CDTF">2025-01-11T21:02:55Z</dcterms:created>
  <dcterms:modified xsi:type="dcterms:W3CDTF">2025-01-12T02:37:32Z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