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9"/>
  </p:notesMasterIdLst>
  <p:sldIdLst>
    <p:sldId id="325" r:id="rId2"/>
    <p:sldId id="292" r:id="rId3"/>
    <p:sldId id="326" r:id="rId4"/>
    <p:sldId id="327" r:id="rId5"/>
    <p:sldId id="328" r:id="rId6"/>
    <p:sldId id="329" r:id="rId7"/>
    <p:sldId id="330" r:id="rId8"/>
    <p:sldId id="331" r:id="rId9"/>
    <p:sldId id="293" r:id="rId10"/>
    <p:sldId id="8395" r:id="rId11"/>
    <p:sldId id="2147469936" r:id="rId12"/>
    <p:sldId id="8393" r:id="rId13"/>
    <p:sldId id="294" r:id="rId14"/>
    <p:sldId id="295" r:id="rId15"/>
    <p:sldId id="296" r:id="rId16"/>
    <p:sldId id="323"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1856"/>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2</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15</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82756857"/>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1: Our First App</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A85-E966-2E01-B88B-7E7F5D6700A0}"/>
              </a:ext>
            </a:extLst>
          </p:cNvPr>
          <p:cNvSpPr>
            <a:spLocks noGrp="1"/>
          </p:cNvSpPr>
          <p:nvPr>
            <p:ph type="title"/>
          </p:nvPr>
        </p:nvSpPr>
        <p:spPr/>
        <p:txBody>
          <a:bodyPr/>
          <a:lstStyle/>
          <a:p>
            <a:r>
              <a:rPr lang="en-US"/>
              <a:t>Multi-window</a:t>
            </a:r>
          </a:p>
        </p:txBody>
      </p:sp>
      <p:sp>
        <p:nvSpPr>
          <p:cNvPr id="3" name="Text Placeholder 2">
            <a:extLst>
              <a:ext uri="{FF2B5EF4-FFF2-40B4-BE49-F238E27FC236}">
                <a16:creationId xmlns:a16="http://schemas.microsoft.com/office/drawing/2014/main" id="{582FD4E6-8721-5C5D-DFCE-14C8865FA946}"/>
              </a:ext>
            </a:extLst>
          </p:cNvPr>
          <p:cNvSpPr>
            <a:spLocks noGrp="1"/>
          </p:cNvSpPr>
          <p:nvPr>
            <p:ph type="body" sz="quarter" idx="10"/>
          </p:nvPr>
        </p:nvSpPr>
        <p:spPr>
          <a:xfrm>
            <a:off x="588263" y="1735897"/>
            <a:ext cx="11018520" cy="941796"/>
          </a:xfrm>
        </p:spPr>
        <p:txBody>
          <a:bodyPr/>
          <a:lstStyle/>
          <a:p>
            <a:r>
              <a:rPr lang="en-US" sz="1800">
                <a:solidFill>
                  <a:srgbClr val="1E1EFF"/>
                </a:solidFill>
                <a:effectLst/>
              </a:rPr>
              <a:t>var</a:t>
            </a:r>
            <a:r>
              <a:rPr lang="en-US" sz="1800">
                <a:solidFill>
                  <a:srgbClr val="000000"/>
                </a:solidFill>
                <a:effectLst/>
              </a:rPr>
              <a:t> </a:t>
            </a:r>
            <a:r>
              <a:rPr lang="en-US" sz="1800" err="1">
                <a:solidFill>
                  <a:srgbClr val="000000"/>
                </a:solidFill>
                <a:effectLst/>
              </a:rPr>
              <a:t>secondWindow</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a:solidFill>
                  <a:srgbClr val="660066"/>
                </a:solidFill>
                <a:effectLst/>
              </a:rPr>
              <a:t>Window</a:t>
            </a:r>
            <a:r>
              <a:rPr lang="en-US" sz="1800">
                <a:solidFill>
                  <a:srgbClr val="000000"/>
                </a:solidFill>
                <a:effectLst/>
              </a:rPr>
              <a:t> { </a:t>
            </a:r>
            <a:r>
              <a:rPr lang="en-US" sz="1800">
                <a:solidFill>
                  <a:srgbClr val="660066"/>
                </a:solidFill>
                <a:effectLst/>
              </a:rPr>
              <a:t>Page</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err="1">
                <a:solidFill>
                  <a:srgbClr val="660066"/>
                </a:solidFill>
                <a:effectLst/>
              </a:rPr>
              <a:t>MySecondPage</a:t>
            </a:r>
            <a:r>
              <a:rPr lang="en-US" sz="1800">
                <a:solidFill>
                  <a:srgbClr val="000000"/>
                </a:solidFill>
                <a:effectLst/>
              </a:rPr>
              <a:t> { </a:t>
            </a:r>
            <a:r>
              <a:rPr lang="en-US" sz="1800">
                <a:solidFill>
                  <a:srgbClr val="008800"/>
                </a:solidFill>
                <a:effectLst/>
              </a:rPr>
              <a:t>// ...</a:t>
            </a:r>
            <a:r>
              <a:rPr lang="en-US" sz="1800">
                <a:solidFill>
                  <a:srgbClr val="000000"/>
                </a:solidFill>
                <a:effectLst/>
              </a:rPr>
              <a:t> } };</a:t>
            </a:r>
          </a:p>
          <a:p>
            <a:endParaRPr lang="en-US" sz="1800"/>
          </a:p>
          <a:p>
            <a:r>
              <a:rPr lang="en-US" sz="1800" err="1">
                <a:solidFill>
                  <a:srgbClr val="660066"/>
                </a:solidFill>
                <a:effectLst/>
              </a:rPr>
              <a:t>Application</a:t>
            </a:r>
            <a:r>
              <a:rPr lang="en-US" sz="1800" err="1">
                <a:solidFill>
                  <a:srgbClr val="000000"/>
                </a:solidFill>
                <a:effectLst/>
              </a:rPr>
              <a:t>.</a:t>
            </a:r>
            <a:r>
              <a:rPr lang="en-US" sz="1800" err="1">
                <a:solidFill>
                  <a:srgbClr val="660066"/>
                </a:solidFill>
                <a:effectLst/>
              </a:rPr>
              <a:t>Current</a:t>
            </a:r>
            <a:r>
              <a:rPr lang="en-US" sz="1800" err="1">
                <a:solidFill>
                  <a:srgbClr val="000000"/>
                </a:solidFill>
                <a:effectLst/>
              </a:rPr>
              <a:t>.</a:t>
            </a:r>
            <a:r>
              <a:rPr lang="en-US" sz="1800" err="1">
                <a:solidFill>
                  <a:srgbClr val="660066"/>
                </a:solidFill>
                <a:effectLst/>
              </a:rPr>
              <a:t>OpenWindow</a:t>
            </a:r>
            <a:r>
              <a:rPr lang="en-US" sz="1800">
                <a:solidFill>
                  <a:srgbClr val="000000"/>
                </a:solidFill>
                <a:effectLst/>
              </a:rPr>
              <a:t>(</a:t>
            </a:r>
            <a:r>
              <a:rPr lang="en-US" sz="1800" err="1">
                <a:solidFill>
                  <a:srgbClr val="000000"/>
                </a:solidFill>
                <a:effectLst/>
              </a:rPr>
              <a:t>secondWindow</a:t>
            </a:r>
            <a:r>
              <a:rPr lang="en-US" sz="1800">
                <a:solidFill>
                  <a:srgbClr val="000000"/>
                </a:solidFill>
                <a:effectLst/>
              </a:rPr>
              <a:t>);</a:t>
            </a:r>
            <a:endParaRPr lang="en-US" sz="1800"/>
          </a:p>
        </p:txBody>
      </p:sp>
      <p:pic>
        <p:nvPicPr>
          <p:cNvPr id="6146" name="Picture 2">
            <a:extLst>
              <a:ext uri="{FF2B5EF4-FFF2-40B4-BE49-F238E27FC236}">
                <a16:creationId xmlns:a16="http://schemas.microsoft.com/office/drawing/2014/main" id="{4E043D39-C580-0EF8-A147-D605530E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2855851"/>
            <a:ext cx="1155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38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
        <p:nvSpPr>
          <p:cNvPr id="3" name="TextBox 2">
            <a:extLst>
              <a:ext uri="{FF2B5EF4-FFF2-40B4-BE49-F238E27FC236}">
                <a16:creationId xmlns:a16="http://schemas.microsoft.com/office/drawing/2014/main" id="{FD94B5A4-931C-27D7-5AFE-0109386DB0F8}"/>
              </a:ext>
            </a:extLst>
          </p:cNvPr>
          <p:cNvSpPr txBox="1"/>
          <p:nvPr/>
        </p:nvSpPr>
        <p:spPr>
          <a:xfrm>
            <a:off x="1165664" y="3777342"/>
            <a:ext cx="4495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aka.ms</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maui</a:t>
            </a:r>
            <a:r>
              <a:rPr lang="en-US" sz="2400" dirty="0">
                <a:gradFill>
                  <a:gsLst>
                    <a:gs pos="2917">
                      <a:schemeClr val="tx1"/>
                    </a:gs>
                    <a:gs pos="30000">
                      <a:schemeClr val="tx1"/>
                    </a:gs>
                  </a:gsLst>
                  <a:lin ang="5400000" scaled="0"/>
                </a:gradFill>
              </a:rPr>
              <a:t>-workshop</a:t>
            </a:r>
          </a:p>
        </p:txBody>
      </p:sp>
    </p:spTree>
    <p:extLst>
      <p:ext uri="{BB962C8B-B14F-4D97-AF65-F5344CB8AC3E}">
        <p14:creationId xmlns:p14="http://schemas.microsoft.com/office/powerpoint/2010/main" val="38294643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net8.0-android;net8.0-ios;net8.0-maccatalyst;net8.0-windows10.0.19041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Widescreen</PresentationFormat>
  <Paragraphs>138</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LT Pro 45 Book</vt:lpstr>
      <vt:lpstr>Calibri</vt:lpstr>
      <vt:lpstr>Consolas</vt:lpstr>
      <vt:lpstr>Menlo</vt:lpstr>
      <vt:lpstr>Segoe UI</vt:lpstr>
      <vt:lpstr>Segoe UI Light</vt:lpstr>
      <vt:lpstr>Segoe UI Semibold</vt:lpstr>
      <vt:lpstr>Wingdings</vt:lpstr>
      <vt:lpstr>5-30629_Build_Template_WHITE</vt:lpstr>
      <vt:lpstr>.NET MAUI Part 1: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Multi-window</vt:lpstr>
      <vt:lpstr>PowerPoint Presentation</vt:lpstr>
      <vt:lpstr>Pages</vt:lpstr>
      <vt:lpstr>Layout</vt:lpstr>
      <vt:lpstr>Providing Behavior</vt:lpstr>
      <vt:lpstr>Let’s do it! Part 1 – Displaying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2024-06-11T16:12:48Z</dcterms:created>
  <dcterms:modified xsi:type="dcterms:W3CDTF">2024-06-11T16:12:53Z</dcterms:modified>
</cp:coreProperties>
</file>