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9" r:id="rId14"/>
    <p:sldId id="268" r:id="rId15"/>
    <p:sldId id="270" r:id="rId16"/>
    <p:sldId id="271" r:id="rId17"/>
    <p:sldId id="272" r:id="rId18"/>
    <p:sldId id="273" r:id="rId19"/>
    <p:sldId id="274" r:id="rId20"/>
    <p:sldId id="275" r:id="rId21"/>
    <p:sldId id="277" r:id="rId22"/>
    <p:sldId id="276"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8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23"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7281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99169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3122072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874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55692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94524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2A38B3-2BB0-4A66-837E-23B88C311AE5}"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4056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10120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44298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25884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E2A38B3-2BB0-4A66-837E-23B88C311AE5}" type="datetimeFigureOut">
              <a:rPr lang="en-US" smtClean="0"/>
              <a:t>1/22/2023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3178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7100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A38B3-2BB0-4A66-837E-23B88C311AE5}"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9954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A38B3-2BB0-4A66-837E-23B88C311AE5}" type="datetimeFigureOut">
              <a:rPr lang="en-US" smtClean="0"/>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4762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A38B3-2BB0-4A66-837E-23B88C311AE5}" type="datetimeFigureOut">
              <a:rPr lang="en-US" smtClean="0"/>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183681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2973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A38B3-2BB0-4A66-837E-23B88C311AE5}"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32379-5F12-4DB7-B5F6-A4862F5ACB9A}" type="slidenum">
              <a:rPr lang="en-US" smtClean="0"/>
              <a:t>‹#›</a:t>
            </a:fld>
            <a:endParaRPr lang="en-US"/>
          </a:p>
        </p:txBody>
      </p:sp>
    </p:spTree>
    <p:extLst>
      <p:ext uri="{BB962C8B-B14F-4D97-AF65-F5344CB8AC3E}">
        <p14:creationId xmlns:p14="http://schemas.microsoft.com/office/powerpoint/2010/main" val="27578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2A38B3-2BB0-4A66-837E-23B88C311AE5}" type="datetimeFigureOut">
              <a:rPr lang="en-US" smtClean="0"/>
              <a:t>1/22/2023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E32379-5F12-4DB7-B5F6-A4862F5ACB9A}" type="slidenum">
              <a:rPr lang="en-US" smtClean="0"/>
              <a:t>‹#›</a:t>
            </a:fld>
            <a:endParaRPr lang="en-US"/>
          </a:p>
        </p:txBody>
      </p:sp>
    </p:spTree>
    <p:extLst>
      <p:ext uri="{BB962C8B-B14F-4D97-AF65-F5344CB8AC3E}">
        <p14:creationId xmlns:p14="http://schemas.microsoft.com/office/powerpoint/2010/main" val="174350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DA32F-03A5-4740-AD89-6A80D0373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457200"/>
            <a:ext cx="8023412" cy="5360894"/>
          </a:xfrm>
          <a:prstGeom prst="rect">
            <a:avLst/>
          </a:prstGeom>
        </p:spPr>
      </p:pic>
    </p:spTree>
    <p:extLst>
      <p:ext uri="{BB962C8B-B14F-4D97-AF65-F5344CB8AC3E}">
        <p14:creationId xmlns:p14="http://schemas.microsoft.com/office/powerpoint/2010/main" val="76457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tx1"/>
                </a:solidFill>
                <a:latin typeface="Arial Black" pitchFamily="34" charset="0"/>
              </a:rPr>
              <a:t>Data Cleaning Steps:</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r>
              <a:rPr lang="en-IN" sz="4000" b="0" i="0" dirty="0">
                <a:solidFill>
                  <a:schemeClr val="accent5">
                    <a:lumMod val="60000"/>
                    <a:lumOff val="40000"/>
                  </a:schemeClr>
                </a:solidFill>
                <a:effectLst/>
                <a:latin typeface="Arial Rounded MT Bold" panose="020F0704030504030204" pitchFamily="34" charset="0"/>
              </a:rPr>
              <a:t>Checking Missing values</a:t>
            </a:r>
            <a:endParaRPr lang="en-IN" sz="4000" dirty="0">
              <a:solidFill>
                <a:schemeClr val="accent5">
                  <a:lumMod val="60000"/>
                  <a:lumOff val="40000"/>
                </a:schemeClr>
              </a:solidFill>
              <a:latin typeface="Arial Rounded MT Bold" panose="020F0704030504030204" pitchFamily="34" charset="0"/>
            </a:endParaRPr>
          </a:p>
          <a:p>
            <a:r>
              <a:rPr lang="en-IN" sz="4000" b="0" i="0" dirty="0">
                <a:solidFill>
                  <a:schemeClr val="accent5">
                    <a:lumMod val="60000"/>
                    <a:lumOff val="40000"/>
                  </a:schemeClr>
                </a:solidFill>
                <a:effectLst/>
                <a:latin typeface="Arial Rounded MT Bold" panose="020F0704030504030204" pitchFamily="34" charset="0"/>
              </a:rPr>
              <a:t>Dropping columns &amp; imputation accordingly</a:t>
            </a:r>
            <a:endParaRPr lang="en-IN" sz="4000" dirty="0">
              <a:solidFill>
                <a:schemeClr val="accent5">
                  <a:lumMod val="60000"/>
                  <a:lumOff val="40000"/>
                </a:schemeClr>
              </a:solidFill>
              <a:latin typeface="Arial Rounded MT Bold" panose="020F0704030504030204" pitchFamily="34" charset="0"/>
            </a:endParaRPr>
          </a:p>
          <a:p>
            <a:r>
              <a:rPr lang="en-US" sz="4000" b="0" i="0" dirty="0">
                <a:solidFill>
                  <a:schemeClr val="accent5">
                    <a:lumMod val="60000"/>
                    <a:lumOff val="40000"/>
                  </a:schemeClr>
                </a:solidFill>
                <a:effectLst/>
                <a:latin typeface="Arial Rounded MT Bold" panose="020F0704030504030204" pitchFamily="34" charset="0"/>
              </a:rPr>
              <a:t>Applying z score on outliers</a:t>
            </a:r>
            <a:endParaRPr lang="en-US" sz="4000" dirty="0">
              <a:solidFill>
                <a:schemeClr val="accent5">
                  <a:lumMod val="60000"/>
                  <a:lumOff val="40000"/>
                </a:schemeClr>
              </a:solidFill>
              <a:latin typeface="Arial Rounded MT Bold" panose="020F0704030504030204" pitchFamily="34" charset="0"/>
            </a:endParaRPr>
          </a:p>
          <a:p>
            <a:r>
              <a:rPr lang="en-IN" sz="4000" dirty="0">
                <a:solidFill>
                  <a:schemeClr val="accent5">
                    <a:lumMod val="60000"/>
                    <a:lumOff val="40000"/>
                  </a:schemeClr>
                </a:solidFill>
                <a:latin typeface="Arial Rounded MT Bold" panose="020F0704030504030204" pitchFamily="34" charset="0"/>
              </a:rPr>
              <a:t>H</a:t>
            </a:r>
            <a:r>
              <a:rPr lang="en-IN" sz="4000" b="0" i="0" dirty="0">
                <a:solidFill>
                  <a:schemeClr val="accent5">
                    <a:lumMod val="60000"/>
                    <a:lumOff val="40000"/>
                  </a:schemeClr>
                </a:solidFill>
                <a:effectLst/>
                <a:latin typeface="Arial Rounded MT Bold" panose="020F0704030504030204" pitchFamily="34" charset="0"/>
              </a:rPr>
              <a:t>andling Skewness</a:t>
            </a:r>
            <a:endParaRPr lang="en-IN" sz="4000" dirty="0">
              <a:solidFill>
                <a:schemeClr val="accent5">
                  <a:lumMod val="60000"/>
                  <a:lumOff val="40000"/>
                </a:schemeClr>
              </a:solidFill>
              <a:latin typeface="Arial Rounded MT Bold" panose="020F0704030504030204" pitchFamily="34" charset="0"/>
            </a:endParaRPr>
          </a:p>
          <a:p>
            <a:r>
              <a:rPr lang="en-US" sz="4000" dirty="0">
                <a:solidFill>
                  <a:schemeClr val="accent5">
                    <a:lumMod val="60000"/>
                    <a:lumOff val="40000"/>
                  </a:schemeClr>
                </a:solidFill>
                <a:latin typeface="Arial Rounded MT Bold" panose="020F0704030504030204" pitchFamily="34" charset="0"/>
              </a:rPr>
              <a:t>PCA</a:t>
            </a:r>
          </a:p>
          <a:p>
            <a:pPr marL="0" indent="0">
              <a:buNone/>
            </a:pPr>
            <a:endParaRPr lang="en-US" dirty="0"/>
          </a:p>
        </p:txBody>
      </p:sp>
    </p:spTree>
    <p:extLst>
      <p:ext uri="{BB962C8B-B14F-4D97-AF65-F5344CB8AC3E}">
        <p14:creationId xmlns:p14="http://schemas.microsoft.com/office/powerpoint/2010/main" val="4248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133600" y="764373"/>
            <a:ext cx="9372600" cy="1293028"/>
          </a:xfrm>
        </p:spPr>
        <p:txBody>
          <a:bodyPr>
            <a:normAutofit/>
          </a:bodyPr>
          <a:lstStyle/>
          <a:p>
            <a:r>
              <a:rPr lang="en-IN" sz="3600" b="1" dirty="0">
                <a:solidFill>
                  <a:schemeClr val="accent3">
                    <a:lumMod val="60000"/>
                    <a:lumOff val="40000"/>
                  </a:schemeClr>
                </a:solidFill>
                <a:latin typeface="Arial Black" panose="020B0A04020102020204" pitchFamily="34" charset="0"/>
                <a:cs typeface="Arial" panose="020B0604020202020204" pitchFamily="34" charset="0"/>
              </a:rPr>
              <a:t>DATA INPUTS- LOGIC- OUTPUT RELATIONSHIPS</a:t>
            </a:r>
            <a:endParaRPr lang="en-US" sz="3600" dirty="0">
              <a:solidFill>
                <a:schemeClr val="accent3">
                  <a:lumMod val="60000"/>
                  <a:lumOff val="40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2731E55F-2E7A-E98F-FFB8-8F4CED6B6CC2}"/>
              </a:ext>
            </a:extLst>
          </p:cNvPr>
          <p:cNvPicPr>
            <a:picLocks noChangeAspect="1"/>
          </p:cNvPicPr>
          <p:nvPr/>
        </p:nvPicPr>
        <p:blipFill>
          <a:blip r:embed="rId2"/>
          <a:stretch>
            <a:fillRect/>
          </a:stretch>
        </p:blipFill>
        <p:spPr>
          <a:xfrm>
            <a:off x="1536111" y="1833488"/>
            <a:ext cx="9816517" cy="5024511"/>
          </a:xfrm>
          <a:prstGeom prst="rect">
            <a:avLst/>
          </a:prstGeom>
        </p:spPr>
      </p:pic>
    </p:spTree>
    <p:extLst>
      <p:ext uri="{BB962C8B-B14F-4D97-AF65-F5344CB8AC3E}">
        <p14:creationId xmlns:p14="http://schemas.microsoft.com/office/powerpoint/2010/main" val="179126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rmAutofit/>
          </a:bodyPr>
          <a:lstStyle/>
          <a:p>
            <a:r>
              <a:rPr lang="en" sz="3600" b="1" dirty="0">
                <a:solidFill>
                  <a:schemeClr val="accent5">
                    <a:lumMod val="60000"/>
                    <a:lumOff val="40000"/>
                  </a:schemeClr>
                </a:solidFill>
                <a:latin typeface="Arial Black" pitchFamily="34" charset="0"/>
              </a:rPr>
              <a:t>PLOT of the Target Variable</a:t>
            </a:r>
            <a:endParaRPr lang="en-US" sz="3600" dirty="0">
              <a:solidFill>
                <a:schemeClr val="accent5">
                  <a:lumMod val="60000"/>
                  <a:lumOff val="40000"/>
                </a:schemeClr>
              </a:solidFill>
            </a:endParaRPr>
          </a:p>
        </p:txBody>
      </p:sp>
      <p:pic>
        <p:nvPicPr>
          <p:cNvPr id="3074" name="Picture 2">
            <a:extLst>
              <a:ext uri="{FF2B5EF4-FFF2-40B4-BE49-F238E27FC236}">
                <a16:creationId xmlns:a16="http://schemas.microsoft.com/office/drawing/2014/main" id="{50D64CE1-61F3-41D1-9D98-E639CECB23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59" y="2613549"/>
            <a:ext cx="5034506" cy="32404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F81A44-6624-41BA-A3C6-C2E418CB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51" y="1783976"/>
            <a:ext cx="6485143" cy="50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51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764373"/>
            <a:ext cx="8534400" cy="1293028"/>
          </a:xfrm>
        </p:spPr>
        <p:txBody>
          <a:bodyPr/>
          <a:lstStyle/>
          <a:p>
            <a:r>
              <a:rPr lang="en-US" b="1" dirty="0">
                <a:solidFill>
                  <a:schemeClr val="accent4">
                    <a:lumMod val="40000"/>
                    <a:lumOff val="60000"/>
                  </a:schemeClr>
                </a:solidFill>
              </a:rPr>
              <a:t>PLOTTING OUTLIERS</a:t>
            </a:r>
          </a:p>
        </p:txBody>
      </p:sp>
      <p:pic>
        <p:nvPicPr>
          <p:cNvPr id="5" name="Picture 4">
            <a:extLst>
              <a:ext uri="{FF2B5EF4-FFF2-40B4-BE49-F238E27FC236}">
                <a16:creationId xmlns:a16="http://schemas.microsoft.com/office/drawing/2014/main" id="{C2A3BE09-6BCB-BF83-9B70-597D63416212}"/>
              </a:ext>
            </a:extLst>
          </p:cNvPr>
          <p:cNvPicPr>
            <a:picLocks noChangeAspect="1"/>
          </p:cNvPicPr>
          <p:nvPr/>
        </p:nvPicPr>
        <p:blipFill>
          <a:blip r:embed="rId2"/>
          <a:stretch>
            <a:fillRect/>
          </a:stretch>
        </p:blipFill>
        <p:spPr>
          <a:xfrm>
            <a:off x="1572062" y="1716258"/>
            <a:ext cx="9592995" cy="5169877"/>
          </a:xfrm>
          <a:prstGeom prst="rect">
            <a:avLst/>
          </a:prstGeom>
        </p:spPr>
      </p:pic>
    </p:spTree>
    <p:extLst>
      <p:ext uri="{BB962C8B-B14F-4D97-AF65-F5344CB8AC3E}">
        <p14:creationId xmlns:p14="http://schemas.microsoft.com/office/powerpoint/2010/main" val="25828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043953" y="764373"/>
            <a:ext cx="9462247" cy="1293028"/>
          </a:xfrm>
        </p:spPr>
        <p:txBody>
          <a:bodyPr>
            <a:normAutofit/>
          </a:bodyPr>
          <a:lstStyle/>
          <a:p>
            <a:r>
              <a:rPr lang="en-US" b="1" i="0" dirty="0">
                <a:solidFill>
                  <a:srgbClr val="FFFF00"/>
                </a:solidFill>
                <a:effectLst/>
                <a:latin typeface="Cinzel Black" panose="00000A00000000000000" pitchFamily="2" charset="0"/>
              </a:rPr>
              <a:t>Removing the Outliers using Z-score</a:t>
            </a:r>
            <a:r>
              <a:rPr lang="en-US" b="0" i="0" dirty="0">
                <a:solidFill>
                  <a:srgbClr val="FFFF00"/>
                </a:solidFill>
                <a:effectLst/>
                <a:latin typeface="Cinzel Black" panose="00000A00000000000000" pitchFamily="2" charset="0"/>
              </a:rPr>
              <a:t> </a:t>
            </a:r>
            <a:endParaRPr lang="en-US" dirty="0">
              <a:solidFill>
                <a:srgbClr val="FFFF00"/>
              </a:solidFill>
              <a:latin typeface="Cinzel Black" panose="00000A00000000000000" pitchFamily="2" charset="0"/>
            </a:endParaRPr>
          </a:p>
        </p:txBody>
      </p:sp>
      <p:pic>
        <p:nvPicPr>
          <p:cNvPr id="4098" name="Picture 2">
            <a:extLst>
              <a:ext uri="{FF2B5EF4-FFF2-40B4-BE49-F238E27FC236}">
                <a16:creationId xmlns:a16="http://schemas.microsoft.com/office/drawing/2014/main" id="{6C17B408-19F1-4AD6-9A5F-7011138A52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002" y="2193925"/>
            <a:ext cx="823399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81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1201271" y="764373"/>
            <a:ext cx="10304929" cy="1293028"/>
          </a:xfrm>
        </p:spPr>
        <p:txBody>
          <a:bodyPr>
            <a:normAutofit/>
          </a:bodyPr>
          <a:lstStyle/>
          <a:p>
            <a:r>
              <a:rPr lang="en-US" sz="3200" b="1" i="0" dirty="0">
                <a:solidFill>
                  <a:schemeClr val="accent1">
                    <a:lumMod val="20000"/>
                    <a:lumOff val="80000"/>
                  </a:schemeClr>
                </a:solidFill>
                <a:effectLst/>
                <a:latin typeface="Cinzel Black" panose="00000A00000000000000" pitchFamily="2" charset="0"/>
              </a:rPr>
              <a:t>Models DevelopmenT </a:t>
            </a:r>
            <a:r>
              <a:rPr lang="en-US" sz="3200" b="1" i="0" dirty="0" err="1">
                <a:solidFill>
                  <a:schemeClr val="accent1">
                    <a:lumMod val="20000"/>
                    <a:lumOff val="80000"/>
                  </a:schemeClr>
                </a:solidFill>
                <a:effectLst/>
                <a:latin typeface="Cinzel Black" panose="00000A00000000000000" pitchFamily="2" charset="0"/>
              </a:rPr>
              <a:t>anD</a:t>
            </a:r>
            <a:r>
              <a:rPr lang="en-US" sz="3200" b="1" i="0" dirty="0">
                <a:solidFill>
                  <a:schemeClr val="accent1">
                    <a:lumMod val="20000"/>
                    <a:lumOff val="80000"/>
                  </a:schemeClr>
                </a:solidFill>
                <a:effectLst/>
                <a:latin typeface="Cinzel Black" panose="00000A00000000000000" pitchFamily="2" charset="0"/>
              </a:rPr>
              <a:t> Evaluation</a:t>
            </a:r>
            <a:r>
              <a:rPr lang="en-US" sz="3200" b="0" i="0" dirty="0">
                <a:solidFill>
                  <a:schemeClr val="accent1">
                    <a:lumMod val="20000"/>
                    <a:lumOff val="80000"/>
                  </a:schemeClr>
                </a:solidFill>
                <a:effectLst/>
                <a:latin typeface="Cinzel Black" panose="00000A00000000000000" pitchFamily="2" charset="0"/>
              </a:rPr>
              <a:t> </a:t>
            </a:r>
            <a:endParaRPr lang="en-US" sz="3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marL="0" indent="0">
              <a:buNone/>
            </a:pPr>
            <a:r>
              <a:rPr lang="en-US" sz="3600" b="1" i="0" dirty="0">
                <a:solidFill>
                  <a:schemeClr val="accent3">
                    <a:lumMod val="40000"/>
                    <a:lumOff val="60000"/>
                  </a:schemeClr>
                </a:solidFill>
                <a:effectLst/>
                <a:latin typeface="Cinzel Black" panose="00000A00000000000000" pitchFamily="2" charset="0"/>
              </a:rPr>
              <a:t>Identification of possible problem-solving approaches (methods)</a:t>
            </a:r>
            <a:r>
              <a:rPr lang="en-US" sz="3600" b="0" i="0" dirty="0">
                <a:solidFill>
                  <a:schemeClr val="accent3">
                    <a:lumMod val="40000"/>
                    <a:lumOff val="60000"/>
                  </a:schemeClr>
                </a:solidFill>
                <a:effectLst/>
                <a:latin typeface="Cinzel Black" panose="00000A00000000000000" pitchFamily="2" charset="0"/>
              </a:rPr>
              <a:t> </a:t>
            </a:r>
          </a:p>
          <a:p>
            <a:pPr marL="0" indent="0">
              <a:buNone/>
            </a:pPr>
            <a:endParaRPr lang="en-US" sz="2800" dirty="0">
              <a:solidFill>
                <a:srgbClr val="FFFF00"/>
              </a:solidFill>
              <a:latin typeface="Cinzel Black" panose="00000A00000000000000" pitchFamily="2" charset="0"/>
            </a:endParaRPr>
          </a:p>
          <a:p>
            <a:pPr marL="0" indent="0">
              <a:buNone/>
            </a:pPr>
            <a:r>
              <a:rPr lang="en-US" sz="2800" b="0" i="0" dirty="0">
                <a:solidFill>
                  <a:srgbClr val="FFFF00"/>
                </a:solidFill>
                <a:effectLst/>
                <a:latin typeface="Times New Roman" panose="02020603050405020304" pitchFamily="18" charset="0"/>
              </a:rPr>
              <a:t>We have performed various mathematical and statistical analysis such as we checked description or statistical summary of the data using describe, checked correlation using </a:t>
            </a:r>
            <a:r>
              <a:rPr lang="en-US" sz="2800" b="0" i="0" dirty="0" err="1">
                <a:solidFill>
                  <a:srgbClr val="FFFF00"/>
                </a:solidFill>
                <a:effectLst/>
                <a:latin typeface="Times New Roman" panose="02020603050405020304" pitchFamily="18" charset="0"/>
              </a:rPr>
              <a:t>corr</a:t>
            </a:r>
            <a:r>
              <a:rPr lang="en-US" sz="2800" b="0" i="0" dirty="0">
                <a:solidFill>
                  <a:srgbClr val="FFFF00"/>
                </a:solidFill>
                <a:effectLst/>
                <a:latin typeface="Times New Roman" panose="02020603050405020304" pitchFamily="18" charset="0"/>
              </a:rPr>
              <a:t> and also visualized it using heatmap. Then we have used </a:t>
            </a:r>
            <a:r>
              <a:rPr lang="en-US" sz="2800" b="0" i="0" dirty="0" err="1">
                <a:solidFill>
                  <a:srgbClr val="FFFF00"/>
                </a:solidFill>
                <a:effectLst/>
                <a:latin typeface="Times New Roman" panose="02020603050405020304" pitchFamily="18" charset="0"/>
              </a:rPr>
              <a:t>zscore</a:t>
            </a:r>
            <a:r>
              <a:rPr lang="en-US" sz="2800" b="0" i="0" dirty="0">
                <a:solidFill>
                  <a:srgbClr val="FFFF00"/>
                </a:solidFill>
                <a:effectLst/>
                <a:latin typeface="Times New Roman" panose="02020603050405020304" pitchFamily="18" charset="0"/>
              </a:rPr>
              <a:t> to plot outliers. We have used </a:t>
            </a:r>
            <a:r>
              <a:rPr lang="en-US" sz="2800" b="0" i="0" dirty="0" err="1">
                <a:solidFill>
                  <a:srgbClr val="FFFF00"/>
                </a:solidFill>
                <a:effectLst/>
                <a:latin typeface="Times New Roman" panose="02020603050405020304" pitchFamily="18" charset="0"/>
              </a:rPr>
              <a:t>distplot</a:t>
            </a:r>
            <a:r>
              <a:rPr lang="en-US" sz="2800" b="0" i="0" dirty="0">
                <a:solidFill>
                  <a:srgbClr val="FFFF00"/>
                </a:solidFill>
                <a:effectLst/>
                <a:latin typeface="Times New Roman" panose="02020603050405020304" pitchFamily="18" charset="0"/>
              </a:rPr>
              <a:t> to find the distribution of all attributes. </a:t>
            </a:r>
            <a:endParaRPr lang="en-US" sz="2800" dirty="0">
              <a:solidFill>
                <a:srgbClr val="FFFF00"/>
              </a:solidFill>
            </a:endParaRPr>
          </a:p>
        </p:txBody>
      </p:sp>
    </p:spTree>
    <p:extLst>
      <p:ext uri="{BB962C8B-B14F-4D97-AF65-F5344CB8AC3E}">
        <p14:creationId xmlns:p14="http://schemas.microsoft.com/office/powerpoint/2010/main" val="33322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sz="2800" b="1" i="0" dirty="0">
                <a:solidFill>
                  <a:schemeClr val="accent4">
                    <a:lumMod val="40000"/>
                    <a:lumOff val="60000"/>
                  </a:schemeClr>
                </a:solidFill>
                <a:effectLst/>
                <a:latin typeface="Cinzel Black" panose="00000A00000000000000" pitchFamily="2" charset="0"/>
              </a:rPr>
              <a:t>Testing of Identified Approaches (Algorithms) </a:t>
            </a:r>
            <a:r>
              <a:rPr lang="en-US" sz="1800" b="0" i="0" dirty="0">
                <a:solidFill>
                  <a:srgbClr val="2F5496"/>
                </a:solidFill>
                <a:effectLst/>
                <a:latin typeface="Cinzel Black" panose="00000A00000000000000" pitchFamily="2" charset="0"/>
              </a:rPr>
              <a:t> </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194561"/>
            <a:ext cx="10820400" cy="3155852"/>
          </a:xfrm>
        </p:spPr>
        <p:txBody>
          <a:bodyPr>
            <a:normAutofit/>
          </a:bodyPr>
          <a:lstStyle/>
          <a:p>
            <a:r>
              <a:rPr lang="en-IN" sz="3600" b="0" i="0" dirty="0">
                <a:solidFill>
                  <a:schemeClr val="accent4">
                    <a:lumMod val="60000"/>
                    <a:lumOff val="40000"/>
                  </a:schemeClr>
                </a:solidFill>
                <a:effectLst/>
                <a:latin typeface="Cinzel Black" panose="00000A00000000000000" pitchFamily="2" charset="0"/>
              </a:rPr>
              <a:t>We have used following algorithms such as: Linear Regression, Lasso, Ridge, SVR, Decision Tree Regressor, Kneighbors Regressor, Random Forest Regressor, </a:t>
            </a:r>
            <a:endParaRPr lang="en-US" sz="3600" dirty="0">
              <a:solidFill>
                <a:schemeClr val="accent4">
                  <a:lumMod val="60000"/>
                  <a:lumOff val="40000"/>
                </a:schemeClr>
              </a:solidFill>
              <a:latin typeface="Cinzel Black" panose="00000A00000000000000" pitchFamily="2" charset="0"/>
            </a:endParaRPr>
          </a:p>
        </p:txBody>
      </p:sp>
    </p:spTree>
    <p:extLst>
      <p:ext uri="{BB962C8B-B14F-4D97-AF65-F5344CB8AC3E}">
        <p14:creationId xmlns:p14="http://schemas.microsoft.com/office/powerpoint/2010/main" val="80586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42047" y="764373"/>
            <a:ext cx="11264153" cy="1293028"/>
          </a:xfrm>
        </p:spPr>
        <p:txBody>
          <a:bodyPr/>
          <a:lstStyle/>
          <a:p>
            <a:r>
              <a:rPr lang="en-IN" b="1" i="0" dirty="0">
                <a:solidFill>
                  <a:schemeClr val="accent5">
                    <a:lumMod val="20000"/>
                    <a:lumOff val="80000"/>
                  </a:schemeClr>
                </a:solidFill>
                <a:effectLst/>
                <a:latin typeface="Cinzel Black" panose="00000A00000000000000" pitchFamily="2" charset="0"/>
              </a:rPr>
              <a:t>Run and Evaluate selected models</a:t>
            </a:r>
            <a:endParaRPr lang="en-US" dirty="0">
              <a:solidFill>
                <a:schemeClr val="accent5">
                  <a:lumMod val="20000"/>
                  <a:lumOff val="80000"/>
                </a:schemeClr>
              </a:solidFill>
              <a:latin typeface="Cinzel Black" panose="00000A00000000000000" pitchFamily="2" charset="0"/>
            </a:endParaRPr>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pPr algn="l" rtl="0" fontAlgn="base"/>
            <a:r>
              <a:rPr lang="en-US" sz="2400" b="0" i="0" dirty="0">
                <a:solidFill>
                  <a:schemeClr val="accent5">
                    <a:lumMod val="40000"/>
                    <a:lumOff val="60000"/>
                  </a:schemeClr>
                </a:solidFill>
                <a:effectLst/>
                <a:latin typeface="Arial Rounded MT Bold" panose="020F0704030504030204" pitchFamily="34" charset="0"/>
              </a:rPr>
              <a:t>We have formed a loop where all the algorithms will be used one by one and their corresponding Score, Mean Absolute Error, Mean Squared Error, RMSE and r2_score will be evaluated. </a:t>
            </a:r>
          </a:p>
          <a:p>
            <a:pPr algn="l" rtl="0" fontAlgn="base"/>
            <a:r>
              <a:rPr lang="en-US" sz="2400" b="0" i="0" dirty="0">
                <a:solidFill>
                  <a:schemeClr val="accent5">
                    <a:lumMod val="40000"/>
                    <a:lumOff val="60000"/>
                  </a:schemeClr>
                </a:solidFill>
                <a:effectLst/>
                <a:latin typeface="Arial Rounded MT Bold" panose="020F0704030504030204" pitchFamily="34" charset="0"/>
              </a:rPr>
              <a:t> I chose Ridge as our best model since it's giving us best score and it's performing well. It's r2_score is also satisfactory and it shows that our model is neither underfitting/overfitting. </a:t>
            </a:r>
          </a:p>
          <a:p>
            <a:pPr algn="l" rtl="0" fontAlgn="base"/>
            <a:r>
              <a:rPr lang="en-US" sz="2400" b="0" i="0" dirty="0">
                <a:solidFill>
                  <a:schemeClr val="accent5">
                    <a:lumMod val="40000"/>
                    <a:lumOff val="60000"/>
                  </a:schemeClr>
                </a:solidFill>
                <a:effectLst/>
                <a:latin typeface="Arial Rounded MT Bold" panose="020F0704030504030204" pitchFamily="34" charset="0"/>
              </a:rPr>
              <a:t>Hence we saved </a:t>
            </a:r>
            <a:r>
              <a:rPr lang="en-US" sz="2400" dirty="0">
                <a:solidFill>
                  <a:schemeClr val="accent5">
                    <a:lumMod val="40000"/>
                    <a:lumOff val="60000"/>
                  </a:schemeClr>
                </a:solidFill>
                <a:latin typeface="Arial Rounded MT Bold" panose="020F0704030504030204" pitchFamily="34" charset="0"/>
              </a:rPr>
              <a:t>Ridge</a:t>
            </a:r>
            <a:r>
              <a:rPr lang="en-US" sz="2400" b="0" i="0" dirty="0">
                <a:solidFill>
                  <a:schemeClr val="accent5">
                    <a:lumMod val="40000"/>
                    <a:lumOff val="60000"/>
                  </a:schemeClr>
                </a:solidFill>
                <a:effectLst/>
                <a:latin typeface="Arial Rounded MT Bold" panose="020F0704030504030204" pitchFamily="34" charset="0"/>
              </a:rPr>
              <a:t> as our final model using p</a:t>
            </a:r>
            <a:r>
              <a:rPr lang="en-US" sz="2400" dirty="0">
                <a:solidFill>
                  <a:schemeClr val="accent5">
                    <a:lumMod val="40000"/>
                    <a:lumOff val="60000"/>
                  </a:schemeClr>
                </a:solidFill>
                <a:latin typeface="Arial Rounded MT Bold" panose="020F0704030504030204" pitchFamily="34" charset="0"/>
              </a:rPr>
              <a:t>ickle</a:t>
            </a:r>
            <a:r>
              <a:rPr lang="en-US" sz="2400" b="0" i="0" dirty="0">
                <a:solidFill>
                  <a:schemeClr val="accent5">
                    <a:lumMod val="40000"/>
                    <a:lumOff val="60000"/>
                  </a:schemeClr>
                </a:solidFill>
                <a:effectLst/>
                <a:latin typeface="Arial Rounded MT Bold" panose="020F0704030504030204" pitchFamily="34" charset="0"/>
              </a:rPr>
              <a:t>. </a:t>
            </a:r>
          </a:p>
          <a:p>
            <a:endParaRPr lang="en-US" dirty="0"/>
          </a:p>
        </p:txBody>
      </p:sp>
    </p:spTree>
    <p:extLst>
      <p:ext uri="{BB962C8B-B14F-4D97-AF65-F5344CB8AC3E}">
        <p14:creationId xmlns:p14="http://schemas.microsoft.com/office/powerpoint/2010/main" val="4274903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932329" y="764373"/>
            <a:ext cx="10573871" cy="1293028"/>
          </a:xfrm>
        </p:spPr>
        <p:txBody>
          <a:bodyPr>
            <a:normAutofit/>
          </a:bodyPr>
          <a:lstStyle/>
          <a:p>
            <a:r>
              <a:rPr lang="en-US" b="1" i="0" dirty="0">
                <a:effectLst/>
                <a:latin typeface="Cinzel Black" panose="00000A00000000000000" pitchFamily="2" charset="0"/>
              </a:rPr>
              <a:t>Key Metrics for success in solving problem under consideration</a:t>
            </a: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rmAutofit/>
          </a:bodyPr>
          <a:lstStyle/>
          <a:p>
            <a:r>
              <a:rPr lang="en-US" sz="3600" b="0" i="0" dirty="0">
                <a:solidFill>
                  <a:schemeClr val="accent3">
                    <a:lumMod val="20000"/>
                    <a:lumOff val="80000"/>
                  </a:schemeClr>
                </a:solidFill>
                <a:effectLst/>
                <a:latin typeface="Arial Rounded MT Bold" panose="020F0704030504030204" pitchFamily="34" charset="0"/>
              </a:rPr>
              <a:t>Key metrics used for </a:t>
            </a:r>
            <a:r>
              <a:rPr lang="en-US" sz="3600" b="0" i="0" dirty="0" err="1">
                <a:solidFill>
                  <a:schemeClr val="accent3">
                    <a:lumMod val="20000"/>
                    <a:lumOff val="80000"/>
                  </a:schemeClr>
                </a:solidFill>
                <a:effectLst/>
                <a:latin typeface="Arial Rounded MT Bold" panose="020F0704030504030204" pitchFamily="34" charset="0"/>
              </a:rPr>
              <a:t>finalising</a:t>
            </a:r>
            <a:r>
              <a:rPr lang="en-US" sz="3600" b="0" i="0" dirty="0">
                <a:solidFill>
                  <a:schemeClr val="accent3">
                    <a:lumMod val="20000"/>
                    <a:lumOff val="80000"/>
                  </a:schemeClr>
                </a:solidFill>
                <a:effectLst/>
                <a:latin typeface="Arial Rounded MT Bold" panose="020F0704030504030204" pitchFamily="34" charset="0"/>
              </a:rPr>
              <a:t> the model was </a:t>
            </a:r>
            <a:r>
              <a:rPr lang="en-US" sz="3600" dirty="0">
                <a:solidFill>
                  <a:schemeClr val="accent3">
                    <a:lumMod val="20000"/>
                    <a:lumOff val="80000"/>
                  </a:schemeClr>
                </a:solidFill>
                <a:latin typeface="Arial Rounded MT Bold" panose="020F0704030504030204" pitchFamily="34" charset="0"/>
              </a:rPr>
              <a:t>Cross Validation Score</a:t>
            </a:r>
            <a:r>
              <a:rPr lang="en-US" sz="3600" b="0" i="0" dirty="0">
                <a:solidFill>
                  <a:schemeClr val="accent3">
                    <a:lumMod val="20000"/>
                    <a:lumOff val="80000"/>
                  </a:schemeClr>
                </a:solidFill>
                <a:effectLst/>
                <a:latin typeface="Arial Rounded MT Bold" panose="020F0704030504030204" pitchFamily="34" charset="0"/>
              </a:rPr>
              <a:t> and r2_score. Since in case of </a:t>
            </a:r>
            <a:r>
              <a:rPr lang="en-US" sz="3600" dirty="0">
                <a:solidFill>
                  <a:schemeClr val="accent3">
                    <a:lumMod val="20000"/>
                    <a:lumOff val="80000"/>
                  </a:schemeClr>
                </a:solidFill>
                <a:latin typeface="Arial Rounded MT Bold" panose="020F0704030504030204" pitchFamily="34" charset="0"/>
              </a:rPr>
              <a:t>Ridge</a:t>
            </a:r>
            <a:r>
              <a:rPr lang="en-US" sz="3600" b="0" i="0" dirty="0">
                <a:solidFill>
                  <a:schemeClr val="accent3">
                    <a:lumMod val="20000"/>
                    <a:lumOff val="80000"/>
                  </a:schemeClr>
                </a:solidFill>
                <a:effectLst/>
                <a:latin typeface="Arial Rounded MT Bold" panose="020F0704030504030204" pitchFamily="34" charset="0"/>
              </a:rPr>
              <a:t> it's giving us good score among all other models and it's performing well. It's r2_score is also satisfactory and it shows that our model is neither underfitting/overfitting . </a:t>
            </a:r>
            <a:endParaRPr lang="en-US" sz="3600" dirty="0">
              <a:solidFill>
                <a:schemeClr val="accent3">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271765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noAutofit/>
          </a:bodyPr>
          <a:lstStyle/>
          <a:p>
            <a:r>
              <a:rPr lang="en-US" sz="4800" b="1" i="0" dirty="0">
                <a:solidFill>
                  <a:schemeClr val="accent2">
                    <a:lumMod val="40000"/>
                    <a:lumOff val="60000"/>
                  </a:schemeClr>
                </a:solidFill>
                <a:effectLst/>
                <a:latin typeface="Futura-Bold" pitchFamily="2" charset="0"/>
              </a:rPr>
              <a:t>Cross Validation Score</a:t>
            </a:r>
            <a:br>
              <a:rPr lang="en-US" sz="4800" b="1" i="0" dirty="0">
                <a:solidFill>
                  <a:schemeClr val="accent2">
                    <a:lumMod val="40000"/>
                    <a:lumOff val="60000"/>
                  </a:schemeClr>
                </a:solidFill>
                <a:effectLst/>
                <a:latin typeface="Futura-Bold" pitchFamily="2" charset="0"/>
              </a:rPr>
            </a:br>
            <a:endParaRPr lang="en-US" sz="4800" dirty="0">
              <a:solidFill>
                <a:schemeClr val="accent2">
                  <a:lumMod val="40000"/>
                  <a:lumOff val="60000"/>
                </a:schemeClr>
              </a:solidFill>
              <a:latin typeface="Futura-Bold" pitchFamily="2" charset="0"/>
            </a:endParaRPr>
          </a:p>
        </p:txBody>
      </p:sp>
      <p:pic>
        <p:nvPicPr>
          <p:cNvPr id="7" name="Picture 6">
            <a:extLst>
              <a:ext uri="{FF2B5EF4-FFF2-40B4-BE49-F238E27FC236}">
                <a16:creationId xmlns:a16="http://schemas.microsoft.com/office/drawing/2014/main" id="{766E26FC-B077-4D61-4C27-287705812B22}"/>
              </a:ext>
            </a:extLst>
          </p:cNvPr>
          <p:cNvPicPr>
            <a:picLocks noChangeAspect="1"/>
          </p:cNvPicPr>
          <p:nvPr/>
        </p:nvPicPr>
        <p:blipFill>
          <a:blip r:embed="rId2"/>
          <a:stretch>
            <a:fillRect/>
          </a:stretch>
        </p:blipFill>
        <p:spPr>
          <a:xfrm>
            <a:off x="2200246" y="2600318"/>
            <a:ext cx="7791507" cy="2576593"/>
          </a:xfrm>
          <a:prstGeom prst="rect">
            <a:avLst/>
          </a:prstGeom>
        </p:spPr>
      </p:pic>
    </p:spTree>
    <p:extLst>
      <p:ext uri="{BB962C8B-B14F-4D97-AF65-F5344CB8AC3E}">
        <p14:creationId xmlns:p14="http://schemas.microsoft.com/office/powerpoint/2010/main" val="311842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4541-A8F0-4A58-865C-A533E36A910F}"/>
              </a:ext>
            </a:extLst>
          </p:cNvPr>
          <p:cNvSpPr>
            <a:spLocks noGrp="1"/>
          </p:cNvSpPr>
          <p:nvPr>
            <p:ph type="title" idx="4294967295"/>
          </p:nvPr>
        </p:nvSpPr>
        <p:spPr>
          <a:xfrm>
            <a:off x="0" y="365125"/>
            <a:ext cx="10515600" cy="1325563"/>
          </a:xfrm>
        </p:spPr>
        <p:txBody>
          <a:bodyPr>
            <a:normAutofit fontScale="90000"/>
          </a:bodyPr>
          <a:lstStyle/>
          <a:p>
            <a:pPr rtl="0" fontAlgn="base"/>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sz="1800" b="1" i="0" dirty="0">
                <a:solidFill>
                  <a:srgbClr val="C00000"/>
                </a:solidFill>
                <a:effectLst/>
                <a:latin typeface="Cinzel Black" panose="00000A00000000000000" pitchFamily="2" charset="0"/>
              </a:rPr>
            </a:br>
            <a:br>
              <a:rPr lang="en-IN" b="0" i="0" dirty="0">
                <a:solidFill>
                  <a:srgbClr val="000000"/>
                </a:solidFill>
                <a:effectLst/>
                <a:latin typeface="Segoe UI" panose="020B0502040204020203" pitchFamily="34" charset="0"/>
              </a:rPr>
            </a:br>
            <a:r>
              <a:rPr lang="en-IN" sz="1800" b="0" i="0" dirty="0">
                <a:solidFill>
                  <a:srgbClr val="000000"/>
                </a:solidFill>
                <a:effectLst/>
                <a:latin typeface="Calibri" panose="020F0502020204030204" pitchFamily="34" charset="0"/>
              </a:rPr>
              <a:t> </a:t>
            </a:r>
            <a:br>
              <a:rPr lang="en-IN" b="0" i="0" dirty="0">
                <a:solidFill>
                  <a:srgbClr val="000000"/>
                </a:solidFill>
                <a:effectLst/>
                <a:latin typeface="Segoe UI" panose="020B0502040204020203" pitchFamily="34" charset="0"/>
              </a:rPr>
            </a:br>
            <a:endParaRPr lang="en-US" dirty="0"/>
          </a:p>
        </p:txBody>
      </p:sp>
      <p:sp>
        <p:nvSpPr>
          <p:cNvPr id="5" name="TextBox 4">
            <a:extLst>
              <a:ext uri="{FF2B5EF4-FFF2-40B4-BE49-F238E27FC236}">
                <a16:creationId xmlns:a16="http://schemas.microsoft.com/office/drawing/2014/main" id="{124E229B-0BC8-4D14-B071-A697D533DB6E}"/>
              </a:ext>
            </a:extLst>
          </p:cNvPr>
          <p:cNvSpPr txBox="1"/>
          <p:nvPr/>
        </p:nvSpPr>
        <p:spPr>
          <a:xfrm>
            <a:off x="815788" y="233100"/>
            <a:ext cx="11376212" cy="830997"/>
          </a:xfrm>
          <a:prstGeom prst="rect">
            <a:avLst/>
          </a:prstGeom>
          <a:noFill/>
        </p:spPr>
        <p:txBody>
          <a:bodyPr wrap="square">
            <a:spAutoFit/>
          </a:bodyPr>
          <a:lstStyle/>
          <a:p>
            <a:pPr algn="ctr"/>
            <a:r>
              <a:rPr lang="en-IN" sz="4800" b="1" i="0" dirty="0">
                <a:solidFill>
                  <a:srgbClr val="FFFF00"/>
                </a:solidFill>
                <a:effectLst/>
                <a:latin typeface="Cinzel Black" panose="00000A00000000000000" pitchFamily="2" charset="0"/>
              </a:rPr>
              <a:t>HOUSING: PRICE PREDICTION </a:t>
            </a:r>
            <a:endParaRPr lang="en-US" sz="4800" b="1" dirty="0">
              <a:solidFill>
                <a:srgbClr val="FFFF00"/>
              </a:solidFill>
            </a:endParaRPr>
          </a:p>
        </p:txBody>
      </p:sp>
      <p:sp>
        <p:nvSpPr>
          <p:cNvPr id="6" name="Rectangle 5">
            <a:extLst>
              <a:ext uri="{FF2B5EF4-FFF2-40B4-BE49-F238E27FC236}">
                <a16:creationId xmlns:a16="http://schemas.microsoft.com/office/drawing/2014/main" id="{5BD82863-4539-48B7-9C86-7511560100AB}"/>
              </a:ext>
            </a:extLst>
          </p:cNvPr>
          <p:cNvSpPr/>
          <p:nvPr/>
        </p:nvSpPr>
        <p:spPr>
          <a:xfrm>
            <a:off x="2305710" y="4464441"/>
            <a:ext cx="7528572" cy="1754326"/>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5400" b="0" cap="none" spc="0" dirty="0">
                <a:ln w="0"/>
                <a:solidFill>
                  <a:schemeClr val="tx2">
                    <a:lumMod val="25000"/>
                  </a:schemeClr>
                </a:solidFill>
                <a:effectLst>
                  <a:outerShdw blurRad="38100" dist="19050" dir="2700000" algn="tl" rotWithShape="0">
                    <a:schemeClr val="dk1">
                      <a:alpha val="40000"/>
                    </a:schemeClr>
                  </a:outerShdw>
                </a:effectLst>
                <a:latin typeface="Britannic Bold" panose="020B0903060703020204" pitchFamily="34" charset="0"/>
              </a:rPr>
              <a:t>Submitted By</a:t>
            </a: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a:t>
            </a:r>
            <a:endParaRPr lang="en-US" sz="540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endParaRPr>
          </a:p>
          <a:p>
            <a:pPr algn="ctr"/>
            <a:r>
              <a:rPr lang="en-US" sz="5400" b="0" cap="none" spc="0" dirty="0">
                <a:ln w="0"/>
                <a:solidFill>
                  <a:schemeClr val="accent2">
                    <a:lumMod val="50000"/>
                  </a:schemeClr>
                </a:solidFill>
                <a:effectLst>
                  <a:outerShdw blurRad="38100" dist="19050" dir="2700000" algn="tl" rotWithShape="0">
                    <a:schemeClr val="dk1">
                      <a:alpha val="40000"/>
                    </a:schemeClr>
                  </a:outerShdw>
                </a:effectLst>
                <a:latin typeface="Britannic Bold" panose="020B0903060703020204" pitchFamily="34" charset="0"/>
              </a:rPr>
              <a:t>Sarla Thakur</a:t>
            </a:r>
          </a:p>
        </p:txBody>
      </p:sp>
    </p:spTree>
    <p:extLst>
      <p:ext uri="{BB962C8B-B14F-4D97-AF65-F5344CB8AC3E}">
        <p14:creationId xmlns:p14="http://schemas.microsoft.com/office/powerpoint/2010/main" val="192350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HYPERPARAMETER TUNING</a:t>
            </a:r>
          </a:p>
        </p:txBody>
      </p:sp>
      <p:pic>
        <p:nvPicPr>
          <p:cNvPr id="7" name="Picture 6">
            <a:extLst>
              <a:ext uri="{FF2B5EF4-FFF2-40B4-BE49-F238E27FC236}">
                <a16:creationId xmlns:a16="http://schemas.microsoft.com/office/drawing/2014/main" id="{76B9696F-7CFF-123F-5085-338F9262B4CF}"/>
              </a:ext>
            </a:extLst>
          </p:cNvPr>
          <p:cNvPicPr>
            <a:picLocks noChangeAspect="1"/>
          </p:cNvPicPr>
          <p:nvPr/>
        </p:nvPicPr>
        <p:blipFill>
          <a:blip r:embed="rId2"/>
          <a:stretch>
            <a:fillRect/>
          </a:stretch>
        </p:blipFill>
        <p:spPr>
          <a:xfrm>
            <a:off x="2473317" y="1862925"/>
            <a:ext cx="8867840" cy="4857786"/>
          </a:xfrm>
          <a:prstGeom prst="rect">
            <a:avLst/>
          </a:prstGeom>
        </p:spPr>
      </p:pic>
    </p:spTree>
    <p:extLst>
      <p:ext uri="{BB962C8B-B14F-4D97-AF65-F5344CB8AC3E}">
        <p14:creationId xmlns:p14="http://schemas.microsoft.com/office/powerpoint/2010/main" val="116247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MAKING PREDICTIONS</a:t>
            </a:r>
          </a:p>
        </p:txBody>
      </p:sp>
      <p:pic>
        <p:nvPicPr>
          <p:cNvPr id="6" name="Picture 5">
            <a:extLst>
              <a:ext uri="{FF2B5EF4-FFF2-40B4-BE49-F238E27FC236}">
                <a16:creationId xmlns:a16="http://schemas.microsoft.com/office/drawing/2014/main" id="{084D94F4-F176-479B-1D3B-37FE0F9CFC7A}"/>
              </a:ext>
            </a:extLst>
          </p:cNvPr>
          <p:cNvPicPr>
            <a:picLocks noChangeAspect="1"/>
          </p:cNvPicPr>
          <p:nvPr/>
        </p:nvPicPr>
        <p:blipFill>
          <a:blip r:embed="rId2"/>
          <a:stretch>
            <a:fillRect/>
          </a:stretch>
        </p:blipFill>
        <p:spPr>
          <a:xfrm>
            <a:off x="1602801" y="1882268"/>
            <a:ext cx="9867972" cy="4781585"/>
          </a:xfrm>
          <a:prstGeom prst="rect">
            <a:avLst/>
          </a:prstGeom>
        </p:spPr>
      </p:pic>
    </p:spTree>
    <p:extLst>
      <p:ext uri="{BB962C8B-B14F-4D97-AF65-F5344CB8AC3E}">
        <p14:creationId xmlns:p14="http://schemas.microsoft.com/office/powerpoint/2010/main" val="425435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SAVING MODEL</a:t>
            </a:r>
          </a:p>
        </p:txBody>
      </p:sp>
      <p:pic>
        <p:nvPicPr>
          <p:cNvPr id="9" name="Picture 8">
            <a:extLst>
              <a:ext uri="{FF2B5EF4-FFF2-40B4-BE49-F238E27FC236}">
                <a16:creationId xmlns:a16="http://schemas.microsoft.com/office/drawing/2014/main" id="{3B823D7E-EEE9-B58B-81BE-D9753C677988}"/>
              </a:ext>
            </a:extLst>
          </p:cNvPr>
          <p:cNvPicPr>
            <a:picLocks noChangeAspect="1"/>
          </p:cNvPicPr>
          <p:nvPr/>
        </p:nvPicPr>
        <p:blipFill>
          <a:blip r:embed="rId2"/>
          <a:stretch>
            <a:fillRect/>
          </a:stretch>
        </p:blipFill>
        <p:spPr>
          <a:xfrm>
            <a:off x="1899176" y="2600309"/>
            <a:ext cx="9744146" cy="2459371"/>
          </a:xfrm>
          <a:prstGeom prst="rect">
            <a:avLst/>
          </a:prstGeom>
        </p:spPr>
      </p:pic>
    </p:spTree>
    <p:extLst>
      <p:ext uri="{BB962C8B-B14F-4D97-AF65-F5344CB8AC3E}">
        <p14:creationId xmlns:p14="http://schemas.microsoft.com/office/powerpoint/2010/main" val="243462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078B3-9994-4826-B4D9-401DB13A3213}"/>
              </a:ext>
            </a:extLst>
          </p:cNvPr>
          <p:cNvSpPr>
            <a:spLocks noGrp="1"/>
          </p:cNvSpPr>
          <p:nvPr>
            <p:ph type="title"/>
          </p:nvPr>
        </p:nvSpPr>
        <p:spPr/>
        <p:txBody>
          <a:bodyPr/>
          <a:lstStyle/>
          <a:p>
            <a:r>
              <a:rPr lang="en-US" b="1" u="sng" dirty="0"/>
              <a:t>Conclusion</a:t>
            </a:r>
            <a:endParaRPr lang="en-US" dirty="0"/>
          </a:p>
        </p:txBody>
      </p:sp>
      <p:sp>
        <p:nvSpPr>
          <p:cNvPr id="3" name="Content Placeholder 2">
            <a:extLst>
              <a:ext uri="{FF2B5EF4-FFF2-40B4-BE49-F238E27FC236}">
                <a16:creationId xmlns:a16="http://schemas.microsoft.com/office/drawing/2014/main" id="{FE8BFB02-C515-4AA4-84B8-8E3108D01A7F}"/>
              </a:ext>
            </a:extLst>
          </p:cNvPr>
          <p:cNvSpPr>
            <a:spLocks noGrp="1"/>
          </p:cNvSpPr>
          <p:nvPr>
            <p:ph idx="1"/>
          </p:nvPr>
        </p:nvSpPr>
        <p:spPr/>
        <p:txBody>
          <a:bodyPr>
            <a:normAutofit fontScale="62500" lnSpcReduction="20000"/>
          </a:bodyPr>
          <a:lstStyle/>
          <a:p>
            <a:pPr lvl="0"/>
            <a:r>
              <a:rPr lang="en-US" sz="2600" dirty="0"/>
              <a:t>Landconotur corresponding to 1 </a:t>
            </a:r>
            <a:r>
              <a:rPr lang="en-US" sz="2600" dirty="0" err="1"/>
              <a:t>i.e</a:t>
            </a:r>
            <a:r>
              <a:rPr lang="en-US" sz="2600" dirty="0"/>
              <a:t>, HLS Hillside - Significant slope from side to side has maximum price.</a:t>
            </a:r>
          </a:p>
          <a:p>
            <a:pPr lvl="0"/>
            <a:r>
              <a:rPr lang="en-US" sz="2600" dirty="0"/>
              <a:t>Neighborhoot with (15)NPkVill Northpark Villa has maximum sales price and (10)IDOTRR Iowa DOT and Rail Road has least.</a:t>
            </a:r>
          </a:p>
          <a:p>
            <a:pPr lvl="0"/>
            <a:r>
              <a:rPr lang="en-US" sz="2600" dirty="0"/>
              <a:t>1Fam Single-family Detached and TwnhsI Townhouse Inside Unit have maximum saleprice.</a:t>
            </a:r>
          </a:p>
          <a:p>
            <a:pPr lvl="0"/>
            <a:r>
              <a:rPr lang="en-US" sz="2600" dirty="0"/>
              <a:t>In HouseStyle category 3: 2Story Two story has max sale price.</a:t>
            </a:r>
          </a:p>
          <a:p>
            <a:pPr lvl="0"/>
            <a:r>
              <a:rPr lang="en-US" sz="2600" dirty="0"/>
              <a:t>In RoofStyle 5:Shed has maximum.</a:t>
            </a:r>
          </a:p>
          <a:p>
            <a:pPr lvl="0"/>
            <a:r>
              <a:rPr lang="en-US" sz="2600" dirty="0"/>
              <a:t>In Exterior1st 6:HardBoard and 9:Other have Saleprice</a:t>
            </a:r>
          </a:p>
          <a:p>
            <a:pPr lvl="0"/>
            <a:r>
              <a:rPr lang="en-US" sz="2600" dirty="0"/>
              <a:t>In MasVnrType, 3:stone has max saleprice and 0:BrkCmn Brick Common has least</a:t>
            </a:r>
          </a:p>
          <a:p>
            <a:pPr lvl="0"/>
            <a:r>
              <a:rPr lang="en-US" sz="2600" dirty="0"/>
              <a:t>Houses with CentralAir has higher saleprice</a:t>
            </a:r>
          </a:p>
          <a:p>
            <a:pPr lvl="0"/>
            <a:r>
              <a:rPr lang="en-US" sz="2600" dirty="0"/>
              <a:t>GarageType 3:BuiltIn Built-In (Garage part of house - typically has room above garage) has max saleprice</a:t>
            </a:r>
          </a:p>
          <a:p>
            <a:pPr lvl="0"/>
            <a:r>
              <a:rPr lang="en-US" sz="2600" dirty="0"/>
              <a:t>In 2007 maximum houses are sold followed by 2006</a:t>
            </a:r>
          </a:p>
          <a:p>
            <a:r>
              <a:rPr lang="en-US" sz="2600" dirty="0"/>
              <a:t>MSSubClass,OverallCond,KitchenAbvGr,EnclosedPorch and Yr Sold are the least/negatively correlated column with target('</a:t>
            </a:r>
            <a:r>
              <a:rPr lang="en-US" sz="2600" dirty="0" err="1"/>
              <a:t>SalePrice</a:t>
            </a:r>
            <a:r>
              <a:rPr lang="en-US" sz="2600" dirty="0"/>
              <a:t>') variable</a:t>
            </a:r>
          </a:p>
          <a:p>
            <a:r>
              <a:rPr lang="en-US" sz="2600" dirty="0"/>
              <a:t>OverallQual is highly correlated column with target variable followed by GrLivArea and other attributes.</a:t>
            </a:r>
          </a:p>
          <a:p>
            <a:pPr marL="0" indent="0">
              <a:buNone/>
            </a:pPr>
            <a:endParaRPr lang="en-US" dirty="0"/>
          </a:p>
        </p:txBody>
      </p:sp>
    </p:spTree>
    <p:extLst>
      <p:ext uri="{BB962C8B-B14F-4D97-AF65-F5344CB8AC3E}">
        <p14:creationId xmlns:p14="http://schemas.microsoft.com/office/powerpoint/2010/main" val="413424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C4C3-72A8-434C-9F47-EE09E3F2D3B9}"/>
              </a:ext>
            </a:extLst>
          </p:cNvPr>
          <p:cNvSpPr>
            <a:spLocks noGrp="1"/>
          </p:cNvSpPr>
          <p:nvPr>
            <p:ph type="title"/>
          </p:nvPr>
        </p:nvSpPr>
        <p:spPr>
          <a:xfrm>
            <a:off x="770965" y="764373"/>
            <a:ext cx="10735235" cy="1293028"/>
          </a:xfrm>
        </p:spPr>
        <p:txBody>
          <a:bodyPr>
            <a:normAutofit/>
          </a:bodyPr>
          <a:lstStyle/>
          <a:p>
            <a:r>
              <a:rPr lang="en-US" sz="3600" b="0" i="0" dirty="0">
                <a:solidFill>
                  <a:srgbClr val="FFFF00"/>
                </a:solidFill>
                <a:effectLst/>
                <a:latin typeface="Cinzel Black" panose="00000A00000000000000" pitchFamily="2" charset="0"/>
              </a:rPr>
              <a:t>Limitations of this work and Scope for Future Work </a:t>
            </a:r>
            <a:endParaRPr lang="en-US" sz="3600" dirty="0">
              <a:solidFill>
                <a:srgbClr val="FFFF00"/>
              </a:solidFill>
            </a:endParaRPr>
          </a:p>
        </p:txBody>
      </p:sp>
      <p:sp>
        <p:nvSpPr>
          <p:cNvPr id="3" name="Content Placeholder 2">
            <a:extLst>
              <a:ext uri="{FF2B5EF4-FFF2-40B4-BE49-F238E27FC236}">
                <a16:creationId xmlns:a16="http://schemas.microsoft.com/office/drawing/2014/main" id="{62AC35A0-E504-41BC-A824-87C6E63638CA}"/>
              </a:ext>
            </a:extLst>
          </p:cNvPr>
          <p:cNvSpPr>
            <a:spLocks noGrp="1"/>
          </p:cNvSpPr>
          <p:nvPr>
            <p:ph idx="1"/>
          </p:nvPr>
        </p:nvSpPr>
        <p:spPr/>
        <p:txBody>
          <a:bodyPr>
            <a:noAutofit/>
          </a:bodyPr>
          <a:lstStyle/>
          <a:p>
            <a:r>
              <a:rPr lang="en-US" sz="2400" b="0" i="0" dirty="0">
                <a:solidFill>
                  <a:schemeClr val="accent3">
                    <a:lumMod val="20000"/>
                    <a:lumOff val="80000"/>
                  </a:schemeClr>
                </a:solidFill>
                <a:effectLst/>
                <a:latin typeface="Calibri" panose="020F0502020204030204" pitchFamily="34" charset="0"/>
              </a:rPr>
              <a:t>While we couldn’t reach out goal of minimum RMSE in house price  prediction without letting the model to overfit, we did end up  creating a system that can with enough  time and data get very  close to that goal. As with any project there is room for  improvement here. The very nature of this project allows for  multiple algorithms to be integrated together as modules  and their results can be combined to increase the accuracy of the  final result. This model can further be improved with the addition  of more algorithms into it. However, the output of these algorithms  needs to be in the same format as the others. Once that condition  is satisfied, the modules are easy to add as done in the code. This  provides a great degree of modularity and versatility to the project. </a:t>
            </a:r>
            <a:endParaRPr lang="en-US" sz="2400" dirty="0">
              <a:solidFill>
                <a:schemeClr val="accent3">
                  <a:lumMod val="20000"/>
                  <a:lumOff val="80000"/>
                </a:schemeClr>
              </a:solidFill>
            </a:endParaRPr>
          </a:p>
        </p:txBody>
      </p:sp>
    </p:spTree>
    <p:extLst>
      <p:ext uri="{BB962C8B-B14F-4D97-AF65-F5344CB8AC3E}">
        <p14:creationId xmlns:p14="http://schemas.microsoft.com/office/powerpoint/2010/main" val="78921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663F3A-52B8-481D-AF11-5B7F9AC33252}"/>
              </a:ext>
            </a:extLst>
          </p:cNvPr>
          <p:cNvSpPr/>
          <p:nvPr/>
        </p:nvSpPr>
        <p:spPr>
          <a:xfrm>
            <a:off x="1183341" y="2268071"/>
            <a:ext cx="9547412" cy="1569660"/>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9600" b="1" cap="none" spc="50" dirty="0">
                <a:ln w="0"/>
                <a:solidFill>
                  <a:srgbClr val="C00000"/>
                </a:solidFill>
                <a:effectLst>
                  <a:innerShdw blurRad="63500" dist="50800" dir="13500000">
                    <a:srgbClr val="000000">
                      <a:alpha val="50000"/>
                    </a:srgbClr>
                  </a:innerShdw>
                </a:effectLst>
                <a:latin typeface="Stencil" panose="040409050D0802020404" pitchFamily="82" charset="0"/>
              </a:rPr>
              <a:t>THANK YOU</a:t>
            </a:r>
          </a:p>
        </p:txBody>
      </p:sp>
    </p:spTree>
    <p:extLst>
      <p:ext uri="{BB962C8B-B14F-4D97-AF65-F5344CB8AC3E}">
        <p14:creationId xmlns:p14="http://schemas.microsoft.com/office/powerpoint/2010/main" val="42892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6925-4E55-44B3-839E-1E834BF7AD8F}"/>
              </a:ext>
            </a:extLst>
          </p:cNvPr>
          <p:cNvSpPr>
            <a:spLocks noGrp="1"/>
          </p:cNvSpPr>
          <p:nvPr>
            <p:ph type="title"/>
          </p:nvPr>
        </p:nvSpPr>
        <p:spPr/>
        <p:txBody>
          <a:bodyPr>
            <a:normAutofit/>
          </a:bodyPr>
          <a:lstStyle/>
          <a:p>
            <a:r>
              <a:rPr lang="en" sz="4000" b="1" dirty="0">
                <a:latin typeface="Arial Rounded MT Bold" panose="020F0704030504030204" pitchFamily="34" charset="0"/>
              </a:rPr>
              <a:t>Problem</a:t>
            </a:r>
            <a:r>
              <a:rPr lang="en" sz="4000" dirty="0">
                <a:latin typeface="Arial Rounded MT Bold" panose="020F0704030504030204" pitchFamily="34" charset="0"/>
              </a:rPr>
              <a:t> </a:t>
            </a:r>
            <a:r>
              <a:rPr lang="en" sz="4000" b="1" dirty="0">
                <a:latin typeface="Arial Rounded MT Bold" panose="020F0704030504030204" pitchFamily="34" charset="0"/>
              </a:rPr>
              <a:t>Statement</a:t>
            </a:r>
            <a:r>
              <a:rPr lang="en" sz="4000" dirty="0">
                <a:latin typeface="Arial Rounded MT Bold" panose="020F0704030504030204" pitchFamily="34" charset="0"/>
              </a:rPr>
              <a:t>:</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9EDD51A5-BDEF-491B-BA7D-100D62C039B9}"/>
              </a:ext>
            </a:extLst>
          </p:cNvPr>
          <p:cNvSpPr>
            <a:spLocks noGrp="1"/>
          </p:cNvSpPr>
          <p:nvPr>
            <p:ph idx="1"/>
          </p:nvPr>
        </p:nvSpPr>
        <p:spPr/>
        <p:txBody>
          <a:bodyPr/>
          <a:lstStyle/>
          <a:p>
            <a:pPr marL="457200" indent="-457200" algn="just">
              <a:buFont typeface="Arial"/>
              <a:buChar char="•"/>
            </a:pPr>
            <a:r>
              <a:rPr lang="en-US" dirty="0">
                <a:latin typeface="Times New Roman" pitchFamily="18" charset="0"/>
                <a:ea typeface="+mn-lt"/>
                <a:cs typeface="Times New Roman" pitchFamily="18" charset="0"/>
              </a:rPr>
              <a:t>A US-based housing company named Surprise Housing has decided  to enter the Australian market.</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cs typeface="Times New Roman" pitchFamily="18" charset="0"/>
              </a:rPr>
              <a:t>The company uses data analytics to  purchase houses at a price below their actual values and flip them  at a higher price. For the same purpose, the company has collected  a data set from the sale of houses in Australia.</a:t>
            </a:r>
            <a:endParaRPr lang="en-US" dirty="0">
              <a:latin typeface="Times New Roman" pitchFamily="18" charset="0"/>
              <a:ea typeface="+mn-lt"/>
              <a:cs typeface="Times New Roman" pitchFamily="18" charset="0"/>
            </a:endParaRPr>
          </a:p>
          <a:p>
            <a:pPr marL="457200" indent="-457200" algn="just">
              <a:buFont typeface="Arial"/>
              <a:buChar char="•"/>
            </a:pPr>
            <a:endParaRPr lang="en-US" dirty="0">
              <a:latin typeface="Times New Roman" pitchFamily="18" charset="0"/>
              <a:cs typeface="Times New Roman" pitchFamily="18" charset="0"/>
            </a:endParaRPr>
          </a:p>
          <a:p>
            <a:pPr marL="457200" indent="-457200" algn="just">
              <a:buFont typeface="Arial"/>
              <a:buChar char="•"/>
            </a:pPr>
            <a:r>
              <a:rPr lang="en-US" dirty="0">
                <a:latin typeface="Times New Roman" pitchFamily="18" charset="0"/>
                <a:ea typeface="+mn-lt"/>
                <a:cs typeface="Times New Roman" pitchFamily="18" charset="0"/>
              </a:rPr>
              <a:t>We are required to build a model using Machine Learning in order  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82559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 sz="4000" b="1" dirty="0">
                <a:latin typeface="Arial Black" pitchFamily="34" charset="0"/>
              </a:rPr>
              <a:t>Review of Literature</a:t>
            </a:r>
            <a:br>
              <a:rPr lang="en-IN" sz="4000" dirty="0">
                <a:latin typeface="Arial Black" pitchFamily="34" charset="0"/>
              </a:rPr>
            </a:br>
            <a:endParaRPr lang="en-US"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lstStyle/>
          <a:p>
            <a:pPr marL="457200" indent="-457200">
              <a:buFont typeface="Arial" panose="020B0604020202020204" pitchFamily="34" charset="0"/>
              <a:buChar char="•"/>
            </a:pPr>
            <a:r>
              <a:rPr lang="en-US" dirty="0">
                <a:latin typeface="Times New Roman" pitchFamily="18" charset="0"/>
                <a:cs typeface="Times New Roman" pitchFamily="18" charset="0"/>
              </a:rPr>
              <a:t>Houses are one of the necessary needs of each and every person around the globe and therefore housing and real estate market is one of the markets which is one of the major contributors in the world’s economy.</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a:t>
            </a:r>
          </a:p>
          <a:p>
            <a:pPr marL="457200" indent="-457200">
              <a:buFont typeface="Arial" panose="020B0604020202020204" pitchFamily="34" charset="0"/>
              <a:buChar char="•"/>
            </a:pPr>
            <a:endParaRPr lang="en-US" dirty="0">
              <a:latin typeface="Times New Roman" pitchFamily="18" charset="0"/>
              <a:cs typeface="Times New Roman" pitchFamily="18" charset="0"/>
            </a:endParaRPr>
          </a:p>
          <a:p>
            <a:pPr marL="457200" indent="-457200">
              <a:buFont typeface="Arial" panose="020B0604020202020204" pitchFamily="34" charset="0"/>
              <a:buChar char="•"/>
            </a:pPr>
            <a:r>
              <a:rPr lang="en-US" dirty="0">
                <a:latin typeface="Times New Roman" pitchFamily="18" charset="0"/>
                <a:cs typeface="Times New Roman" pitchFamily="18" charset="0"/>
              </a:rPr>
              <a:t>We are required to build a model using Machine Learning in order </a:t>
            </a:r>
            <a:r>
              <a:rPr lang="en-IN" dirty="0">
                <a:latin typeface="Times New Roman" pitchFamily="18" charset="0"/>
                <a:cs typeface="Times New Roman" pitchFamily="18" charset="0"/>
              </a:rPr>
              <a:t>	</a:t>
            </a:r>
            <a:r>
              <a:rPr lang="en-US" dirty="0">
                <a:latin typeface="Times New Roman" pitchFamily="18" charset="0"/>
                <a:cs typeface="Times New Roman" pitchFamily="18" charset="0"/>
              </a:rPr>
              <a:t>to predict the actual value of the prospective properties and decide whether to invest in them or not.</a:t>
            </a:r>
          </a:p>
          <a:p>
            <a:endParaRPr lang="en-US" dirty="0"/>
          </a:p>
        </p:txBody>
      </p:sp>
    </p:spTree>
    <p:extLst>
      <p:ext uri="{BB962C8B-B14F-4D97-AF65-F5344CB8AC3E}">
        <p14:creationId xmlns:p14="http://schemas.microsoft.com/office/powerpoint/2010/main" val="1157874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5600" y="639315"/>
            <a:ext cx="8610600" cy="1418086"/>
          </a:xfrm>
        </p:spPr>
        <p:txBody>
          <a:bodyPr>
            <a:normAutofit/>
          </a:bodyPr>
          <a:lstStyle/>
          <a:p>
            <a:r>
              <a:rPr lang="en-IN" sz="3200" dirty="0">
                <a:solidFill>
                  <a:schemeClr val="accent2">
                    <a:lumMod val="60000"/>
                    <a:lumOff val="40000"/>
                  </a:schemeClr>
                </a:solidFill>
                <a:latin typeface="Arial Black" pitchFamily="34" charset="0"/>
              </a:rPr>
              <a:t>Conceptual Background of the domain</a:t>
            </a:r>
            <a:br>
              <a:rPr lang="en-IN" sz="2800" dirty="0">
                <a:latin typeface="Arial Black" pitchFamily="34" charset="0"/>
              </a:rPr>
            </a:br>
            <a:endParaRPr lang="en-US" sz="28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a:xfrm>
            <a:off x="685800" y="2057401"/>
            <a:ext cx="10820400" cy="4307539"/>
          </a:xfrm>
        </p:spPr>
        <p:txBody>
          <a:bodyPr>
            <a:noAutofit/>
          </a:bodyPr>
          <a:lstStyle/>
          <a:p>
            <a:pPr algn="l" rtl="0" fontAlgn="base"/>
            <a:r>
              <a:rPr lang="en-US" sz="2400" b="0" i="0" dirty="0">
                <a:effectLst/>
                <a:latin typeface="Times New Roman" panose="02020603050405020304" pitchFamily="18" charset="0"/>
              </a:rPr>
              <a:t>Predictive modelling, Market mix modelling, recommendation systems are some of the machine learning techniques used for achieving the business goals for housing companies.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Hedonic Characteristics of Housing Price: A Hedonic approach is preferred for predicting the sale prices in the housing market because the market displays resilience, flexibility and spatial fixity.  </a:t>
            </a:r>
            <a:endParaRPr lang="en-US" sz="2400" b="0" i="0" dirty="0">
              <a:effectLst/>
              <a:latin typeface="Segoe UI" panose="020B0502040204020203" pitchFamily="34" charset="0"/>
            </a:endParaRPr>
          </a:p>
          <a:p>
            <a:pPr marL="0" indent="0" algn="l" rtl="0" fontAlgn="base">
              <a:buNone/>
            </a:pPr>
            <a:r>
              <a:rPr lang="en-US" sz="2400" b="0" i="0" dirty="0">
                <a:effectLst/>
                <a:latin typeface="Times New Roman" panose="02020603050405020304" pitchFamily="18" charset="0"/>
              </a:rPr>
              <a:t> </a:t>
            </a:r>
            <a:endParaRPr lang="en-US" sz="2400" b="0" i="0" dirty="0">
              <a:effectLst/>
              <a:latin typeface="Segoe UI" panose="020B0502040204020203" pitchFamily="34" charset="0"/>
            </a:endParaRPr>
          </a:p>
          <a:p>
            <a:pPr algn="l" rtl="0" fontAlgn="base"/>
            <a:r>
              <a:rPr lang="en-US" sz="2400" b="0" i="0" dirty="0">
                <a:effectLst/>
                <a:latin typeface="Times New Roman" panose="02020603050405020304" pitchFamily="18" charset="0"/>
              </a:rPr>
              <a:t>Housing Attributes: Studying the structural, locational, and economic attributes of housing properties is crucial in understanding their mutually inclusive relationships with their pricing. </a:t>
            </a:r>
            <a:endParaRPr lang="en-US" sz="2400" b="0" i="0" dirty="0">
              <a:effectLst/>
              <a:latin typeface="Segoe UI" panose="020B0502040204020203" pitchFamily="34" charset="0"/>
            </a:endParaRPr>
          </a:p>
          <a:p>
            <a:pPr marL="0" indent="0" algn="l" rtl="0" fontAlgn="base">
              <a:buNone/>
            </a:pPr>
            <a:endParaRPr lang="en-US" sz="2400" b="0" i="0" dirty="0">
              <a:effectLst/>
              <a:latin typeface="Segoe UI" panose="020B0502040204020203" pitchFamily="34" charset="0"/>
            </a:endParaRPr>
          </a:p>
          <a:p>
            <a:endParaRPr lang="en-US" sz="2400" dirty="0"/>
          </a:p>
        </p:txBody>
      </p:sp>
    </p:spTree>
    <p:extLst>
      <p:ext uri="{BB962C8B-B14F-4D97-AF65-F5344CB8AC3E}">
        <p14:creationId xmlns:p14="http://schemas.microsoft.com/office/powerpoint/2010/main" val="272680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031A2FC-3FAA-963B-0ED5-CB0E73C09544}"/>
              </a:ext>
            </a:extLst>
          </p:cNvPr>
          <p:cNvSpPr>
            <a:spLocks noGrp="1"/>
          </p:cNvSpPr>
          <p:nvPr>
            <p:ph idx="1"/>
          </p:nvPr>
        </p:nvSpPr>
        <p:spPr>
          <a:xfrm>
            <a:off x="1241805" y="2752578"/>
            <a:ext cx="9706046" cy="3433282"/>
          </a:xfrm>
        </p:spPr>
        <p:txBody>
          <a:bodyPr/>
          <a:lstStyle/>
          <a:p>
            <a:endParaRPr lang="en-IN" dirty="0"/>
          </a:p>
        </p:txBody>
      </p:sp>
      <p:pic>
        <p:nvPicPr>
          <p:cNvPr id="7" name="Picture 6">
            <a:extLst>
              <a:ext uri="{FF2B5EF4-FFF2-40B4-BE49-F238E27FC236}">
                <a16:creationId xmlns:a16="http://schemas.microsoft.com/office/drawing/2014/main" id="{89522433-22CE-FEB5-EEA4-1518EAD24859}"/>
              </a:ext>
            </a:extLst>
          </p:cNvPr>
          <p:cNvPicPr>
            <a:picLocks noChangeAspect="1"/>
          </p:cNvPicPr>
          <p:nvPr/>
        </p:nvPicPr>
        <p:blipFill>
          <a:blip r:embed="rId2"/>
          <a:stretch>
            <a:fillRect/>
          </a:stretch>
        </p:blipFill>
        <p:spPr>
          <a:xfrm>
            <a:off x="1242977" y="1111348"/>
            <a:ext cx="9706046" cy="5241848"/>
          </a:xfrm>
          <a:prstGeom prst="rect">
            <a:avLst/>
          </a:prstGeom>
        </p:spPr>
      </p:pic>
    </p:spTree>
    <p:extLst>
      <p:ext uri="{BB962C8B-B14F-4D97-AF65-F5344CB8AC3E}">
        <p14:creationId xmlns:p14="http://schemas.microsoft.com/office/powerpoint/2010/main" val="160094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890911" y="343514"/>
            <a:ext cx="8610600" cy="1293028"/>
          </a:xfrm>
        </p:spPr>
        <p:txBody>
          <a:bodyPr>
            <a:normAutofit/>
          </a:bodyPr>
          <a:lstStyle/>
          <a:p>
            <a:r>
              <a:rPr lang="en-US" sz="3600" dirty="0">
                <a:latin typeface="Arial Rounded MT Bold" panose="020F0704030504030204" pitchFamily="34" charset="0"/>
              </a:rPr>
              <a:t>Data Cleaning  </a:t>
            </a:r>
          </a:p>
        </p:txBody>
      </p:sp>
      <p:pic>
        <p:nvPicPr>
          <p:cNvPr id="6" name="Picture 5">
            <a:extLst>
              <a:ext uri="{FF2B5EF4-FFF2-40B4-BE49-F238E27FC236}">
                <a16:creationId xmlns:a16="http://schemas.microsoft.com/office/drawing/2014/main" id="{3A9BCE32-F47C-C0AD-A0EF-DC4B1C8B6BE7}"/>
              </a:ext>
            </a:extLst>
          </p:cNvPr>
          <p:cNvPicPr>
            <a:picLocks noChangeAspect="1"/>
          </p:cNvPicPr>
          <p:nvPr/>
        </p:nvPicPr>
        <p:blipFill>
          <a:blip r:embed="rId2"/>
          <a:stretch>
            <a:fillRect/>
          </a:stretch>
        </p:blipFill>
        <p:spPr>
          <a:xfrm>
            <a:off x="2227384" y="1645921"/>
            <a:ext cx="9220965" cy="5002406"/>
          </a:xfrm>
          <a:prstGeom prst="rect">
            <a:avLst/>
          </a:prstGeom>
        </p:spPr>
      </p:pic>
    </p:spTree>
    <p:extLst>
      <p:ext uri="{BB962C8B-B14F-4D97-AF65-F5344CB8AC3E}">
        <p14:creationId xmlns:p14="http://schemas.microsoft.com/office/powerpoint/2010/main" val="318928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a:xfrm>
            <a:off x="2572871" y="764373"/>
            <a:ext cx="8933329" cy="1293028"/>
          </a:xfrm>
        </p:spPr>
        <p:txBody>
          <a:bodyPr>
            <a:normAutofit/>
          </a:bodyPr>
          <a:lstStyle/>
          <a:p>
            <a:r>
              <a:rPr lang="en-US" sz="3600" b="1" i="0" dirty="0">
                <a:solidFill>
                  <a:schemeClr val="accent6">
                    <a:lumMod val="20000"/>
                    <a:lumOff val="80000"/>
                  </a:schemeClr>
                </a:solidFill>
                <a:effectLst/>
                <a:latin typeface="Helvetica" panose="020B0604020202020204" pitchFamily="34" charset="0"/>
              </a:rPr>
              <a:t>EDA(Exploratory data analysis):</a:t>
            </a:r>
            <a:r>
              <a:rPr lang="en-US" sz="3600" b="0" i="0" dirty="0">
                <a:solidFill>
                  <a:schemeClr val="accent6">
                    <a:lumMod val="20000"/>
                    <a:lumOff val="80000"/>
                  </a:schemeClr>
                </a:solidFill>
                <a:effectLst/>
                <a:latin typeface="Helvetica" panose="020B0604020202020204" pitchFamily="34" charset="0"/>
              </a:rPr>
              <a:t> </a:t>
            </a:r>
            <a:endParaRPr lang="en-US" sz="3600" dirty="0"/>
          </a:p>
        </p:txBody>
      </p:sp>
      <p:sp>
        <p:nvSpPr>
          <p:cNvPr id="3" name="Content Placeholder 2">
            <a:extLst>
              <a:ext uri="{FF2B5EF4-FFF2-40B4-BE49-F238E27FC236}">
                <a16:creationId xmlns:a16="http://schemas.microsoft.com/office/drawing/2014/main" id="{E25A5B41-1828-40EA-811C-2178DFE1FEF9}"/>
              </a:ext>
            </a:extLst>
          </p:cNvPr>
          <p:cNvSpPr>
            <a:spLocks noGrp="1"/>
          </p:cNvSpPr>
          <p:nvPr>
            <p:ph idx="1"/>
          </p:nvPr>
        </p:nvSpPr>
        <p:spPr/>
        <p:txBody>
          <a:bodyPr>
            <a:noAutofit/>
          </a:bodyPr>
          <a:lstStyle/>
          <a:p>
            <a:pPr marL="0" indent="0" algn="l" rtl="0" fontAlgn="base">
              <a:buNone/>
            </a:pPr>
            <a:r>
              <a:rPr lang="en-US" sz="2800" b="0" i="0" dirty="0">
                <a:solidFill>
                  <a:schemeClr val="accent6">
                    <a:lumMod val="20000"/>
                    <a:lumOff val="80000"/>
                  </a:schemeClr>
                </a:solidFill>
                <a:effectLst/>
                <a:latin typeface="Times New Roman" panose="02020603050405020304" pitchFamily="18" charset="0"/>
              </a:rPr>
              <a:t>Exploratory Data Analysis (EDA) is an approach of analyzing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data sets to summarize their main characteristics, often with </a:t>
            </a:r>
            <a:r>
              <a:rPr lang="en-US" sz="2800" dirty="0">
                <a:solidFill>
                  <a:schemeClr val="accent6">
                    <a:lumMod val="20000"/>
                    <a:lumOff val="80000"/>
                  </a:schemeClr>
                </a:solidFill>
                <a:latin typeface="Segoe UI" panose="020B0502040204020203" pitchFamily="34" charset="0"/>
              </a:rPr>
              <a:t> </a:t>
            </a:r>
            <a:r>
              <a:rPr lang="en-US" sz="2800" b="0" i="0" dirty="0">
                <a:solidFill>
                  <a:schemeClr val="accent6">
                    <a:lumMod val="20000"/>
                    <a:lumOff val="80000"/>
                  </a:schemeClr>
                </a:solidFill>
                <a:effectLst/>
                <a:latin typeface="Times New Roman" panose="02020603050405020304" pitchFamily="18" charset="0"/>
              </a:rPr>
              <a:t>visual methods, a statistical model can be used or not, but primarily EDA is for seeing what the data can tell us beyond the formal modelling or hypothesis testing task. we can say that EDA is statisticians’ way of storytelling where you explore data, find patterns and tell insights. EDA is a phenomenon under data analysis used for gaining a better understanding of data aspects like: - main features of data variables and relationships that hold between them identifying which variables are important for our problem. </a:t>
            </a:r>
            <a:endParaRPr lang="en-US" sz="2800" b="0" i="0" dirty="0">
              <a:solidFill>
                <a:schemeClr val="accent6">
                  <a:lumMod val="20000"/>
                  <a:lumOff val="80000"/>
                </a:schemeClr>
              </a:solidFill>
              <a:effectLst/>
              <a:latin typeface="Segoe UI" panose="020B0502040204020203" pitchFamily="34" charset="0"/>
            </a:endParaRPr>
          </a:p>
          <a:p>
            <a:endParaRPr lang="en-US" sz="1800" dirty="0">
              <a:solidFill>
                <a:schemeClr val="accent6">
                  <a:lumMod val="20000"/>
                  <a:lumOff val="80000"/>
                </a:schemeClr>
              </a:solidFill>
            </a:endParaRPr>
          </a:p>
        </p:txBody>
      </p:sp>
    </p:spTree>
    <p:extLst>
      <p:ext uri="{BB962C8B-B14F-4D97-AF65-F5344CB8AC3E}">
        <p14:creationId xmlns:p14="http://schemas.microsoft.com/office/powerpoint/2010/main" val="192870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54B5-9538-4A2E-92AC-15D8BFC8FDF8}"/>
              </a:ext>
            </a:extLst>
          </p:cNvPr>
          <p:cNvSpPr>
            <a:spLocks noGrp="1"/>
          </p:cNvSpPr>
          <p:nvPr>
            <p:ph type="title"/>
          </p:nvPr>
        </p:nvSpPr>
        <p:spPr/>
        <p:txBody>
          <a:bodyPr/>
          <a:lstStyle/>
          <a:p>
            <a:r>
              <a:rPr lang="en-US" dirty="0"/>
              <a:t>STATISTICAL INFORMATION</a:t>
            </a:r>
          </a:p>
        </p:txBody>
      </p:sp>
      <p:pic>
        <p:nvPicPr>
          <p:cNvPr id="7" name="Picture 6">
            <a:extLst>
              <a:ext uri="{FF2B5EF4-FFF2-40B4-BE49-F238E27FC236}">
                <a16:creationId xmlns:a16="http://schemas.microsoft.com/office/drawing/2014/main" id="{AB41C4B6-0584-E505-D79C-374F1FE7C2C9}"/>
              </a:ext>
            </a:extLst>
          </p:cNvPr>
          <p:cNvPicPr>
            <a:picLocks noChangeAspect="1"/>
          </p:cNvPicPr>
          <p:nvPr/>
        </p:nvPicPr>
        <p:blipFill>
          <a:blip r:embed="rId2"/>
          <a:stretch>
            <a:fillRect/>
          </a:stretch>
        </p:blipFill>
        <p:spPr>
          <a:xfrm>
            <a:off x="1715419" y="1674055"/>
            <a:ext cx="9360544" cy="5008099"/>
          </a:xfrm>
          <a:prstGeom prst="rect">
            <a:avLst/>
          </a:prstGeom>
        </p:spPr>
      </p:pic>
    </p:spTree>
    <p:extLst>
      <p:ext uri="{BB962C8B-B14F-4D97-AF65-F5344CB8AC3E}">
        <p14:creationId xmlns:p14="http://schemas.microsoft.com/office/powerpoint/2010/main" val="32641091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134</TotalTime>
  <Words>1079</Words>
  <Application>Microsoft Office PowerPoint</Application>
  <PresentationFormat>Widescreen</PresentationFormat>
  <Paragraphs>68</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Black</vt:lpstr>
      <vt:lpstr>Arial Rounded MT Bold</vt:lpstr>
      <vt:lpstr>Britannic Bold</vt:lpstr>
      <vt:lpstr>Calibri</vt:lpstr>
      <vt:lpstr>Century Gothic</vt:lpstr>
      <vt:lpstr>Cinzel Black</vt:lpstr>
      <vt:lpstr>Futura-Bold</vt:lpstr>
      <vt:lpstr>Helvetica</vt:lpstr>
      <vt:lpstr>Segoe UI</vt:lpstr>
      <vt:lpstr>Stencil</vt:lpstr>
      <vt:lpstr>Times New Roman</vt:lpstr>
      <vt:lpstr>Vapor Trail</vt:lpstr>
      <vt:lpstr>PowerPoint Presentation</vt:lpstr>
      <vt:lpstr>       </vt:lpstr>
      <vt:lpstr>Problem Statement: </vt:lpstr>
      <vt:lpstr>Review of Literature </vt:lpstr>
      <vt:lpstr>Conceptual Background of the domain </vt:lpstr>
      <vt:lpstr>PowerPoint Presentation</vt:lpstr>
      <vt:lpstr>Data Cleaning  </vt:lpstr>
      <vt:lpstr>EDA(Exploratory data analysis): </vt:lpstr>
      <vt:lpstr>STATISTICAL INFORMATION</vt:lpstr>
      <vt:lpstr>Data Cleaning Steps:</vt:lpstr>
      <vt:lpstr>DATA INPUTS- LOGIC- OUTPUT RELATIONSHIPS</vt:lpstr>
      <vt:lpstr>PLOT of the Target Variable</vt:lpstr>
      <vt:lpstr>PLOTTING OUTLIERS</vt:lpstr>
      <vt:lpstr>Removing the Outliers using Z-score </vt:lpstr>
      <vt:lpstr>Models DevelopmenT anD Evaluation </vt:lpstr>
      <vt:lpstr>Testing of Identified Approaches (Algorithms)  </vt:lpstr>
      <vt:lpstr>Run and Evaluate selected models</vt:lpstr>
      <vt:lpstr>Key Metrics for success in solving problem under consideration</vt:lpstr>
      <vt:lpstr>Cross Validation Score </vt:lpstr>
      <vt:lpstr>HYPERPARAMETER TUNING</vt:lpstr>
      <vt:lpstr>MAKING PREDICTIONS</vt:lpstr>
      <vt:lpstr>SAVING MODEL</vt:lpstr>
      <vt:lpstr>Conclusion</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PANDEY</dc:creator>
  <cp:lastModifiedBy>Sarla Thakur</cp:lastModifiedBy>
  <cp:revision>12</cp:revision>
  <dcterms:created xsi:type="dcterms:W3CDTF">2021-10-28T06:28:03Z</dcterms:created>
  <dcterms:modified xsi:type="dcterms:W3CDTF">2023-01-22T13:42:05Z</dcterms:modified>
</cp:coreProperties>
</file>