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7"/>
  </p:notesMasterIdLst>
  <p:sldIdLst>
    <p:sldId id="258" r:id="rId3"/>
    <p:sldId id="257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6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00"/>
    <a:srgbClr val="FFFF66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libri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990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990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57200"/>
            <a:ext cx="742950" cy="703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1pPr>
            <a:lvl2pPr marL="742950" indent="-285750">
              <a:buClr>
                <a:srgbClr val="008000"/>
              </a:buClr>
              <a:buSzPct val="7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008000"/>
              </a:buClr>
              <a:buSzPct val="70000"/>
              <a:buFont typeface="Courier New" pitchFamily="49" charset="0"/>
              <a:buChar char="o"/>
              <a:defRPr/>
            </a:lvl3pPr>
            <a:lvl4pPr marL="16002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4pPr>
            <a:lvl5pPr marL="20574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1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  DHA </a:t>
            </a:r>
            <a:r>
              <a:rPr lang="en-US" dirty="0" err="1" smtClean="0"/>
              <a:t>Suffa</a:t>
            </a:r>
            <a:r>
              <a:rPr lang="en-US" dirty="0" smtClean="0"/>
              <a:t>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41564"/>
            <a:ext cx="6248401" cy="152340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Face Detection Using ML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-1"/>
            <a:ext cx="2816012" cy="707886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AI-FEST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Project Evaluation</a:t>
            </a:r>
            <a:endParaRPr 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flipV="1">
            <a:off x="1981200" y="4419599"/>
            <a:ext cx="838200" cy="838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1600200"/>
            <a:ext cx="62278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5610507"/>
            <a:ext cx="6172200" cy="49529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Department of Computer Science </a:t>
            </a:r>
            <a:r>
              <a:rPr lang="en-US" sz="2000" dirty="0" smtClean="0"/>
              <a:t>- </a:t>
            </a:r>
            <a:r>
              <a:rPr lang="en-US" sz="2000" b="1" dirty="0" smtClean="0"/>
              <a:t>DHA </a:t>
            </a:r>
            <a:r>
              <a:rPr lang="en-US" sz="2000" b="1" dirty="0" err="1" smtClean="0"/>
              <a:t>Suffa</a:t>
            </a:r>
            <a:r>
              <a:rPr lang="en-US" sz="2000" b="1" dirty="0" smtClean="0"/>
              <a:t> University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421082" y="6324600"/>
            <a:ext cx="6168811" cy="1524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279950" y="769497"/>
            <a:ext cx="2864050" cy="753910"/>
          </a:xfrm>
          <a:prstGeom prst="rect">
            <a:avLst/>
          </a:prstGeom>
        </p:spPr>
      </p:pic>
      <p:pic>
        <p:nvPicPr>
          <p:cNvPr id="5122" name="Picture 2" descr="Real-Time Face Detection and Overlay in Python using OpenC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3"/>
            <a:ext cx="9067800" cy="363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20828"/>
            <a:ext cx="1637172" cy="16371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" y="1957551"/>
            <a:ext cx="3695700" cy="328753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" y="2093739"/>
            <a:ext cx="3848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ndara" panose="020E0502030303020204" pitchFamily="34" charset="0"/>
              </a:rPr>
              <a:t>Group </a:t>
            </a:r>
            <a:r>
              <a:rPr lang="en-US" b="1" dirty="0">
                <a:latin typeface="Candara" panose="020E0502030303020204" pitchFamily="34" charset="0"/>
              </a:rPr>
              <a:t>Leader: </a:t>
            </a:r>
            <a:r>
              <a:rPr lang="en-US" b="1" dirty="0" err="1">
                <a:latin typeface="Candara" panose="020E0502030303020204" pitchFamily="34" charset="0"/>
              </a:rPr>
              <a:t>Sarmad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smtClean="0">
                <a:latin typeface="Candara" panose="020E0502030303020204" pitchFamily="34" charset="0"/>
              </a:rPr>
              <a:t>Ahmed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Group member: </a:t>
            </a:r>
            <a:r>
              <a:rPr lang="en-US" b="1" dirty="0" err="1">
                <a:latin typeface="Candara" panose="020E0502030303020204" pitchFamily="34" charset="0"/>
              </a:rPr>
              <a:t>Hania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Hasan</a:t>
            </a:r>
            <a:r>
              <a:rPr lang="en-US" b="1" dirty="0">
                <a:latin typeface="Candara" panose="020E050203030302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Group member: </a:t>
            </a:r>
            <a:r>
              <a:rPr lang="en-US" b="1" dirty="0" err="1">
                <a:latin typeface="Candara" panose="020E0502030303020204" pitchFamily="34" charset="0"/>
              </a:rPr>
              <a:t>Hafsa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Shahab</a:t>
            </a:r>
            <a:endParaRPr lang="en-US" b="1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Group member: Mustafa Khan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Instructor: </a:t>
            </a:r>
            <a:r>
              <a:rPr lang="en-US" b="1" dirty="0" err="1">
                <a:latin typeface="Candara" panose="020E0502030303020204" pitchFamily="34" charset="0"/>
              </a:rPr>
              <a:t>Mr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Zahid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 smtClean="0">
                <a:latin typeface="Candara" panose="020E0502030303020204" pitchFamily="34" charset="0"/>
              </a:rPr>
              <a:t>Hussain</a:t>
            </a:r>
            <a:endParaRPr lang="en-US" b="1" dirty="0" smtClean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Industry Partner:   Usman Ali  </a:t>
            </a:r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7-Project </a:t>
            </a:r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Demonstrate the facial recognition system developed.</a:t>
            </a:r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Upload Image</a:t>
            </a:r>
            <a:r>
              <a:rPr lang="en-US" dirty="0"/>
              <a:t>: User uploads an image via the interface.</a:t>
            </a:r>
          </a:p>
          <a:p>
            <a:pPr lvl="1"/>
            <a:r>
              <a:rPr lang="en-US" b="1" dirty="0"/>
              <a:t>Face Detection</a:t>
            </a:r>
            <a:r>
              <a:rPr lang="en-US" dirty="0"/>
              <a:t>: System detects and highlights faces in the image.</a:t>
            </a:r>
          </a:p>
          <a:p>
            <a:pPr lvl="1"/>
            <a:r>
              <a:rPr lang="en-US" b="1" dirty="0"/>
              <a:t>Feature Extraction</a:t>
            </a:r>
            <a:r>
              <a:rPr lang="en-US" dirty="0"/>
              <a:t>: Extracts facial features from the detected faces.</a:t>
            </a:r>
          </a:p>
          <a:p>
            <a:pPr lvl="1"/>
            <a:r>
              <a:rPr lang="en-US" b="1" dirty="0"/>
              <a:t>Model Prediction</a:t>
            </a:r>
            <a:r>
              <a:rPr lang="en-US" dirty="0"/>
              <a:t>: The system uses the best-performing model to identify the individual.</a:t>
            </a:r>
          </a:p>
          <a:p>
            <a:pPr lvl="1"/>
            <a:r>
              <a:rPr lang="en-US" b="1" dirty="0"/>
              <a:t>Result Display</a:t>
            </a:r>
            <a:r>
              <a:rPr lang="en-US" dirty="0"/>
              <a:t>: The result is displayed to the user with relevant details.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: High accuracy in identifying individuals.</a:t>
            </a:r>
          </a:p>
          <a:p>
            <a:pPr lvl="1"/>
            <a:r>
              <a:rPr lang="en-US" b="1" dirty="0"/>
              <a:t>User Interface</a:t>
            </a:r>
            <a:r>
              <a:rPr lang="en-US" dirty="0"/>
              <a:t>: Simple and intuitive UI for easy interaction.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: Efficient and fast processing of images.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8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</a:t>
            </a:r>
            <a:r>
              <a:rPr lang="en-US" b="1" dirty="0" smtClean="0"/>
              <a:t>- Project Outcome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232064" y="1752600"/>
            <a:ext cx="4797136" cy="37193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902" y="1647432"/>
            <a:ext cx="3684975" cy="4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45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28903"/>
            <a:ext cx="7616952" cy="990600"/>
          </a:xfrm>
        </p:spPr>
        <p:txBody>
          <a:bodyPr/>
          <a:lstStyle/>
          <a:p>
            <a:r>
              <a:rPr lang="en-US" b="1" dirty="0"/>
              <a:t>9</a:t>
            </a:r>
            <a:r>
              <a:rPr lang="en-US" b="1" dirty="0" smtClean="0"/>
              <a:t>- Flask Deployment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708" y="1518910"/>
            <a:ext cx="9090966" cy="49851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2648" y="6580909"/>
            <a:ext cx="5410200" cy="288925"/>
          </a:xfrm>
        </p:spPr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199495" y="6580909"/>
            <a:ext cx="2514600" cy="304800"/>
          </a:xfrm>
        </p:spPr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61858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7041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30999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49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</a:t>
            </a:r>
            <a:r>
              <a:rPr lang="en-US" b="1" dirty="0" smtClean="0"/>
              <a:t>- </a:t>
            </a:r>
            <a:r>
              <a:rPr lang="en-US" b="1" dirty="0" smtClean="0"/>
              <a:t>Reference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algn="ctr"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ctr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algn="ctr"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ctr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algn="ctr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Datasets were publicly collected from</a:t>
            </a:r>
            <a:r>
              <a:rPr lang="en-US" sz="2400" b="1" dirty="0" smtClean="0"/>
              <a:t> </a:t>
            </a:r>
            <a:r>
              <a:rPr lang="en-US" sz="2400" b="1" dirty="0"/>
              <a:t>G</a:t>
            </a:r>
            <a:r>
              <a:rPr lang="en-US" sz="2400" b="1" dirty="0" smtClean="0"/>
              <a:t>oogle </a:t>
            </a:r>
            <a:r>
              <a:rPr lang="en-US" sz="2400" dirty="0" smtClean="0"/>
              <a:t>by extracting celebrities images using </a:t>
            </a:r>
            <a:r>
              <a:rPr lang="en-US" sz="2400" b="1" dirty="0" err="1" smtClean="0"/>
              <a:t>Fatcun</a:t>
            </a:r>
            <a:r>
              <a:rPr lang="en-US" sz="2400" dirty="0" smtClean="0"/>
              <a:t> in form of batches.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11</a:t>
            </a:r>
            <a:r>
              <a:rPr lang="en-US" b="1" dirty="0" smtClean="0"/>
              <a:t>- The 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algn="ctr"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ctr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algn="ctr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13936" r="80150" b="63553"/>
          <a:stretch>
            <a:fillRect/>
          </a:stretch>
        </p:blipFill>
        <p:spPr>
          <a:xfrm>
            <a:off x="688244" y="1987257"/>
            <a:ext cx="1280852" cy="1363638"/>
          </a:xfrm>
          <a:custGeom>
            <a:avLst/>
            <a:gdLst/>
            <a:ahLst/>
            <a:cxnLst/>
            <a:rect l="l" t="t" r="r" b="b"/>
            <a:pathLst>
              <a:path w="1280852" h="1363638">
                <a:moveTo>
                  <a:pt x="0" y="0"/>
                </a:moveTo>
                <a:lnTo>
                  <a:pt x="1280852" y="0"/>
                </a:lnTo>
                <a:lnTo>
                  <a:pt x="1280852" y="336724"/>
                </a:lnTo>
                <a:lnTo>
                  <a:pt x="851110" y="336724"/>
                </a:lnTo>
                <a:lnTo>
                  <a:pt x="851110" y="1363638"/>
                </a:lnTo>
                <a:lnTo>
                  <a:pt x="429741" y="1363638"/>
                </a:lnTo>
                <a:lnTo>
                  <a:pt x="429741" y="336724"/>
                </a:lnTo>
                <a:lnTo>
                  <a:pt x="0" y="3367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8" t="13936" r="61703" b="63553"/>
          <a:stretch>
            <a:fillRect/>
          </a:stretch>
        </p:blipFill>
        <p:spPr>
          <a:xfrm>
            <a:off x="2157513" y="1987257"/>
            <a:ext cx="1305037" cy="1363638"/>
          </a:xfrm>
          <a:custGeom>
            <a:avLst/>
            <a:gdLst/>
            <a:ahLst/>
            <a:cxnLst/>
            <a:rect l="l" t="t" r="r" b="b"/>
            <a:pathLst>
              <a:path w="1305037" h="1363638">
                <a:moveTo>
                  <a:pt x="0" y="0"/>
                </a:moveTo>
                <a:lnTo>
                  <a:pt x="421370" y="0"/>
                </a:lnTo>
                <a:lnTo>
                  <a:pt x="421370" y="477181"/>
                </a:lnTo>
                <a:lnTo>
                  <a:pt x="881807" y="477181"/>
                </a:lnTo>
                <a:lnTo>
                  <a:pt x="881807" y="0"/>
                </a:lnTo>
                <a:lnTo>
                  <a:pt x="1305037" y="0"/>
                </a:lnTo>
                <a:lnTo>
                  <a:pt x="1305037" y="1363638"/>
                </a:lnTo>
                <a:lnTo>
                  <a:pt x="881807" y="1363638"/>
                </a:lnTo>
                <a:lnTo>
                  <a:pt x="881807" y="812044"/>
                </a:lnTo>
                <a:lnTo>
                  <a:pt x="421370" y="812044"/>
                </a:lnTo>
                <a:lnTo>
                  <a:pt x="421370" y="1363638"/>
                </a:lnTo>
                <a:lnTo>
                  <a:pt x="0" y="13636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3" t="13936" r="41551" b="63553"/>
          <a:stretch>
            <a:fillRect/>
          </a:stretch>
        </p:blipFill>
        <p:spPr>
          <a:xfrm>
            <a:off x="3609591" y="1987257"/>
            <a:ext cx="1484560" cy="1363638"/>
          </a:xfrm>
          <a:custGeom>
            <a:avLst/>
            <a:gdLst/>
            <a:ahLst/>
            <a:cxnLst/>
            <a:rect l="l" t="t" r="r" b="b"/>
            <a:pathLst>
              <a:path w="1484560" h="1363638">
                <a:moveTo>
                  <a:pt x="512526" y="0"/>
                </a:moveTo>
                <a:lnTo>
                  <a:pt x="972150" y="0"/>
                </a:lnTo>
                <a:lnTo>
                  <a:pt x="1484560" y="1363638"/>
                </a:lnTo>
                <a:lnTo>
                  <a:pt x="1043308" y="1363638"/>
                </a:lnTo>
                <a:lnTo>
                  <a:pt x="975085" y="1138536"/>
                </a:lnTo>
                <a:lnTo>
                  <a:pt x="496699" y="1138536"/>
                </a:lnTo>
                <a:lnTo>
                  <a:pt x="430235" y="1363638"/>
                </a:lnTo>
                <a:lnTo>
                  <a:pt x="0" y="1363638"/>
                </a:lnTo>
                <a:lnTo>
                  <a:pt x="512526" y="0"/>
                </a:lnTo>
                <a:close/>
                <a:moveTo>
                  <a:pt x="737164" y="353467"/>
                </a:moveTo>
                <a:lnTo>
                  <a:pt x="588219" y="843670"/>
                </a:lnTo>
                <a:lnTo>
                  <a:pt x="887678" y="843670"/>
                </a:lnTo>
                <a:lnTo>
                  <a:pt x="737164" y="353467"/>
                </a:ln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9" t="13936" r="23703" b="63553"/>
          <a:stretch>
            <a:fillRect/>
          </a:stretch>
        </p:blipFill>
        <p:spPr>
          <a:xfrm>
            <a:off x="5235018" y="1987257"/>
            <a:ext cx="1304107" cy="1363638"/>
          </a:xfrm>
          <a:custGeom>
            <a:avLst/>
            <a:gdLst/>
            <a:ahLst/>
            <a:cxnLst/>
            <a:rect l="l" t="t" r="r" b="b"/>
            <a:pathLst>
              <a:path w="1304107" h="1363638">
                <a:moveTo>
                  <a:pt x="0" y="0"/>
                </a:moveTo>
                <a:lnTo>
                  <a:pt x="393465" y="0"/>
                </a:lnTo>
                <a:lnTo>
                  <a:pt x="906922" y="754431"/>
                </a:lnTo>
                <a:lnTo>
                  <a:pt x="906922" y="0"/>
                </a:lnTo>
                <a:lnTo>
                  <a:pt x="1304107" y="0"/>
                </a:lnTo>
                <a:lnTo>
                  <a:pt x="1304107" y="1363638"/>
                </a:lnTo>
                <a:lnTo>
                  <a:pt x="906922" y="1363638"/>
                </a:lnTo>
                <a:lnTo>
                  <a:pt x="396255" y="614905"/>
                </a:lnTo>
                <a:lnTo>
                  <a:pt x="396255" y="1363638"/>
                </a:lnTo>
                <a:lnTo>
                  <a:pt x="0" y="13636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5" t="13936" r="2321" b="63553"/>
          <a:stretch>
            <a:fillRect/>
          </a:stretch>
        </p:blipFill>
        <p:spPr>
          <a:xfrm>
            <a:off x="6824763" y="1987257"/>
            <a:ext cx="1445493" cy="1363638"/>
          </a:xfrm>
          <a:custGeom>
            <a:avLst/>
            <a:gdLst/>
            <a:ahLst/>
            <a:cxnLst/>
            <a:rect l="l" t="t" r="r" b="b"/>
            <a:pathLst>
              <a:path w="1445493" h="1363638">
                <a:moveTo>
                  <a:pt x="0" y="0"/>
                </a:moveTo>
                <a:lnTo>
                  <a:pt x="421370" y="0"/>
                </a:lnTo>
                <a:lnTo>
                  <a:pt x="421370" y="515318"/>
                </a:lnTo>
                <a:lnTo>
                  <a:pt x="862753" y="0"/>
                </a:lnTo>
                <a:lnTo>
                  <a:pt x="1423169" y="0"/>
                </a:lnTo>
                <a:lnTo>
                  <a:pt x="925554" y="514707"/>
                </a:lnTo>
                <a:lnTo>
                  <a:pt x="1445493" y="1363638"/>
                </a:lnTo>
                <a:lnTo>
                  <a:pt x="926586" y="1363638"/>
                </a:lnTo>
                <a:lnTo>
                  <a:pt x="639075" y="802844"/>
                </a:lnTo>
                <a:lnTo>
                  <a:pt x="421370" y="1030882"/>
                </a:lnTo>
                <a:lnTo>
                  <a:pt x="421370" y="1363638"/>
                </a:lnTo>
                <a:lnTo>
                  <a:pt x="0" y="13636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1" t="51288" r="42107" b="25434"/>
          <a:stretch>
            <a:fillRect/>
          </a:stretch>
        </p:blipFill>
        <p:spPr>
          <a:xfrm>
            <a:off x="3636158" y="4250003"/>
            <a:ext cx="1412937" cy="1410146"/>
          </a:xfrm>
          <a:custGeom>
            <a:avLst/>
            <a:gdLst/>
            <a:ahLst/>
            <a:cxnLst/>
            <a:rect l="l" t="t" r="r" b="b"/>
            <a:pathLst>
              <a:path w="1412937" h="1410146">
                <a:moveTo>
                  <a:pt x="704143" y="0"/>
                </a:moveTo>
                <a:cubicBezTo>
                  <a:pt x="931105" y="0"/>
                  <a:pt x="1105979" y="60926"/>
                  <a:pt x="1228762" y="182779"/>
                </a:cubicBezTo>
                <a:cubicBezTo>
                  <a:pt x="1351545" y="304632"/>
                  <a:pt x="1412937" y="475320"/>
                  <a:pt x="1412937" y="694841"/>
                </a:cubicBezTo>
                <a:cubicBezTo>
                  <a:pt x="1412937" y="854211"/>
                  <a:pt x="1386116" y="984901"/>
                  <a:pt x="1332476" y="1086910"/>
                </a:cubicBezTo>
                <a:cubicBezTo>
                  <a:pt x="1278836" y="1188920"/>
                  <a:pt x="1201322" y="1268295"/>
                  <a:pt x="1099932" y="1325035"/>
                </a:cubicBezTo>
                <a:cubicBezTo>
                  <a:pt x="998543" y="1381776"/>
                  <a:pt x="872194" y="1410146"/>
                  <a:pt x="720886" y="1410146"/>
                </a:cubicBezTo>
                <a:cubicBezTo>
                  <a:pt x="567097" y="1410146"/>
                  <a:pt x="439818" y="1385652"/>
                  <a:pt x="339049" y="1336663"/>
                </a:cubicBezTo>
                <a:cubicBezTo>
                  <a:pt x="238280" y="1287673"/>
                  <a:pt x="156579" y="1210159"/>
                  <a:pt x="93947" y="1104119"/>
                </a:cubicBezTo>
                <a:cubicBezTo>
                  <a:pt x="31316" y="998079"/>
                  <a:pt x="0" y="865374"/>
                  <a:pt x="0" y="706003"/>
                </a:cubicBezTo>
                <a:cubicBezTo>
                  <a:pt x="0" y="483381"/>
                  <a:pt x="62012" y="310059"/>
                  <a:pt x="186035" y="186035"/>
                </a:cubicBezTo>
                <a:cubicBezTo>
                  <a:pt x="310058" y="62012"/>
                  <a:pt x="482761" y="0"/>
                  <a:pt x="704143" y="0"/>
                </a:cubicBezTo>
                <a:close/>
                <a:moveTo>
                  <a:pt x="703213" y="319050"/>
                </a:moveTo>
                <a:cubicBezTo>
                  <a:pt x="618256" y="319050"/>
                  <a:pt x="550043" y="349126"/>
                  <a:pt x="498574" y="409277"/>
                </a:cubicBezTo>
                <a:cubicBezTo>
                  <a:pt x="447104" y="469429"/>
                  <a:pt x="421369" y="568958"/>
                  <a:pt x="421369" y="707864"/>
                </a:cubicBezTo>
                <a:cubicBezTo>
                  <a:pt x="421369" y="845530"/>
                  <a:pt x="446949" y="944438"/>
                  <a:pt x="498109" y="1004590"/>
                </a:cubicBezTo>
                <a:cubicBezTo>
                  <a:pt x="549268" y="1064741"/>
                  <a:pt x="618876" y="1094817"/>
                  <a:pt x="706933" y="1094817"/>
                </a:cubicBezTo>
                <a:cubicBezTo>
                  <a:pt x="797470" y="1094817"/>
                  <a:pt x="867543" y="1065361"/>
                  <a:pt x="917153" y="1006450"/>
                </a:cubicBezTo>
                <a:cubicBezTo>
                  <a:pt x="966762" y="947539"/>
                  <a:pt x="991567" y="841809"/>
                  <a:pt x="991567" y="689260"/>
                </a:cubicBezTo>
                <a:cubicBezTo>
                  <a:pt x="991567" y="560896"/>
                  <a:pt x="965677" y="467103"/>
                  <a:pt x="913897" y="407882"/>
                </a:cubicBezTo>
                <a:cubicBezTo>
                  <a:pt x="862117" y="348661"/>
                  <a:pt x="791889" y="319050"/>
                  <a:pt x="703213" y="319050"/>
                </a:cubicBez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4" t="51672" r="59221" b="25818"/>
          <a:stretch>
            <a:fillRect/>
          </a:stretch>
        </p:blipFill>
        <p:spPr>
          <a:xfrm>
            <a:off x="2179911" y="4273257"/>
            <a:ext cx="1483630" cy="1363638"/>
          </a:xfrm>
          <a:custGeom>
            <a:avLst/>
            <a:gdLst/>
            <a:ahLst/>
            <a:cxnLst/>
            <a:rect l="l" t="t" r="r" b="b"/>
            <a:pathLst>
              <a:path w="1483630" h="1363638">
                <a:moveTo>
                  <a:pt x="0" y="0"/>
                </a:moveTo>
                <a:lnTo>
                  <a:pt x="468052" y="0"/>
                </a:lnTo>
                <a:lnTo>
                  <a:pt x="742789" y="460030"/>
                </a:lnTo>
                <a:lnTo>
                  <a:pt x="1018092" y="0"/>
                </a:lnTo>
                <a:lnTo>
                  <a:pt x="1483630" y="0"/>
                </a:lnTo>
                <a:lnTo>
                  <a:pt x="953430" y="792510"/>
                </a:lnTo>
                <a:lnTo>
                  <a:pt x="953430" y="1363638"/>
                </a:lnTo>
                <a:lnTo>
                  <a:pt x="531130" y="1363638"/>
                </a:lnTo>
                <a:lnTo>
                  <a:pt x="531130" y="79251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4" t="51672" r="23104" b="25434"/>
          <a:stretch>
            <a:fillRect/>
          </a:stretch>
        </p:blipFill>
        <p:spPr>
          <a:xfrm>
            <a:off x="5280783" y="4273257"/>
            <a:ext cx="1306897" cy="1386892"/>
          </a:xfrm>
          <a:custGeom>
            <a:avLst/>
            <a:gdLst/>
            <a:ahLst/>
            <a:cxnLst/>
            <a:rect l="l" t="t" r="r" b="b"/>
            <a:pathLst>
              <a:path w="1306897" h="1386892">
                <a:moveTo>
                  <a:pt x="0" y="0"/>
                </a:moveTo>
                <a:lnTo>
                  <a:pt x="420439" y="0"/>
                </a:lnTo>
                <a:lnTo>
                  <a:pt x="420439" y="831781"/>
                </a:lnTo>
                <a:cubicBezTo>
                  <a:pt x="420439" y="906137"/>
                  <a:pt x="441058" y="964225"/>
                  <a:pt x="482296" y="1006044"/>
                </a:cubicBezTo>
                <a:cubicBezTo>
                  <a:pt x="523534" y="1047863"/>
                  <a:pt x="580740" y="1068772"/>
                  <a:pt x="653914" y="1068772"/>
                </a:cubicBezTo>
                <a:cubicBezTo>
                  <a:pt x="726467" y="1068772"/>
                  <a:pt x="783363" y="1048170"/>
                  <a:pt x="824601" y="1006966"/>
                </a:cubicBezTo>
                <a:cubicBezTo>
                  <a:pt x="865838" y="965763"/>
                  <a:pt x="886458" y="907368"/>
                  <a:pt x="886458" y="831781"/>
                </a:cubicBezTo>
                <a:lnTo>
                  <a:pt x="886458" y="0"/>
                </a:lnTo>
                <a:lnTo>
                  <a:pt x="1306897" y="0"/>
                </a:lnTo>
                <a:lnTo>
                  <a:pt x="1306897" y="812436"/>
                </a:lnTo>
                <a:cubicBezTo>
                  <a:pt x="1306897" y="892993"/>
                  <a:pt x="1294340" y="969059"/>
                  <a:pt x="1269225" y="1040634"/>
                </a:cubicBezTo>
                <a:cubicBezTo>
                  <a:pt x="1244110" y="1112210"/>
                  <a:pt x="1204732" y="1174800"/>
                  <a:pt x="1151093" y="1228406"/>
                </a:cubicBezTo>
                <a:cubicBezTo>
                  <a:pt x="1097452" y="1282013"/>
                  <a:pt x="1041177" y="1319658"/>
                  <a:pt x="982266" y="1341343"/>
                </a:cubicBezTo>
                <a:cubicBezTo>
                  <a:pt x="900410" y="1371709"/>
                  <a:pt x="802121" y="1386892"/>
                  <a:pt x="687400" y="1386892"/>
                </a:cubicBezTo>
                <a:cubicBezTo>
                  <a:pt x="621047" y="1386892"/>
                  <a:pt x="548648" y="1382244"/>
                  <a:pt x="470204" y="1372947"/>
                </a:cubicBezTo>
                <a:cubicBezTo>
                  <a:pt x="391759" y="1363650"/>
                  <a:pt x="326181" y="1345214"/>
                  <a:pt x="273472" y="1317638"/>
                </a:cubicBezTo>
                <a:cubicBezTo>
                  <a:pt x="220762" y="1290062"/>
                  <a:pt x="172548" y="1250866"/>
                  <a:pt x="128829" y="1200051"/>
                </a:cubicBezTo>
                <a:cubicBezTo>
                  <a:pt x="85111" y="1149235"/>
                  <a:pt x="55190" y="1096871"/>
                  <a:pt x="39067" y="1042960"/>
                </a:cubicBezTo>
                <a:cubicBezTo>
                  <a:pt x="13022" y="956202"/>
                  <a:pt x="0" y="879361"/>
                  <a:pt x="0" y="812436"/>
                </a:cubicBez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042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05000"/>
            <a:ext cx="5410200" cy="42672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70C0"/>
              </a:buClr>
            </a:pPr>
            <a:r>
              <a:rPr lang="en-US" dirty="0"/>
              <a:t>Project Brief </a:t>
            </a:r>
            <a:r>
              <a:rPr lang="en-US" dirty="0" smtClean="0"/>
              <a:t>Introduction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Problem Statement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Dataset Description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Project Scope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ML/DL/NLP Model Details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Results and Discussions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Tools and Technologies Learnt During the Project Implementation (Individual Skills Set)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Project Demo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References  (last accessed)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CS-AI-FEST DHA </a:t>
            </a:r>
            <a:r>
              <a:rPr lang="en-US" dirty="0" err="1" smtClean="0"/>
              <a:t>Suffa</a:t>
            </a:r>
            <a:r>
              <a:rPr lang="en-US" dirty="0" smtClean="0"/>
              <a:t> University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98" y="212724"/>
            <a:ext cx="5943600" cy="914400"/>
          </a:xfrm>
        </p:spPr>
        <p:txBody>
          <a:bodyPr/>
          <a:lstStyle/>
          <a:p>
            <a:r>
              <a:rPr lang="en-US" b="1" dirty="0"/>
              <a:t>Project 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Project Name</a:t>
            </a:r>
            <a:r>
              <a:rPr lang="en-US" dirty="0"/>
              <a:t>: Face Detection Using 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Description</a:t>
            </a:r>
            <a:r>
              <a:rPr lang="en-US" dirty="0"/>
              <a:t>: This project aims to develop a facial recognition system capable of identifying individuals from static images. It involves analyzing facial features and matching them against a predefined dataset to recognize authorized faces. The project targets security and law enforcement, access control systems, and financial services in the Pakistani context.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1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1- Problem </a:t>
            </a:r>
            <a:r>
              <a:rPr lang="en-US" b="1" dirty="0"/>
              <a:t>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520560"/>
            <a:ext cx="5410200" cy="288925"/>
          </a:xfrm>
        </p:spPr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192568" y="6498768"/>
            <a:ext cx="2514600" cy="304800"/>
          </a:xfrm>
        </p:spPr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574964" y="1505024"/>
            <a:ext cx="845876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facial recognition system that identifies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from static images using machine learning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Significance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Law Enforcement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Aid in identifying suspects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locating missing persons.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Systems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security by verifying identities in sensitive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Services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security measures for online banking and financial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focuses on static image recognition rather than real-time video streams or facial expressions. Initially, it will target a limited dataset of known individuals. </a:t>
            </a:r>
          </a:p>
        </p:txBody>
      </p:sp>
    </p:spTree>
    <p:extLst>
      <p:ext uri="{BB962C8B-B14F-4D97-AF65-F5344CB8AC3E}">
        <p14:creationId xmlns:p14="http://schemas.microsoft.com/office/powerpoint/2010/main" val="1679283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 Dataset </a:t>
            </a:r>
            <a:r>
              <a:rPr lang="en-US" b="1" dirty="0"/>
              <a:t>Description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555" y="6489932"/>
            <a:ext cx="5410200" cy="288925"/>
          </a:xfrm>
        </p:spPr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35575" y="6459202"/>
            <a:ext cx="2514600" cy="304800"/>
          </a:xfrm>
        </p:spPr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0782" y="1505769"/>
            <a:ext cx="8915969" cy="494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Pakistani Faces Dataset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dataset comprises of Pakistani individuals..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Detection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Haar</a:t>
            </a:r>
            <a:r>
              <a:rPr lang="en-US" sz="1800" dirty="0">
                <a:latin typeface="Arial" panose="020B0604020202020204" pitchFamily="34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cascades to automatically detect and crop facial regions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Using wavelet transforms to capture detailed facial features and textures. This involves decomposing images into various frequency components to extract meaningful features that improve recognition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Handling variability in lighting conditions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 clear eyes</a:t>
            </a:r>
            <a:r>
              <a:rPr lang="en-US" sz="1800" dirty="0" smtClean="0">
                <a:latin typeface="Arial" panose="020B0604020202020204" pitchFamily="34" charset="0"/>
              </a:rPr>
              <a:t> and 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nsuring consistency in image quality and resolution for reliable feature extraction and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71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 Project </a:t>
            </a:r>
            <a:r>
              <a:rPr lang="en-US" b="1" dirty="0"/>
              <a:t>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400800"/>
            <a:ext cx="5410200" cy="288925"/>
          </a:xfrm>
        </p:spPr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91771" y="1767137"/>
            <a:ext cx="867122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for face and eye detection.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 facial features using wavelet transforms to capture essential characteristics.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 and evaluate Support Vector Machine (SVM), Logistic Regression, and Random Forest models.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fine-tune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model to achieve the best performance.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 the best-performing model to a file for deployment.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Server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eof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server for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a Python Flask server to handle HTTP requests from the user interface.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:Create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user interface using HTML, CSS, JavaScript,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upload and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37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4- ML/DL/NLP </a:t>
            </a:r>
            <a:r>
              <a:rPr lang="en-US" sz="3600" b="1" dirty="0"/>
              <a:t>Model </a:t>
            </a:r>
            <a:r>
              <a:rPr lang="en-US" sz="3600" b="1" dirty="0" smtClean="0"/>
              <a:t>Details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55448" y="1327699"/>
            <a:ext cx="9299448" cy="48768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Support Vector Machine (SVM)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Usage</a:t>
            </a:r>
            <a:r>
              <a:rPr lang="en-US" dirty="0"/>
              <a:t>: Robust classification of facial features.</a:t>
            </a:r>
          </a:p>
          <a:p>
            <a:pPr lvl="2"/>
            <a:r>
              <a:rPr lang="en-US" b="1" dirty="0"/>
              <a:t>Advantages</a:t>
            </a:r>
            <a:r>
              <a:rPr lang="en-US" dirty="0"/>
              <a:t>: Effective in high-dimensional spaces, versatile in different kernel functions.</a:t>
            </a:r>
          </a:p>
          <a:p>
            <a:pPr lvl="1"/>
            <a:r>
              <a:rPr lang="en-US" b="1" dirty="0"/>
              <a:t>Logistic Regression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Usage</a:t>
            </a:r>
            <a:r>
              <a:rPr lang="en-US" dirty="0"/>
              <a:t>: Efficient binary classification of facial recognition.</a:t>
            </a:r>
          </a:p>
          <a:p>
            <a:pPr lvl="2"/>
            <a:r>
              <a:rPr lang="en-US" b="1" dirty="0"/>
              <a:t>Advantages</a:t>
            </a:r>
            <a:r>
              <a:rPr lang="en-US" dirty="0"/>
              <a:t>: Simple implementation, interpretable results.</a:t>
            </a:r>
          </a:p>
          <a:p>
            <a:pPr lvl="1"/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Usage</a:t>
            </a:r>
            <a:r>
              <a:rPr lang="en-US" dirty="0"/>
              <a:t>: Handling complex decision boundaries in facial recognition.</a:t>
            </a:r>
          </a:p>
          <a:p>
            <a:pPr lvl="2"/>
            <a:r>
              <a:rPr lang="en-US" b="1" dirty="0"/>
              <a:t>Advantages</a:t>
            </a:r>
            <a:r>
              <a:rPr lang="en-US" dirty="0"/>
              <a:t>: Handles large datasets with higher dimensionality, reduces </a:t>
            </a:r>
            <a:r>
              <a:rPr lang="en-US" dirty="0" err="1"/>
              <a:t>overfitting</a:t>
            </a:r>
            <a:r>
              <a:rPr lang="en-US" dirty="0"/>
              <a:t> through ensemble learning.</a:t>
            </a:r>
          </a:p>
          <a:p>
            <a:pPr lvl="1"/>
            <a:r>
              <a:rPr lang="en-US" b="1" dirty="0"/>
              <a:t>Techniques Employed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Data Preprocessing</a:t>
            </a:r>
            <a:r>
              <a:rPr lang="en-US" dirty="0"/>
              <a:t>: Using </a:t>
            </a:r>
            <a:r>
              <a:rPr lang="en-US" dirty="0" err="1"/>
              <a:t>OpenCV</a:t>
            </a:r>
            <a:r>
              <a:rPr lang="en-US" dirty="0"/>
              <a:t> for face and eye detection.</a:t>
            </a:r>
          </a:p>
          <a:p>
            <a:pPr lvl="2"/>
            <a:r>
              <a:rPr lang="en-US" b="1" dirty="0"/>
              <a:t>Feature Extraction</a:t>
            </a:r>
            <a:r>
              <a:rPr lang="en-US" dirty="0"/>
              <a:t>: Applying wavelet transforms to extract relevant features.</a:t>
            </a:r>
          </a:p>
          <a:p>
            <a:pPr lvl="2"/>
            <a:r>
              <a:rPr lang="en-US" b="1" dirty="0" err="1"/>
              <a:t>Hyperparameter</a:t>
            </a:r>
            <a:r>
              <a:rPr lang="en-US" b="1" dirty="0"/>
              <a:t> Tuning</a:t>
            </a:r>
            <a:r>
              <a:rPr lang="en-US" dirty="0"/>
              <a:t>: </a:t>
            </a:r>
            <a:r>
              <a:rPr lang="en-US" dirty="0" err="1"/>
              <a:t>GridSearchCV</a:t>
            </a:r>
            <a:r>
              <a:rPr lang="en-US" dirty="0"/>
              <a:t> for optimizing model performance.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5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206"/>
            <a:ext cx="7194389" cy="882160"/>
          </a:xfrm>
        </p:spPr>
        <p:txBody>
          <a:bodyPr/>
          <a:lstStyle/>
          <a:p>
            <a:r>
              <a:rPr lang="en-US" b="1" dirty="0" smtClean="0"/>
              <a:t>5- Results </a:t>
            </a:r>
            <a:r>
              <a:rPr lang="en-US" b="1" dirty="0"/>
              <a:t>and Discussions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>
          <a:xfrm>
            <a:off x="0" y="1279524"/>
            <a:ext cx="8915399" cy="49432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300" dirty="0"/>
          </a:p>
          <a:p>
            <a:pPr lvl="1"/>
            <a:r>
              <a:rPr lang="en-US" sz="3600" b="1" dirty="0"/>
              <a:t>valuation Metrics</a:t>
            </a:r>
            <a:r>
              <a:rPr lang="en-US" sz="3600" dirty="0"/>
              <a:t>:</a:t>
            </a:r>
          </a:p>
          <a:p>
            <a:pPr lvl="2"/>
            <a:r>
              <a:rPr lang="en-US" sz="3600" b="1" dirty="0"/>
              <a:t>Accuracy</a:t>
            </a:r>
            <a:r>
              <a:rPr lang="en-US" sz="3600" dirty="0"/>
              <a:t>: Overall performance of the model in correctly identifying faces.</a:t>
            </a:r>
          </a:p>
          <a:p>
            <a:pPr lvl="2"/>
            <a:r>
              <a:rPr lang="en-US" sz="3600" b="1" dirty="0"/>
              <a:t>Precision</a:t>
            </a:r>
            <a:r>
              <a:rPr lang="en-US" sz="3600" dirty="0"/>
              <a:t>: The ratio of true positive identifications to the total identified positives.</a:t>
            </a:r>
          </a:p>
          <a:p>
            <a:pPr lvl="2"/>
            <a:r>
              <a:rPr lang="en-US" sz="3600" b="1" dirty="0"/>
              <a:t>Recall</a:t>
            </a:r>
            <a:r>
              <a:rPr lang="en-US" sz="3600" dirty="0"/>
              <a:t>: The ratio of true positive identifications to the total actual positives.</a:t>
            </a:r>
          </a:p>
          <a:p>
            <a:pPr lvl="2"/>
            <a:r>
              <a:rPr lang="en-US" sz="3600" b="1" dirty="0"/>
              <a:t>F1 Score</a:t>
            </a:r>
            <a:r>
              <a:rPr lang="en-US" sz="3600" dirty="0"/>
              <a:t>: Harmonic mean of precision and recall, providing a balanced measure.</a:t>
            </a:r>
          </a:p>
          <a:p>
            <a:pPr lvl="1"/>
            <a:r>
              <a:rPr lang="en-US" sz="3600" b="1" dirty="0"/>
              <a:t>Comparison of Models</a:t>
            </a:r>
            <a:r>
              <a:rPr lang="en-US" sz="3600" dirty="0"/>
              <a:t>:</a:t>
            </a:r>
          </a:p>
          <a:p>
            <a:pPr lvl="2"/>
            <a:r>
              <a:rPr lang="en-US" sz="3600" b="1" dirty="0"/>
              <a:t>SVM</a:t>
            </a:r>
            <a:r>
              <a:rPr lang="en-US" sz="3600" dirty="0"/>
              <a:t>: Performance metrics, strengths, and limitations.</a:t>
            </a:r>
          </a:p>
          <a:p>
            <a:pPr lvl="2"/>
            <a:r>
              <a:rPr lang="en-US" sz="3600" b="1" dirty="0"/>
              <a:t>Logistic Regression</a:t>
            </a:r>
            <a:r>
              <a:rPr lang="en-US" sz="3600" dirty="0"/>
              <a:t>: Evaluation results and comparison with other models.</a:t>
            </a:r>
          </a:p>
          <a:p>
            <a:pPr lvl="2"/>
            <a:r>
              <a:rPr lang="en-US" sz="3600" b="1" dirty="0"/>
              <a:t>Random Forest</a:t>
            </a:r>
            <a:r>
              <a:rPr lang="en-US" sz="3600" dirty="0"/>
              <a:t>: Effectiveness in handling complex datasets and its performance metrics.</a:t>
            </a:r>
          </a:p>
          <a:p>
            <a:pPr lvl="1"/>
            <a:r>
              <a:rPr lang="en-US" sz="3600" b="1" dirty="0"/>
              <a:t>Best Performing Model</a:t>
            </a:r>
            <a:r>
              <a:rPr lang="en-US" sz="3600" dirty="0"/>
              <a:t>:</a:t>
            </a:r>
          </a:p>
          <a:p>
            <a:pPr lvl="2"/>
            <a:r>
              <a:rPr lang="en-US" sz="3600" b="1" dirty="0"/>
              <a:t>Highlight</a:t>
            </a:r>
            <a:r>
              <a:rPr lang="en-US" sz="3600" dirty="0"/>
              <a:t>: Identify the model with the highest performance and explain why it outperformed others.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2072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0" y="136524"/>
            <a:ext cx="6483721" cy="990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6- Tools </a:t>
            </a:r>
            <a:r>
              <a:rPr lang="en-US" sz="3200" b="1" dirty="0"/>
              <a:t>and Technologies Learnt During the Project </a:t>
            </a:r>
            <a:r>
              <a:rPr lang="en-US" sz="3200" b="1" dirty="0" smtClean="0"/>
              <a:t>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b="1" dirty="0" err="1"/>
              <a:t>OpenCV</a:t>
            </a:r>
            <a:r>
              <a:rPr lang="en-US" dirty="0"/>
              <a:t>: For computer vision tasks like face and eye detection.</a:t>
            </a:r>
          </a:p>
          <a:p>
            <a:pPr lvl="1"/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: For building and evaluating machine learning models.</a:t>
            </a:r>
          </a:p>
          <a:p>
            <a:pPr lvl="1"/>
            <a:r>
              <a:rPr lang="en-US" b="1" dirty="0"/>
              <a:t>Flask</a:t>
            </a:r>
            <a:r>
              <a:rPr lang="en-US" dirty="0"/>
              <a:t>: For creating web servers to handle HTTP requests.</a:t>
            </a:r>
          </a:p>
          <a:p>
            <a:pPr lvl="1"/>
            <a:r>
              <a:rPr lang="en-US" b="1" dirty="0"/>
              <a:t>HTML, CSS, JavaScript, and </a:t>
            </a:r>
            <a:r>
              <a:rPr lang="en-US" b="1" dirty="0" err="1"/>
              <a:t>jQuery</a:t>
            </a:r>
            <a:r>
              <a:rPr lang="en-US" dirty="0"/>
              <a:t>: For developing the user interface for image upload and interaction.</a:t>
            </a:r>
          </a:p>
          <a:p>
            <a:pPr lvl="1"/>
            <a:r>
              <a:rPr lang="en-US" b="1" dirty="0" err="1"/>
              <a:t>GridSearchCV</a:t>
            </a:r>
            <a:r>
              <a:rPr lang="en-US" dirty="0"/>
              <a:t>: For </a:t>
            </a:r>
            <a:r>
              <a:rPr lang="en-US" dirty="0" err="1"/>
              <a:t>hyperparameter</a:t>
            </a:r>
            <a:r>
              <a:rPr lang="en-US" dirty="0"/>
              <a:t> tuning to optimize model performance.</a:t>
            </a:r>
          </a:p>
          <a:p>
            <a:pPr lvl="1"/>
            <a:r>
              <a:rPr lang="en-US" b="1" dirty="0"/>
              <a:t>Wavelet Transforms</a:t>
            </a:r>
            <a:r>
              <a:rPr lang="en-US" dirty="0"/>
              <a:t>: For feature extraction from facial images.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Face Detection Using 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CS-AI-FEST DHA </a:t>
            </a:r>
            <a:r>
              <a:rPr lang="en-US" dirty="0" err="1"/>
              <a:t>Suffa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9" y="440140"/>
            <a:ext cx="779060" cy="779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10533"/>
            <a:ext cx="968991" cy="968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8" t="36588" r="6596" b="35900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156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763</TotalTime>
  <Words>947</Words>
  <Application>Microsoft Office PowerPoint</Application>
  <PresentationFormat>On-screen Show (4:3)</PresentationFormat>
  <Paragraphs>173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Courier New</vt:lpstr>
      <vt:lpstr>Tw Cen MT</vt:lpstr>
      <vt:lpstr>Wingdings</vt:lpstr>
      <vt:lpstr>Wingdings 2</vt:lpstr>
      <vt:lpstr>Median</vt:lpstr>
      <vt:lpstr>Custom Design</vt:lpstr>
      <vt:lpstr>PowerPoint Presentation</vt:lpstr>
      <vt:lpstr>Summary </vt:lpstr>
      <vt:lpstr>Project Brief Introduction</vt:lpstr>
      <vt:lpstr>1- Problem Statement</vt:lpstr>
      <vt:lpstr>2- Dataset Description</vt:lpstr>
      <vt:lpstr>3- Project Scope</vt:lpstr>
      <vt:lpstr>4- ML/DL/NLP Model Details</vt:lpstr>
      <vt:lpstr>5- Results and Discussions</vt:lpstr>
      <vt:lpstr>6- Tools and Technologies Learnt During the Project Implementation</vt:lpstr>
      <vt:lpstr>7-Project Demo</vt:lpstr>
      <vt:lpstr>8- Project Outcome</vt:lpstr>
      <vt:lpstr>9- Flask Deployment</vt:lpstr>
      <vt:lpstr>10- Reference </vt:lpstr>
      <vt:lpstr>11- 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Microsoft account</cp:lastModifiedBy>
  <cp:revision>155</cp:revision>
  <dcterms:created xsi:type="dcterms:W3CDTF">2015-09-23T05:32:20Z</dcterms:created>
  <dcterms:modified xsi:type="dcterms:W3CDTF">2024-06-27T16:59:18Z</dcterms:modified>
</cp:coreProperties>
</file>