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2"/>
  </p:sldMasterIdLst>
  <p:sldIdLst>
    <p:sldId id="257" r:id="rId3"/>
    <p:sldId id="290" r:id="rId4"/>
    <p:sldId id="291" r:id="rId5"/>
    <p:sldId id="293" r:id="rId6"/>
    <p:sldId id="294" r:id="rId7"/>
    <p:sldId id="296" r:id="rId8"/>
    <p:sldId id="295" r:id="rId9"/>
    <p:sldId id="298" r:id="rId10"/>
    <p:sldId id="322" r:id="rId11"/>
    <p:sldId id="323" r:id="rId12"/>
    <p:sldId id="324" r:id="rId13"/>
    <p:sldId id="325" r:id="rId14"/>
    <p:sldId id="310" r:id="rId15"/>
    <p:sldId id="320" r:id="rId16"/>
    <p:sldId id="326" r:id="rId17"/>
    <p:sldId id="327" r:id="rId18"/>
    <p:sldId id="328" r:id="rId19"/>
    <p:sldId id="311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7" r:id="rId28"/>
    <p:sldId id="307" r:id="rId29"/>
    <p:sldId id="306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38" autoAdjust="0"/>
    <p:restoredTop sz="94660"/>
  </p:normalViewPr>
  <p:slideViewPr>
    <p:cSldViewPr snapToGrid="0">
      <p:cViewPr>
        <p:scale>
          <a:sx n="51" d="100"/>
          <a:sy n="51" d="100"/>
        </p:scale>
        <p:origin x="269" y="1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79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40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quora-question-pai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Identifying Question Pairs with the Same Intent in the </a:t>
            </a:r>
            <a:r>
              <a:rPr lang="en-US" sz="3600" b="1" dirty="0" err="1" smtClean="0"/>
              <a:t>Quora</a:t>
            </a:r>
            <a:r>
              <a:rPr lang="en-US" sz="3600" b="1" dirty="0" smtClean="0"/>
              <a:t> Questions Pairs Corpus</a:t>
            </a:r>
            <a:endParaRPr lang="en-US" sz="2800" dirty="0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Sarmad</a:t>
            </a:r>
            <a:r>
              <a:rPr lang="en-US" b="1" dirty="0" smtClean="0"/>
              <a:t> Tanwir</a:t>
            </a:r>
            <a:endParaRPr lang="en-US" b="1" dirty="0"/>
          </a:p>
          <a:p>
            <a:r>
              <a:rPr lang="en-US" i="1" dirty="0"/>
              <a:t>Springboard Capstone </a:t>
            </a:r>
            <a:r>
              <a:rPr lang="en-US" i="1" dirty="0" smtClean="0"/>
              <a:t>Project </a:t>
            </a:r>
            <a:r>
              <a:rPr lang="en-US" i="1" dirty="0" smtClean="0"/>
              <a:t>2</a:t>
            </a:r>
            <a:endParaRPr lang="en-US" i="1" dirty="0"/>
          </a:p>
          <a:p>
            <a:r>
              <a:rPr lang="en-US" dirty="0" smtClean="0"/>
              <a:t>August</a:t>
            </a:r>
            <a:r>
              <a:rPr lang="en-US" dirty="0" smtClean="0"/>
              <a:t> 24, </a:t>
            </a:r>
            <a:r>
              <a:rPr lang="en-US" dirty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– </a:t>
            </a:r>
            <a:r>
              <a:rPr lang="en-US" b="1" dirty="0" err="1" smtClean="0"/>
              <a:t>Stopword</a:t>
            </a:r>
            <a:r>
              <a:rPr lang="en-US" b="1" dirty="0" smtClean="0"/>
              <a:t> Removal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0214" y="1905000"/>
            <a:ext cx="8915400" cy="3777622"/>
          </a:xfrm>
        </p:spPr>
        <p:txBody>
          <a:bodyPr/>
          <a:lstStyle/>
          <a:p>
            <a:r>
              <a:rPr lang="en-US" dirty="0" smtClean="0"/>
              <a:t>We remove stop words such as ‘the’, ‘or’ etc.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05034" y="2470394"/>
            <a:ext cx="5873878" cy="39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Generation – Vectorizations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1" y="1689462"/>
            <a:ext cx="8915400" cy="4894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We build a bag of words representation of the trigram corpus and save it to disk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We then build a </a:t>
            </a:r>
            <a:r>
              <a:rPr lang="en-US" sz="2000" kern="0" dirty="0" err="1" smtClean="0">
                <a:solidFill>
                  <a:sysClr val="windowText" lastClr="000000"/>
                </a:solidFill>
              </a:rPr>
              <a:t>TfIdf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 representation from the bag of words representation</a:t>
            </a:r>
            <a:endParaRPr lang="en-US" sz="1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Generation – </a:t>
            </a:r>
            <a:r>
              <a:rPr lang="en-US" b="1" dirty="0" err="1" smtClean="0"/>
              <a:t>Embeddings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1" y="1689462"/>
            <a:ext cx="8915400" cy="4894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We employ topic learning using Latent Dirichlet Allocation (LDA) and Latent Semantic Indexing (LSI) using genism 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For exploratory analysis, we learn 50 topics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For final analysis, we learn 300 topics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Then, we apply learned models to each question and save resulting vector </a:t>
            </a:r>
            <a:r>
              <a:rPr lang="en-US" sz="2000" kern="0" dirty="0" err="1" smtClean="0">
                <a:solidFill>
                  <a:sysClr val="windowText" lastClr="000000"/>
                </a:solidFill>
              </a:rPr>
              <a:t>embeddings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 in a .csv file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In addition to LSI, we also use the 400 dimensional Doc2Vec embedding provided by </a:t>
            </a:r>
            <a:r>
              <a:rPr lang="en-US" sz="2000" kern="0" dirty="0" err="1" smtClean="0">
                <a:solidFill>
                  <a:sysClr val="windowText" lastClr="000000"/>
                </a:solidFill>
              </a:rPr>
              <a:t>gensim</a:t>
            </a:r>
            <a:endParaRPr lang="en-US" sz="1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Explored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5" y="1663336"/>
            <a:ext cx="9189721" cy="4894217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We try out a numbe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r of models to better classify the data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Initial exploration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Random Forest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Support Vector Machine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Final Analysis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SGD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Perceptron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Passive Aggressive 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Neural Networks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83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 </a:t>
            </a:r>
            <a:r>
              <a:rPr lang="en-US" b="1" dirty="0" smtClean="0"/>
              <a:t>Exploration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5" y="1663336"/>
            <a:ext cx="9189721" cy="4894217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To begin with we tried learning a Random Forest classifier over the 50-topic LDA features (1min 5sec)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Accuracy: 66.26%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Confusion 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Matirx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We also attempted using SVM (2d 2hr 42 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min, out of core)</a:t>
            </a: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Accuracy: 62.94%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Confusion Matrix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59" y="2388189"/>
            <a:ext cx="501015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59" y="4758475"/>
            <a:ext cx="5010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Out-of-Core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5" y="1663336"/>
            <a:ext cx="9189721" cy="4894217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Were unable to train with 300 LSI features with available RAM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Switched to out-of-core classifiers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Passive Aggressive</a:t>
            </a: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Accuracy: 64.3%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Confusion 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Matirx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Perceptron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Accuracy: 62.9%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Confusion Matrix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98" y="3602626"/>
            <a:ext cx="5095875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22" y="5039895"/>
            <a:ext cx="4972051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Out-of-Core Learning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5" y="1663336"/>
            <a:ext cx="9189721" cy="4894217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SGD (with </a:t>
            </a:r>
            <a:r>
              <a:rPr lang="en-US" sz="1800" kern="0" dirty="0" err="1" smtClean="0">
                <a:solidFill>
                  <a:sysClr val="windowText" lastClr="000000"/>
                </a:solidFill>
              </a:rPr>
              <a:t>hyperparameter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tuning: loss = ‘</a:t>
            </a:r>
            <a:r>
              <a:rPr lang="en-US" sz="1800" kern="0" dirty="0" err="1" smtClean="0">
                <a:solidFill>
                  <a:sysClr val="windowText" lastClr="000000"/>
                </a:solidFill>
              </a:rPr>
              <a:t>modified_huber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’, </a:t>
            </a:r>
            <a:r>
              <a:rPr lang="en-US" sz="1800" kern="0" dirty="0" err="1" smtClean="0">
                <a:solidFill>
                  <a:sysClr val="windowText" lastClr="000000"/>
                </a:solidFill>
              </a:rPr>
              <a:t>class_weight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= ‘balanced’</a:t>
            </a: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Accuracy: 67%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Confusion 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Matirx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lvl="2">
              <a:spcAft>
                <a:spcPts val="600"/>
              </a:spcAft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ROC Curve</a:t>
            </a:r>
          </a:p>
          <a:p>
            <a:pPr lvl="3">
              <a:spcAft>
                <a:spcPts val="600"/>
              </a:spcAft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AUC = 0.68</a:t>
            </a:r>
            <a:endParaRPr lang="en-US" sz="1400" kern="0" dirty="0" smtClean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lvl="1">
              <a:spcAft>
                <a:spcPts val="600"/>
              </a:spcAft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51" y="2588214"/>
            <a:ext cx="5010150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05" y="3683589"/>
            <a:ext cx="5288996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Deep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5" y="1663336"/>
            <a:ext cx="9189721" cy="4894217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Decided to use neural networks for improving classifier performance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Configuration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Input Layer: 600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Hidden Layer1: 600 neurons, initializer = ‘uniform’, activation =‘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relu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’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Hidden Layer1: 600 neurons, initializer = ‘uniform’, activation =‘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relu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’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Output Layer: 1 neuron, initializer = ‘uniform’, activation = ‘sigmoid’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Loss Function: ‘binary 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crossentropy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’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Optimizer: ‘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adam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’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Epochs: 20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Batch size:10000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NN Performance with 300 LSI Topics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Average 10-fold cross-validated accuracy: 74.03%</a:t>
            </a:r>
          </a:p>
          <a:p>
            <a:r>
              <a:rPr lang="en-US" dirty="0" smtClean="0"/>
              <a:t>Accuracy history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09" y="2735381"/>
            <a:ext cx="5089707" cy="35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NN Performance with 300 LSI Topics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ROC Curve for Test Set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Confusion Matrix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062" y="1643275"/>
            <a:ext cx="4738328" cy="2842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90" y="5137513"/>
            <a:ext cx="5219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5" y="1545771"/>
            <a:ext cx="8915400" cy="5116285"/>
          </a:xfrm>
        </p:spPr>
        <p:txBody>
          <a:bodyPr>
            <a:noAutofit/>
          </a:bodyPr>
          <a:lstStyle/>
          <a:p>
            <a:r>
              <a:rPr lang="en-US" sz="2800" dirty="0" smtClean="0"/>
              <a:t>Objective and Background</a:t>
            </a:r>
          </a:p>
          <a:p>
            <a:r>
              <a:rPr lang="en-US" sz="2800" dirty="0" smtClean="0"/>
              <a:t>Getting Data</a:t>
            </a:r>
          </a:p>
          <a:p>
            <a:r>
              <a:rPr lang="en-US" sz="2800" dirty="0" smtClean="0"/>
              <a:t>Data Exploration</a:t>
            </a:r>
          </a:p>
          <a:p>
            <a:r>
              <a:rPr lang="en-US" sz="2800" dirty="0" smtClean="0"/>
              <a:t>Development </a:t>
            </a:r>
            <a:r>
              <a:rPr lang="en-US" sz="2800" dirty="0" smtClean="0"/>
              <a:t>of Predictive Models</a:t>
            </a:r>
          </a:p>
          <a:p>
            <a:pPr lvl="1"/>
            <a:r>
              <a:rPr lang="en-US" sz="2400" dirty="0" smtClean="0"/>
              <a:t>Initial Pitfalls</a:t>
            </a:r>
          </a:p>
          <a:p>
            <a:pPr lvl="1"/>
            <a:r>
              <a:rPr lang="en-US" sz="2400" dirty="0" smtClean="0"/>
              <a:t>Trained Models</a:t>
            </a:r>
          </a:p>
          <a:p>
            <a:r>
              <a:rPr lang="en-US" sz="2800" dirty="0" smtClean="0"/>
              <a:t>Conclusions</a:t>
            </a:r>
          </a:p>
          <a:p>
            <a:r>
              <a:rPr lang="en-US" sz="2800" dirty="0" smtClean="0"/>
              <a:t>Recommendations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44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NN Performance with 300 LDA Topics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Average 10-fold cross-validated accuracy: 74.58%</a:t>
            </a:r>
          </a:p>
          <a:p>
            <a:r>
              <a:rPr lang="en-US" dirty="0" smtClean="0"/>
              <a:t>Accuracy history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6345" y="2613461"/>
            <a:ext cx="5277793" cy="37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NN Performance with 300 LDA Topics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ROC Curve for Test Set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Confusion Matrix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7958" y="1643275"/>
            <a:ext cx="4480560" cy="2904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93" y="4997335"/>
            <a:ext cx="5381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NN Performance w/ 400 Doc2Vec Dim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Average 10-fold cross-validated accuracy: 75.07%</a:t>
            </a:r>
          </a:p>
          <a:p>
            <a:r>
              <a:rPr lang="en-US" dirty="0" smtClean="0"/>
              <a:t>Accuracy history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91137" y="2673787"/>
            <a:ext cx="5038070" cy="36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NN Performance w/ 400 Doc2Vec Dim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ROC Curve for Test Set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Confusion Matrix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43334" y="1624954"/>
            <a:ext cx="4635183" cy="279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42" y="5162627"/>
            <a:ext cx="4905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D2V NN Performance with Dropout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Accuracy: 75.34%</a:t>
            </a:r>
          </a:p>
          <a:p>
            <a:r>
              <a:rPr lang="en-US" dirty="0" smtClean="0"/>
              <a:t>ROC Curve for Test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54043" y="2632906"/>
            <a:ext cx="5065301" cy="32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D2V NN Performance with Dropout</a:t>
            </a:r>
            <a:endParaRPr lang="en-US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92525" y="1643275"/>
            <a:ext cx="8851402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Confusion Matrix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Precision Recall Curve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41604" y="3606684"/>
            <a:ext cx="4602002" cy="2959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31" y="1665230"/>
            <a:ext cx="5019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75511"/>
              </p:ext>
            </p:extLst>
          </p:nvPr>
        </p:nvGraphicFramePr>
        <p:xfrm>
          <a:off x="1814774" y="1439057"/>
          <a:ext cx="9907535" cy="4649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071">
                  <a:extLst>
                    <a:ext uri="{9D8B030D-6E8A-4147-A177-3AD203B41FA5}">
                      <a16:colId xmlns:a16="http://schemas.microsoft.com/office/drawing/2014/main" val="594312557"/>
                    </a:ext>
                  </a:extLst>
                </a:gridCol>
                <a:gridCol w="1649275">
                  <a:extLst>
                    <a:ext uri="{9D8B030D-6E8A-4147-A177-3AD203B41FA5}">
                      <a16:colId xmlns:a16="http://schemas.microsoft.com/office/drawing/2014/main" val="25125964"/>
                    </a:ext>
                  </a:extLst>
                </a:gridCol>
                <a:gridCol w="1662518">
                  <a:extLst>
                    <a:ext uri="{9D8B030D-6E8A-4147-A177-3AD203B41FA5}">
                      <a16:colId xmlns:a16="http://schemas.microsoft.com/office/drawing/2014/main" val="1271400622"/>
                    </a:ext>
                  </a:extLst>
                </a:gridCol>
                <a:gridCol w="1396514">
                  <a:extLst>
                    <a:ext uri="{9D8B030D-6E8A-4147-A177-3AD203B41FA5}">
                      <a16:colId xmlns:a16="http://schemas.microsoft.com/office/drawing/2014/main" val="1308604858"/>
                    </a:ext>
                  </a:extLst>
                </a:gridCol>
                <a:gridCol w="1553771">
                  <a:extLst>
                    <a:ext uri="{9D8B030D-6E8A-4147-A177-3AD203B41FA5}">
                      <a16:colId xmlns:a16="http://schemas.microsoft.com/office/drawing/2014/main" val="3228021062"/>
                    </a:ext>
                  </a:extLst>
                </a:gridCol>
                <a:gridCol w="1588386">
                  <a:extLst>
                    <a:ext uri="{9D8B030D-6E8A-4147-A177-3AD203B41FA5}">
                      <a16:colId xmlns:a16="http://schemas.microsoft.com/office/drawing/2014/main" val="1543203876"/>
                    </a:ext>
                  </a:extLst>
                </a:gridCol>
              </a:tblGrid>
              <a:tr h="3287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Classifier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ROC AUC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168463"/>
                  </a:ext>
                </a:extLst>
              </a:tr>
              <a:tr h="413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50-topic LDA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0.6626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0.1329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236801"/>
                  </a:ext>
                </a:extLst>
              </a:tr>
              <a:tr h="402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SVM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50-topic LDA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0.6294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8384578"/>
                  </a:ext>
                </a:extLst>
              </a:tr>
              <a:tr h="402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SGD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50-topic LDA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0.6607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0.6152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0.2255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3087817"/>
                  </a:ext>
                </a:extLst>
              </a:tr>
              <a:tr h="201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Pass. Aggr.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300-topic LSI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0.6434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0.5392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0.2585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9196830"/>
                  </a:ext>
                </a:extLst>
              </a:tr>
              <a:tr h="201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Perceptron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300-topic LSI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0.6292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0.4994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841197"/>
                  </a:ext>
                </a:extLst>
              </a:tr>
              <a:tr h="201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SGD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300-topic LSI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0.6703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0.5961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0.3420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688067"/>
                  </a:ext>
                </a:extLst>
              </a:tr>
              <a:tr h="201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300-topic LSI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0.6839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0.5458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27787"/>
                  </a:ext>
                </a:extLst>
              </a:tr>
              <a:tr h="413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NN w/ dropout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300-topic LSI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0.6526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0.5881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640751"/>
                  </a:ext>
                </a:extLst>
              </a:tr>
              <a:tr h="413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300-topic LDA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0.7433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0.6957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0.5403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32072"/>
                  </a:ext>
                </a:extLst>
              </a:tr>
              <a:tr h="413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NN w/ dropout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300-topic LDA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0.7430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0.6874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0.5560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276332"/>
                  </a:ext>
                </a:extLst>
              </a:tr>
              <a:tr h="402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400-dim D2V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0.6710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0.6419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0468354"/>
                  </a:ext>
                </a:extLst>
              </a:tr>
              <a:tr h="413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NN w/ dropout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400-dim D2V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0.6504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0.7164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49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944" y="369277"/>
            <a:ext cx="8911687" cy="1280890"/>
          </a:xfrm>
        </p:spPr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083" y="1114653"/>
            <a:ext cx="9189721" cy="4894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Experimented with 3 types of NLP features namely LSI, LDA and Doc2Vec</a:t>
            </a:r>
          </a:p>
          <a:p>
            <a:pPr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We find that LDA is marginally better than LSI</a:t>
            </a:r>
          </a:p>
          <a:p>
            <a:pPr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Doc2Vec is better that LDA/LSI if it is trained for more epochs</a:t>
            </a:r>
          </a:p>
          <a:p>
            <a:pPr lvl="1"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Results with 10, 20 epochs are not better than LSI</a:t>
            </a:r>
          </a:p>
          <a:p>
            <a:pPr lvl="1"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Results with 50 </a:t>
            </a:r>
            <a:r>
              <a:rPr lang="en-US" kern="0" dirty="0" smtClean="0">
                <a:solidFill>
                  <a:sysClr val="windowText" lastClr="000000"/>
                </a:solidFill>
              </a:rPr>
              <a:t>epochs are better than LSI</a:t>
            </a:r>
          </a:p>
          <a:p>
            <a:pPr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Experimented with Random Forest, SGD, Passive Aggressive and Perceptron classifiers</a:t>
            </a:r>
          </a:p>
          <a:p>
            <a:pPr lvl="1"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SGD performs best out of these</a:t>
            </a:r>
          </a:p>
          <a:p>
            <a:pPr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Neural net based model is better than other explored classifiers</a:t>
            </a:r>
          </a:p>
          <a:p>
            <a:pPr lvl="1"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Needs GPU for faster execution</a:t>
            </a:r>
          </a:p>
          <a:p>
            <a:pPr lvl="1"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A 20% dropout works well for reducing overfitting a bit</a:t>
            </a:r>
          </a:p>
          <a:p>
            <a:pPr>
              <a:spcAft>
                <a:spcPts val="60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We see a consistent improvement in the recall of the duplicate class as we continue to improve the model</a:t>
            </a:r>
          </a:p>
        </p:txBody>
      </p:sp>
    </p:spTree>
    <p:extLst>
      <p:ext uri="{BB962C8B-B14F-4D97-AF65-F5344CB8AC3E}">
        <p14:creationId xmlns:p14="http://schemas.microsoft.com/office/powerpoint/2010/main" val="215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948" y="1428204"/>
            <a:ext cx="9189721" cy="4894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The following measures may further improve classifier prediction performance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Increasing the number of neuron and layer and using more aggressive dropout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Using L1/L2 regularization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Training with LSTM instead of regular neural networks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Building an ensemble of trained classifier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Including statistical features</a:t>
            </a: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84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967" y="2816396"/>
            <a:ext cx="6541724" cy="1468800"/>
          </a:xfrm>
        </p:spPr>
        <p:txBody>
          <a:bodyPr anchor="ctr"/>
          <a:lstStyle/>
          <a:p>
            <a:pPr algn="ctr"/>
            <a:r>
              <a:rPr lang="en-US" b="1" dirty="0"/>
              <a:t>Thank </a:t>
            </a:r>
            <a:r>
              <a:rPr lang="en-US" b="1" dirty="0" smtClean="0"/>
              <a:t>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4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and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1" y="1689462"/>
            <a:ext cx="8915400" cy="4894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The Small and Medium Enterprises (SMEs) occupy a significant share of the economy of any country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It’s in the interest of any nation to appropriately fund these businesses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Financial models of big 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corporations </a:t>
            </a:r>
            <a:r>
              <a:rPr lang="en-US" sz="2000" kern="0" dirty="0">
                <a:solidFill>
                  <a:sysClr val="windowText" lastClr="000000"/>
                </a:solidFill>
              </a:rPr>
              <a:t>not readily applicable to the SMEs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Wharton School of Business has maintained a database of company financials for many decades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Earlier studies exist that have attempted to predict the credit worthiness of SMEs from this 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data [Altman 2007]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Can we train our own model to predict the bankruptcy of US SMEs on similar data from a different decade?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0" y="1689462"/>
            <a:ext cx="9189721" cy="4894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</a:rPr>
              <a:t>Quora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 is a website where people ask questions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It is useful to know duplication in questions to minimize the seeker and writer effort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</a:rPr>
              <a:t>Quora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 provided dataset is available at </a:t>
            </a:r>
            <a:r>
              <a:rPr lang="en-US" sz="2000" kern="0" dirty="0" err="1" smtClean="0">
                <a:solidFill>
                  <a:sysClr val="windowText" lastClr="000000"/>
                </a:solidFill>
              </a:rPr>
              <a:t>Kaggle</a:t>
            </a:r>
            <a:endParaRPr lang="en-US" sz="2000" kern="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u="sng" dirty="0">
                <a:hlinkClick r:id="rId2"/>
              </a:rPr>
              <a:t>https://www.kaggle.com/c/quora-question-pairs</a:t>
            </a:r>
            <a:endParaRPr lang="en-US" dirty="0"/>
          </a:p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Access 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to the data is 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public</a:t>
            </a:r>
          </a:p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Available dataset is clean and has 6 variables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Pair ID, Q1 ID, Q2 ID, Q1 Text, Q2 Text, </a:t>
            </a:r>
            <a:r>
              <a:rPr lang="en-US" sz="1800" kern="0" dirty="0" err="1" smtClean="0">
                <a:solidFill>
                  <a:sysClr val="windowText" lastClr="000000"/>
                </a:solidFill>
              </a:rPr>
              <a:t>Is_Duplicate</a:t>
            </a: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9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Data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0" y="1689462"/>
            <a:ext cx="9189721" cy="4894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Description of Variables</a:t>
            </a:r>
            <a:endParaRPr lang="en-US" dirty="0"/>
          </a:p>
          <a:p>
            <a:pPr lvl="1">
              <a:spcAft>
                <a:spcPts val="600"/>
              </a:spcAft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90957"/>
              </p:ext>
            </p:extLst>
          </p:nvPr>
        </p:nvGraphicFramePr>
        <p:xfrm>
          <a:off x="2780368" y="2377674"/>
          <a:ext cx="7457913" cy="3153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247">
                  <a:extLst>
                    <a:ext uri="{9D8B030D-6E8A-4147-A177-3AD203B41FA5}">
                      <a16:colId xmlns:a16="http://schemas.microsoft.com/office/drawing/2014/main" val="429676863"/>
                    </a:ext>
                  </a:extLst>
                </a:gridCol>
                <a:gridCol w="1794857">
                  <a:extLst>
                    <a:ext uri="{9D8B030D-6E8A-4147-A177-3AD203B41FA5}">
                      <a16:colId xmlns:a16="http://schemas.microsoft.com/office/drawing/2014/main" val="3323938091"/>
                    </a:ext>
                  </a:extLst>
                </a:gridCol>
                <a:gridCol w="4733809">
                  <a:extLst>
                    <a:ext uri="{9D8B030D-6E8A-4147-A177-3AD203B41FA5}">
                      <a16:colId xmlns:a16="http://schemas.microsoft.com/office/drawing/2014/main" val="1215798667"/>
                    </a:ext>
                  </a:extLst>
                </a:gridCol>
              </a:tblGrid>
              <a:tr h="3233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extLst>
                  <a:ext uri="{0D108BD9-81ED-4DB2-BD59-A6C34878D82A}">
                    <a16:rowId xmlns:a16="http://schemas.microsoft.com/office/drawing/2014/main" val="3320759766"/>
                  </a:ext>
                </a:extLst>
              </a:tr>
              <a:tr h="611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Pair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Unique identifier</a:t>
                      </a:r>
                      <a:r>
                        <a:rPr lang="en-US" sz="1800" baseline="0" dirty="0" smtClean="0">
                          <a:effectLst/>
                        </a:rPr>
                        <a:t> for question pair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extLst>
                  <a:ext uri="{0D108BD9-81ED-4DB2-BD59-A6C34878D82A}">
                    <a16:rowId xmlns:a16="http://schemas.microsoft.com/office/drawing/2014/main" val="1916702012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Q1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Unique question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extLst>
                  <a:ext uri="{0D108BD9-81ED-4DB2-BD59-A6C34878D82A}">
                    <a16:rowId xmlns:a16="http://schemas.microsoft.com/office/drawing/2014/main" val="2226605436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Q2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Unique</a:t>
                      </a:r>
                      <a:r>
                        <a:rPr lang="en-US" sz="1800" baseline="0" dirty="0" smtClean="0">
                          <a:effectLst/>
                        </a:rPr>
                        <a:t> question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extLst>
                  <a:ext uri="{0D108BD9-81ED-4DB2-BD59-A6C34878D82A}">
                    <a16:rowId xmlns:a16="http://schemas.microsoft.com/office/drawing/2014/main" val="4117178011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Question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Text of question</a:t>
                      </a:r>
                      <a:r>
                        <a:rPr lang="en-US" sz="1800" baseline="0" dirty="0" smtClean="0">
                          <a:effectLst/>
                        </a:rPr>
                        <a:t>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extLst>
                  <a:ext uri="{0D108BD9-81ED-4DB2-BD59-A6C34878D82A}">
                    <a16:rowId xmlns:a16="http://schemas.microsoft.com/office/drawing/2014/main" val="2649282909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Question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Text of question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extLst>
                  <a:ext uri="{0D108BD9-81ED-4DB2-BD59-A6C34878D82A}">
                    <a16:rowId xmlns:a16="http://schemas.microsoft.com/office/drawing/2014/main" val="1318301275"/>
                  </a:ext>
                </a:extLst>
              </a:tr>
              <a:tr h="9253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Is_duplicate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Class label indicating</a:t>
                      </a:r>
                      <a:r>
                        <a:rPr lang="en-US" sz="1800" baseline="0" dirty="0" smtClean="0">
                          <a:effectLst/>
                        </a:rPr>
                        <a:t> whether the pair consists of duplicate questions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42" marR="57142" marT="0" marB="0"/>
                </a:tc>
                <a:extLst>
                  <a:ext uri="{0D108BD9-81ED-4DB2-BD59-A6C34878D82A}">
                    <a16:rowId xmlns:a16="http://schemas.microsoft.com/office/drawing/2014/main" val="266540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Exploration – </a:t>
            </a:r>
            <a:r>
              <a:rPr lang="en-US" b="1" dirty="0" smtClean="0"/>
              <a:t>A Peek into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0" y="1689462"/>
            <a:ext cx="9189721" cy="4894217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Top 5 rows (head) of dataset looks as follows:-</a:t>
            </a: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07895" y="2265853"/>
            <a:ext cx="7071632" cy="35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Exploration </a:t>
            </a:r>
            <a:r>
              <a:rPr lang="en-US" b="1" dirty="0" smtClean="0"/>
              <a:t>– Proportion of Duplicates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53223" y="1905000"/>
            <a:ext cx="5985647" cy="41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– Lemmatization and Punctuation Removal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0214" y="1905000"/>
            <a:ext cx="8915400" cy="3777622"/>
          </a:xfrm>
        </p:spPr>
        <p:txBody>
          <a:bodyPr/>
          <a:lstStyle/>
          <a:p>
            <a:r>
              <a:rPr lang="en-US" dirty="0" smtClean="0"/>
              <a:t>We first convert all text to utf-8 for ease in future processing</a:t>
            </a:r>
          </a:p>
          <a:p>
            <a:r>
              <a:rPr lang="en-US" dirty="0" smtClean="0"/>
              <a:t>We lemmatize using </a:t>
            </a:r>
            <a:r>
              <a:rPr lang="en-US" dirty="0" err="1" smtClean="0"/>
              <a:t>spaCy</a:t>
            </a:r>
            <a:r>
              <a:rPr lang="en-US" dirty="0" smtClean="0"/>
              <a:t> and remove punctuations</a:t>
            </a:r>
          </a:p>
          <a:p>
            <a:r>
              <a:rPr lang="en-US" dirty="0" smtClean="0"/>
              <a:t>A sample of lemmatized question is provided</a:t>
            </a:r>
          </a:p>
          <a:p>
            <a:pPr lvl="1"/>
            <a:r>
              <a:rPr lang="en-US" dirty="0" smtClean="0"/>
              <a:t>All pronouns change to –PRON- token</a:t>
            </a:r>
          </a:p>
          <a:p>
            <a:pPr lvl="1"/>
            <a:r>
              <a:rPr lang="en-US" dirty="0" smtClean="0"/>
              <a:t>All verbs changed to their basic form e.g. is/are changed to be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3615" y="3930113"/>
            <a:ext cx="4928323" cy="25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– Learning N-grams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0214" y="1905000"/>
            <a:ext cx="8915400" cy="3777622"/>
          </a:xfrm>
        </p:spPr>
        <p:txBody>
          <a:bodyPr/>
          <a:lstStyle/>
          <a:p>
            <a:r>
              <a:rPr lang="en-US" dirty="0" smtClean="0"/>
              <a:t>We incrementally learn bigrams and trigrams</a:t>
            </a:r>
          </a:p>
          <a:p>
            <a:pPr lvl="1"/>
            <a:r>
              <a:rPr lang="en-US" dirty="0" smtClean="0"/>
              <a:t>Pairs and triplets of words that occur together in corpus</a:t>
            </a:r>
          </a:p>
          <a:p>
            <a:pPr lvl="1"/>
            <a:r>
              <a:rPr lang="en-US" dirty="0" smtClean="0"/>
              <a:t>E.g. we see bigrams such as </a:t>
            </a:r>
            <a:r>
              <a:rPr lang="en-US" dirty="0" err="1" smtClean="0"/>
              <a:t>trump_supporter</a:t>
            </a:r>
            <a:r>
              <a:rPr lang="en-US" dirty="0" smtClean="0"/>
              <a:t> and </a:t>
            </a:r>
            <a:r>
              <a:rPr lang="en-US" dirty="0" err="1" smtClean="0"/>
              <a:t>potty_train</a:t>
            </a:r>
            <a:r>
              <a:rPr lang="en-US" dirty="0" smtClean="0"/>
              <a:t> and a trigram </a:t>
            </a:r>
            <a:r>
              <a:rPr lang="en-US" dirty="0" err="1" smtClean="0"/>
              <a:t>online_test_series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43615" y="3382687"/>
            <a:ext cx="5197714" cy="31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2458</TotalTime>
  <Words>1094</Words>
  <Application>Microsoft Office PowerPoint</Application>
  <PresentationFormat>Widescreen</PresentationFormat>
  <Paragraphs>290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 3</vt:lpstr>
      <vt:lpstr>Wisp</vt:lpstr>
      <vt:lpstr>Identifying Question Pairs with the Same Intent in the Quora Questions Pairs Corpus</vt:lpstr>
      <vt:lpstr>Outline</vt:lpstr>
      <vt:lpstr>Objective and Background</vt:lpstr>
      <vt:lpstr>Getting Data</vt:lpstr>
      <vt:lpstr>Getting Data (Contd.)</vt:lpstr>
      <vt:lpstr>Data Exploration – A Peek into Dataset</vt:lpstr>
      <vt:lpstr>Data Exploration – Proportion of Duplicates</vt:lpstr>
      <vt:lpstr>Preprocessing – Lemmatization and Punctuation Removal </vt:lpstr>
      <vt:lpstr>Preprocessing – Learning N-grams</vt:lpstr>
      <vt:lpstr>Preprocessing – Stopword Removal</vt:lpstr>
      <vt:lpstr>Feature Generation – Vectorizations</vt:lpstr>
      <vt:lpstr>Feature Generation – Embeddings</vt:lpstr>
      <vt:lpstr>Explored Models</vt:lpstr>
      <vt:lpstr>Initial Exploration</vt:lpstr>
      <vt:lpstr>Out-of-Core Learning</vt:lpstr>
      <vt:lpstr>Out-of-Core Learning (contd.)</vt:lpstr>
      <vt:lpstr>Using Deep Learning</vt:lpstr>
      <vt:lpstr>NN Performance with 300 LSI Topics</vt:lpstr>
      <vt:lpstr>NN Performance with 300 LSI Topics</vt:lpstr>
      <vt:lpstr>NN Performance with 300 LDA Topics</vt:lpstr>
      <vt:lpstr>NN Performance with 300 LDA Topics</vt:lpstr>
      <vt:lpstr>NN Performance w/ 400 Doc2Vec Dim</vt:lpstr>
      <vt:lpstr>NN Performance w/ 400 Doc2Vec Dim</vt:lpstr>
      <vt:lpstr>D2V NN Performance with Dropout</vt:lpstr>
      <vt:lpstr>D2V NN Performance with Dropout</vt:lpstr>
      <vt:lpstr>Summary</vt:lpstr>
      <vt:lpstr>Conclusions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CUSTOMER SENTIMENTS ACROSS ALL THAI RESTAURANTS in new york city</dc:title>
  <dc:creator>Olarn P</dc:creator>
  <cp:keywords/>
  <cp:lastModifiedBy>sarmadt@vt.edu</cp:lastModifiedBy>
  <cp:revision>62</cp:revision>
  <dcterms:created xsi:type="dcterms:W3CDTF">2017-02-01T06:13:30Z</dcterms:created>
  <dcterms:modified xsi:type="dcterms:W3CDTF">2017-08-25T18:47:01Z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