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1" r:id="rId3"/>
    <p:sldId id="273" r:id="rId4"/>
    <p:sldId id="257" r:id="rId5"/>
    <p:sldId id="270" r:id="rId6"/>
    <p:sldId id="274" r:id="rId7"/>
    <p:sldId id="258" r:id="rId8"/>
    <p:sldId id="269" r:id="rId9"/>
    <p:sldId id="275" r:id="rId10"/>
    <p:sldId id="264" r:id="rId11"/>
    <p:sldId id="260" r:id="rId12"/>
    <p:sldId id="259" r:id="rId13"/>
    <p:sldId id="261" r:id="rId14"/>
    <p:sldId id="262" r:id="rId15"/>
    <p:sldId id="263" r:id="rId16"/>
    <p:sldId id="278" r:id="rId17"/>
    <p:sldId id="276" r:id="rId18"/>
    <p:sldId id="279" r:id="rId19"/>
    <p:sldId id="277" r:id="rId20"/>
    <p:sldId id="282" r:id="rId21"/>
    <p:sldId id="281" r:id="rId22"/>
    <p:sldId id="280" r:id="rId23"/>
    <p:sldId id="268" r:id="rId24"/>
    <p:sldId id="283" r:id="rId25"/>
    <p:sldId id="272" r:id="rId26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9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9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8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6647-4163-45A2-B236-266D42C21993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1506AC-86DF-409B-A2E8-4352AE3B0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223F-C3C5-4675-A589-7B2652EFE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27842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Microbrewery growth in </a:t>
            </a:r>
            <a:br>
              <a:rPr lang="en-US" sz="2800" dirty="0"/>
            </a:br>
            <a:br>
              <a:rPr lang="en-US" sz="2800" dirty="0"/>
            </a:br>
            <a:r>
              <a:rPr lang="en-US" sz="2000" dirty="0"/>
              <a:t>Illinois, Wisconsin, Michigan &amp;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4C4CF-C86C-4855-97E2-37A12B18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8176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</a:t>
            </a:r>
            <a:r>
              <a:rPr lang="en-US" sz="1600" dirty="0"/>
              <a:t>Mark Green   Stephanie Armenta   Richard Robinson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CEB41-47D2-4C6F-8D71-46EAB403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807"/>
            <a:ext cx="3069771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1-09 at 7.38.28 PM">
            <a:extLst>
              <a:ext uri="{FF2B5EF4-FFF2-40B4-BE49-F238E27FC236}">
                <a16:creationId xmlns:a16="http://schemas.microsoft.com/office/drawing/2014/main" id="{C29C7535-F284-409E-BFDE-FD9800A2A6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322"/>
            <a:ext cx="12192000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A Craft Breweries">
            <a:extLst>
              <a:ext uri="{FF2B5EF4-FFF2-40B4-BE49-F238E27FC236}">
                <a16:creationId xmlns:a16="http://schemas.microsoft.com/office/drawing/2014/main" id="{4E4F3323-5556-48BF-9D8D-7857B09935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298"/>
            <a:ext cx="12192000" cy="62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sconsin Craft Breweries">
            <a:extLst>
              <a:ext uri="{FF2B5EF4-FFF2-40B4-BE49-F238E27FC236}">
                <a16:creationId xmlns:a16="http://schemas.microsoft.com/office/drawing/2014/main" id="{5D8F91EE-910E-4E59-94CD-B9D430873A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"/>
            <a:ext cx="12192000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higan Craft Breweries">
            <a:extLst>
              <a:ext uri="{FF2B5EF4-FFF2-40B4-BE49-F238E27FC236}">
                <a16:creationId xmlns:a16="http://schemas.microsoft.com/office/drawing/2014/main" id="{97EA8FF9-17BE-4C4F-AA59-B115037C06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inois Craft Breweries">
            <a:extLst>
              <a:ext uri="{FF2B5EF4-FFF2-40B4-BE49-F238E27FC236}">
                <a16:creationId xmlns:a16="http://schemas.microsoft.com/office/drawing/2014/main" id="{36B8F0EC-A462-4918-8A63-6614AD3CE9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lorado Craft Breweries">
            <a:extLst>
              <a:ext uri="{FF2B5EF4-FFF2-40B4-BE49-F238E27FC236}">
                <a16:creationId xmlns:a16="http://schemas.microsoft.com/office/drawing/2014/main" id="{4BAA44CF-DF82-4396-BD6F-EEC4B39254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358C9-9991-426F-B099-BBB526935555}"/>
              </a:ext>
            </a:extLst>
          </p:cNvPr>
          <p:cNvSpPr txBox="1"/>
          <p:nvPr/>
        </p:nvSpPr>
        <p:spPr>
          <a:xfrm>
            <a:off x="3288180" y="2295331"/>
            <a:ext cx="561564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Machine Learning</a:t>
            </a:r>
          </a:p>
          <a:p>
            <a:pPr algn="ctr"/>
            <a:r>
              <a:rPr lang="en-US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106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D479A-33D4-4689-83D5-BDBCEC1C4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64"/>
            <a:ext cx="12192000" cy="52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F5F5D-513C-4A2A-9161-A394463F85DA}"/>
              </a:ext>
            </a:extLst>
          </p:cNvPr>
          <p:cNvSpPr txBox="1"/>
          <p:nvPr/>
        </p:nvSpPr>
        <p:spPr>
          <a:xfrm>
            <a:off x="3288180" y="2164701"/>
            <a:ext cx="561564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Machine Learning</a:t>
            </a:r>
          </a:p>
          <a:p>
            <a:pPr algn="ctr"/>
            <a:r>
              <a:rPr lang="en-US" sz="3200" dirty="0"/>
              <a:t>Random Forest/KNN</a:t>
            </a:r>
          </a:p>
        </p:txBody>
      </p:sp>
    </p:spTree>
    <p:extLst>
      <p:ext uri="{BB962C8B-B14F-4D97-AF65-F5344CB8AC3E}">
        <p14:creationId xmlns:p14="http://schemas.microsoft.com/office/powerpoint/2010/main" val="193478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05F70-B18B-4043-94A6-AED74182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0"/>
            <a:ext cx="6802016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C8EE50-BE71-40E0-BADE-19A621FCF496}"/>
              </a:ext>
            </a:extLst>
          </p:cNvPr>
          <p:cNvSpPr/>
          <p:nvPr/>
        </p:nvSpPr>
        <p:spPr>
          <a:xfrm>
            <a:off x="177281" y="555936"/>
            <a:ext cx="113460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PROJECT TITLE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Growth of Microbrewery in Illinois, Colorado, Michigan and Wisconsin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TEAM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Mark Green, Stephanie Armenta, Richard Robinson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DESCRIPTION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Our mission is to establish the current density of Microbrewery in targeted states by count and location in efforts to identify new growth and/or entrepreneurial opportunities.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Microbrewery data from Kaggle with over 7000 data sets.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QUESTIONS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Where are the locations? What are the hours of operation?  Which state has the most microbrewery?  Where are the opportunities?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PRODUCTION TOOLS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Tableau, Machine Learning, Python Panda, Power Point, </a:t>
            </a:r>
            <a:r>
              <a:rPr lang="en-US" dirty="0" err="1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Plotly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MongDB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b="1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BACKGROUND</a:t>
            </a: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 microbrewery or craft brewery is a brewery that produces small amounts of beer, typically much smaller than large-scale corporate breweries, and is independently owned. Such breweries are generally characterized by their emphasis on quality, flavor and brewing technique.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3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2A9E7-80D8-4ACC-B11D-B4ACE00B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48" y="0"/>
            <a:ext cx="5203703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25BD2-CA2A-4600-AC6C-C85B7E98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0"/>
            <a:ext cx="5232228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4D218-CE84-4B9A-B176-6363CE23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48" y="0"/>
            <a:ext cx="5203703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2EF2-C511-4A69-BE1D-AE0FDCA9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6149-F914-41B4-8142-0AA2D490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The first brewery in the United States was opened by David G. Yuengling &amp; Sons in Pottsville, Pa., in 1829 and is still owned and operated by the family.  Based on volume sold in 2016 it was the top craft beer in the US. </a:t>
            </a:r>
          </a:p>
          <a:p>
            <a:pPr lvl="0"/>
            <a:r>
              <a:rPr lang="en-US" dirty="0"/>
              <a:t>Founded in 1965 (practically prehistoric by craft standards),  Anchor is the first modern craft brewery, </a:t>
            </a:r>
            <a:r>
              <a:rPr lang="en-US" b="1" dirty="0" err="1"/>
              <a:t>Acitelli</a:t>
            </a:r>
            <a:r>
              <a:rPr lang="en-US" dirty="0"/>
              <a:t> says. Its signature offering—Anchor Steam Beer—is one of only three beer styles (steam, cream ale, and light beer) native to America,</a:t>
            </a:r>
          </a:p>
          <a:p>
            <a:pPr lvl="0"/>
            <a:r>
              <a:rPr lang="en-US" dirty="0"/>
              <a:t>Between 2012 and 2016 (</a:t>
            </a:r>
            <a:r>
              <a:rPr lang="en-US" i="1" dirty="0"/>
              <a:t>County Business Patterns</a:t>
            </a:r>
            <a:r>
              <a:rPr lang="en-US" dirty="0"/>
              <a:t>) the total number of breweries skyrocketed from 800 to 2,802.  These small businesses employed over 55,000 workers with a total annual payroll of $2.6 billion.</a:t>
            </a:r>
          </a:p>
          <a:p>
            <a:pPr lvl="0"/>
            <a:r>
              <a:rPr lang="en-US" dirty="0"/>
              <a:t>Every one of the 50 states and just over a quarter of the nation’s 3,143 counties have a least one brewery</a:t>
            </a:r>
          </a:p>
          <a:p>
            <a:pPr lvl="0"/>
            <a:r>
              <a:rPr lang="en-US" dirty="0"/>
              <a:t>In 2016, the states with the highest of breweries were: California (368), Colorado (204), Washington (162), New York (152), and North Carolina (129) (In 2016, Illinois had a total of 88)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6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17758-76A7-49E9-ACA4-9E9B0BD6C64E}"/>
              </a:ext>
            </a:extLst>
          </p:cNvPr>
          <p:cNvSpPr txBox="1"/>
          <p:nvPr/>
        </p:nvSpPr>
        <p:spPr>
          <a:xfrm>
            <a:off x="4821356" y="1380930"/>
            <a:ext cx="3456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Shortcomings: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CAB63-1CA3-45A8-83B1-037291C0ED02}"/>
              </a:ext>
            </a:extLst>
          </p:cNvPr>
          <p:cNvSpPr txBox="1"/>
          <p:nvPr/>
        </p:nvSpPr>
        <p:spPr>
          <a:xfrm>
            <a:off x="783772" y="2505670"/>
            <a:ext cx="10283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Ability to discern whether each location was a stand alone Microbrewery or combination restaurant.</a:t>
            </a: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Ascertaining production by volume of each entity to compare size.</a:t>
            </a: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Ascertaining amount of startup capital or what the true cost are.</a:t>
            </a: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Barriers to entry.</a:t>
            </a: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24292E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4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F92D-D7D3-4400-B842-8EF3A8C4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299326"/>
          </a:xfrm>
        </p:spPr>
        <p:txBody>
          <a:bodyPr/>
          <a:lstStyle/>
          <a:p>
            <a:pPr algn="ctr"/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Q</a:t>
            </a:r>
            <a:r>
              <a:rPr lang="en-US" dirty="0"/>
              <a:t>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18538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F12C8-B654-4095-AB73-E66425F841C9}"/>
              </a:ext>
            </a:extLst>
          </p:cNvPr>
          <p:cNvSpPr txBox="1"/>
          <p:nvPr/>
        </p:nvSpPr>
        <p:spPr>
          <a:xfrm>
            <a:off x="3041779" y="1660850"/>
            <a:ext cx="63611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6000" dirty="0"/>
              <a:t>PANDAS PYTHON</a:t>
            </a:r>
          </a:p>
        </p:txBody>
      </p:sp>
    </p:spTree>
    <p:extLst>
      <p:ext uri="{BB962C8B-B14F-4D97-AF65-F5344CB8AC3E}">
        <p14:creationId xmlns:p14="http://schemas.microsoft.com/office/powerpoint/2010/main" val="41028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1-10 at 2.14.07 PM">
            <a:extLst>
              <a:ext uri="{FF2B5EF4-FFF2-40B4-BE49-F238E27FC236}">
                <a16:creationId xmlns:a16="http://schemas.microsoft.com/office/drawing/2014/main" id="{C4BA4ADD-EB37-4F9A-A92C-9F6D253CF8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0"/>
            <a:ext cx="11541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1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6C3F2-22C8-4E17-905D-59B5F0C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48"/>
            <a:ext cx="12192000" cy="66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49911-B125-483B-8760-A82C02E97EA6}"/>
              </a:ext>
            </a:extLst>
          </p:cNvPr>
          <p:cNvSpPr txBox="1"/>
          <p:nvPr/>
        </p:nvSpPr>
        <p:spPr>
          <a:xfrm>
            <a:off x="4488025" y="2413337"/>
            <a:ext cx="3351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05144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1-10 at 1.49.41 PM">
            <a:extLst>
              <a:ext uri="{FF2B5EF4-FFF2-40B4-BE49-F238E27FC236}">
                <a16:creationId xmlns:a16="http://schemas.microsoft.com/office/drawing/2014/main" id="{180165A4-DAFC-4EE6-BBE3-5D19E029E1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E21BC-3F5E-4BB8-A38B-A98931667964}"/>
              </a:ext>
            </a:extLst>
          </p:cNvPr>
          <p:cNvSpPr/>
          <p:nvPr/>
        </p:nvSpPr>
        <p:spPr>
          <a:xfrm>
            <a:off x="1082351" y="457200"/>
            <a:ext cx="80616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Database - Project 3</a:t>
            </a:r>
          </a:p>
          <a:p>
            <a:endParaRPr lang="en-US" dirty="0"/>
          </a:p>
          <a:p>
            <a:r>
              <a:rPr lang="en-US" dirty="0"/>
              <a:t>Collections – 4</a:t>
            </a:r>
          </a:p>
          <a:p>
            <a:endParaRPr lang="en-US" dirty="0"/>
          </a:p>
          <a:p>
            <a:r>
              <a:rPr lang="en-US" dirty="0" err="1"/>
              <a:t>Breweries_Count</a:t>
            </a:r>
            <a:endParaRPr lang="en-US" dirty="0"/>
          </a:p>
          <a:p>
            <a:r>
              <a:rPr lang="en-US" dirty="0" err="1"/>
              <a:t>Breweries_Date</a:t>
            </a:r>
            <a:r>
              <a:rPr lang="en-US" dirty="0"/>
              <a:t> Count</a:t>
            </a:r>
          </a:p>
          <a:p>
            <a:r>
              <a:rPr lang="en-US" dirty="0" err="1"/>
              <a:t>Breweries_Zip</a:t>
            </a:r>
            <a:r>
              <a:rPr lang="en-US" dirty="0"/>
              <a:t> Code Counts</a:t>
            </a:r>
          </a:p>
          <a:p>
            <a:r>
              <a:rPr lang="en-US" dirty="0" err="1"/>
              <a:t>Breweries_True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collection above to export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4 Breweries csv’s</a:t>
            </a:r>
          </a:p>
          <a:p>
            <a:endParaRPr lang="en-US" dirty="0"/>
          </a:p>
          <a:p>
            <a:r>
              <a:rPr lang="en-US" dirty="0" err="1"/>
              <a:t>Breweries_IL</a:t>
            </a:r>
            <a:endParaRPr lang="en-US" dirty="0"/>
          </a:p>
          <a:p>
            <a:r>
              <a:rPr lang="en-US" dirty="0" err="1"/>
              <a:t>Breweries_CO</a:t>
            </a:r>
            <a:endParaRPr lang="en-US" dirty="0"/>
          </a:p>
          <a:p>
            <a:r>
              <a:rPr lang="en-US" dirty="0" err="1"/>
              <a:t>Breweries_MI</a:t>
            </a:r>
            <a:endParaRPr lang="en-US" dirty="0"/>
          </a:p>
          <a:p>
            <a:r>
              <a:rPr lang="en-US" dirty="0" err="1"/>
              <a:t>Breweries_WI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046FD-D807-4F2F-B550-ADF1A1A91160}"/>
              </a:ext>
            </a:extLst>
          </p:cNvPr>
          <p:cNvSpPr txBox="1"/>
          <p:nvPr/>
        </p:nvSpPr>
        <p:spPr>
          <a:xfrm>
            <a:off x="4889241" y="2413337"/>
            <a:ext cx="1924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Plotly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8244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230</TotalTime>
  <Words>337</Words>
  <Application>Microsoft Macintosh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Segoe UI</vt:lpstr>
      <vt:lpstr>Times New Roman</vt:lpstr>
      <vt:lpstr>Gallery</vt:lpstr>
      <vt:lpstr>Microbrewery growth in   Illinois, Wisconsin, Michigan &amp; Colorado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FACTOID: </vt:lpstr>
      <vt:lpstr>PowerPoint Presentation</vt:lpstr>
      <vt:lpstr>     Questions &amp; Answers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Microbrewery growth in   Illinois, Wisconsin, Michigan &amp; Colorado</dc:title>
  <dc:creator>Richard Robinson</dc:creator>
  <cp:lastModifiedBy>Stephanie Armenta</cp:lastModifiedBy>
  <cp:revision>11</cp:revision>
  <dcterms:created xsi:type="dcterms:W3CDTF">2019-01-10T20:34:42Z</dcterms:created>
  <dcterms:modified xsi:type="dcterms:W3CDTF">2019-01-11T00:30:48Z</dcterms:modified>
</cp:coreProperties>
</file>