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6" r:id="rId2"/>
    <p:sldId id="259" r:id="rId3"/>
    <p:sldId id="26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9F5EB-22E3-4BAA-A644-458CE2021F5F}" type="datetimeFigureOut">
              <a:rPr lang="en-IN" smtClean="0"/>
              <a:t>16-02-2023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3EFA9-405B-4A9C-8B10-9863963071A9}" type="slidenum">
              <a:rPr lang="en-IN" smtClean="0"/>
              <a:t>‹#›</a:t>
            </a:fld>
            <a:endParaRPr lang="en-IN"/>
          </a:p>
        </p:txBody>
      </p:sp>
    </p:spTree>
    <p:extLst>
      <p:ext uri="{BB962C8B-B14F-4D97-AF65-F5344CB8AC3E}">
        <p14:creationId xmlns:p14="http://schemas.microsoft.com/office/powerpoint/2010/main" val="151393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second model I built is that of the closing price prediction of Bitcoin. I started investing in cryptocurrency about a year ago, and I noticed that the price fluctuations are unpredictable. In order to maximize my profit, I wanted to understand how this market works and if we can predict the prices of these cryptocurrencies. Since Bitcoin is one of the oldest cryptocurrencies, it had more amounts of data and hence would give a more accurate model. This model can eventually also be used by potential investors and help them increase their profit margins.</a:t>
            </a:r>
          </a:p>
        </p:txBody>
      </p:sp>
      <p:sp>
        <p:nvSpPr>
          <p:cNvPr id="4" name="Slide Number Placeholder 3"/>
          <p:cNvSpPr>
            <a:spLocks noGrp="1"/>
          </p:cNvSpPr>
          <p:nvPr>
            <p:ph type="sldNum" sz="quarter" idx="5"/>
          </p:nvPr>
        </p:nvSpPr>
        <p:spPr/>
        <p:txBody>
          <a:bodyPr/>
          <a:lstStyle/>
          <a:p>
            <a:fld id="{8C997CC5-B3CF-4606-83FC-0C92B121BBD4}" type="slidenum">
              <a:rPr lang="en-IN" smtClean="0"/>
              <a:t>1</a:t>
            </a:fld>
            <a:endParaRPr lang="en-IN"/>
          </a:p>
        </p:txBody>
      </p:sp>
    </p:spTree>
    <p:extLst>
      <p:ext uri="{BB962C8B-B14F-4D97-AF65-F5344CB8AC3E}">
        <p14:creationId xmlns:p14="http://schemas.microsoft.com/office/powerpoint/2010/main" val="50311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that I obtained contained all of the cryptocurrencies till 2022 and hence needed to be filtered out. Also certain date time columns were dropped as they weren’t relative to the model.</a:t>
            </a:r>
          </a:p>
        </p:txBody>
      </p:sp>
      <p:sp>
        <p:nvSpPr>
          <p:cNvPr id="4" name="Slide Number Placeholder 3"/>
          <p:cNvSpPr>
            <a:spLocks noGrp="1"/>
          </p:cNvSpPr>
          <p:nvPr>
            <p:ph type="sldNum" sz="quarter" idx="5"/>
          </p:nvPr>
        </p:nvSpPr>
        <p:spPr/>
        <p:txBody>
          <a:bodyPr/>
          <a:lstStyle/>
          <a:p>
            <a:fld id="{8C997CC5-B3CF-4606-83FC-0C92B121BBD4}" type="slidenum">
              <a:rPr lang="en-IN" smtClean="0"/>
              <a:t>2</a:t>
            </a:fld>
            <a:endParaRPr lang="en-IN"/>
          </a:p>
        </p:txBody>
      </p:sp>
    </p:spTree>
    <p:extLst>
      <p:ext uri="{BB962C8B-B14F-4D97-AF65-F5344CB8AC3E}">
        <p14:creationId xmlns:p14="http://schemas.microsoft.com/office/powerpoint/2010/main" val="197026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the model, I tested 6 models namely, linear regression, </a:t>
            </a:r>
            <a:r>
              <a:rPr lang="en-IN" dirty="0" err="1"/>
              <a:t>lasso.min</a:t>
            </a:r>
            <a:r>
              <a:rPr lang="en-IN" dirty="0"/>
              <a:t>, lasso1.se, </a:t>
            </a:r>
            <a:r>
              <a:rPr lang="en-IN" dirty="0" err="1"/>
              <a:t>ridge.min</a:t>
            </a:r>
            <a:r>
              <a:rPr lang="en-IN" dirty="0"/>
              <a:t>, ridge.1se and random forest model and the results showed that all of these models had above 0.9 out of sample accuracy but the linear regression model showed an accuracy of 0.9998. Therefore this model was chosen to predict the closing prices of Bitcoin</a:t>
            </a:r>
          </a:p>
        </p:txBody>
      </p:sp>
      <p:sp>
        <p:nvSpPr>
          <p:cNvPr id="4" name="Slide Number Placeholder 3"/>
          <p:cNvSpPr>
            <a:spLocks noGrp="1"/>
          </p:cNvSpPr>
          <p:nvPr>
            <p:ph type="sldNum" sz="quarter" idx="5"/>
          </p:nvPr>
        </p:nvSpPr>
        <p:spPr/>
        <p:txBody>
          <a:bodyPr/>
          <a:lstStyle/>
          <a:p>
            <a:fld id="{8C997CC5-B3CF-4606-83FC-0C92B121BBD4}" type="slidenum">
              <a:rPr lang="en-IN" smtClean="0"/>
              <a:t>3</a:t>
            </a:fld>
            <a:endParaRPr lang="en-IN"/>
          </a:p>
        </p:txBody>
      </p:sp>
    </p:spTree>
    <p:extLst>
      <p:ext uri="{BB962C8B-B14F-4D97-AF65-F5344CB8AC3E}">
        <p14:creationId xmlns:p14="http://schemas.microsoft.com/office/powerpoint/2010/main" val="223082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1800-6370-D522-52B5-28F4DB318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D25206-829C-1D4E-35F1-C9ED0D7A6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7DC602-5D96-2BDE-D348-A7C2399C6E10}"/>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5" name="Footer Placeholder 4">
            <a:extLst>
              <a:ext uri="{FF2B5EF4-FFF2-40B4-BE49-F238E27FC236}">
                <a16:creationId xmlns:a16="http://schemas.microsoft.com/office/drawing/2014/main" id="{2F2CA35B-E566-6C85-8FF0-4ED9E0AD6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383A0-8F88-11F4-2FA5-BFDED79AC15E}"/>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32243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F201-5A1A-7FE8-C62A-E48566DEFC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72EE70-ED30-B3FF-4B88-19E88F063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91414-B5FB-DF5F-0417-A3A83F4AD2A1}"/>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5" name="Footer Placeholder 4">
            <a:extLst>
              <a:ext uri="{FF2B5EF4-FFF2-40B4-BE49-F238E27FC236}">
                <a16:creationId xmlns:a16="http://schemas.microsoft.com/office/drawing/2014/main" id="{C587AC4E-D0AA-BCE4-1FC7-BAE47CE25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F0853-C029-9E6B-FE43-A74FF7072CAB}"/>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227812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A4506-BB55-D83A-38AD-5A2082A2F9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4DE972-E042-2231-87B6-97F734FCB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C43526-B0F2-0282-A7BF-EC3EDDADDD69}"/>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5" name="Footer Placeholder 4">
            <a:extLst>
              <a:ext uri="{FF2B5EF4-FFF2-40B4-BE49-F238E27FC236}">
                <a16:creationId xmlns:a16="http://schemas.microsoft.com/office/drawing/2014/main" id="{1411DDEA-0B4E-8E35-B729-E9251E20D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53A89-ECDB-DF92-B2DF-0A04D3709050}"/>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274213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D289-2B13-1A82-0BBD-62FD82E8E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360089-4DFA-51C3-ED68-3F9ACC0E6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16E27-AA8A-F90C-F914-DC2284028A6B}"/>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5" name="Footer Placeholder 4">
            <a:extLst>
              <a:ext uri="{FF2B5EF4-FFF2-40B4-BE49-F238E27FC236}">
                <a16:creationId xmlns:a16="http://schemas.microsoft.com/office/drawing/2014/main" id="{66082389-0032-955A-FFC4-56AA67371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928CF-63DF-DBC2-D922-B2DB41E476ED}"/>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290779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DAE5-630A-F669-980F-4EA4AA4E3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F38CEA-A9B9-FF29-3615-BC031951C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9FC22E-26CD-34A5-7DDF-8857214FE688}"/>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5" name="Footer Placeholder 4">
            <a:extLst>
              <a:ext uri="{FF2B5EF4-FFF2-40B4-BE49-F238E27FC236}">
                <a16:creationId xmlns:a16="http://schemas.microsoft.com/office/drawing/2014/main" id="{2CA722DD-DBFB-017A-ADBA-68CCB2062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3A7B2-939D-5CE0-61F9-2FA9493C595F}"/>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35973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6F4A-8796-339E-F849-C9B360066F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693ED-C55E-FEFF-83A7-237E6B405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EEC424-2111-A82E-6B6B-E6DFA883F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C7A7F-9C22-D60D-F17B-86576D6A5FCA}"/>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6" name="Footer Placeholder 5">
            <a:extLst>
              <a:ext uri="{FF2B5EF4-FFF2-40B4-BE49-F238E27FC236}">
                <a16:creationId xmlns:a16="http://schemas.microsoft.com/office/drawing/2014/main" id="{3D3A23F9-A524-3F64-5993-BE2CE72AB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0A08E-2DDE-1D01-1A04-A2101DC4798C}"/>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359410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D6EA-9A1D-2A0A-AD79-B418B5BB09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A0B14D-CDCB-E13A-380A-0F3FB46CF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5213B-AD85-EAF5-1438-A5DDA3E5B3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03CB36-5B95-206E-834E-DCA919108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BB2C0-7BFD-FC60-469C-8C9484C46B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8935B4-1A47-6D03-38DE-D998C04B7EF7}"/>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8" name="Footer Placeholder 7">
            <a:extLst>
              <a:ext uri="{FF2B5EF4-FFF2-40B4-BE49-F238E27FC236}">
                <a16:creationId xmlns:a16="http://schemas.microsoft.com/office/drawing/2014/main" id="{286E8519-9A0F-A770-A624-5E29CAB256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F052C1-C68E-A7BB-35B1-2A19A3E2C65C}"/>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8856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ABD2-5700-B61A-D244-55A5E70472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DCF36E-470A-3426-E46E-283DA20ECB85}"/>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4" name="Footer Placeholder 3">
            <a:extLst>
              <a:ext uri="{FF2B5EF4-FFF2-40B4-BE49-F238E27FC236}">
                <a16:creationId xmlns:a16="http://schemas.microsoft.com/office/drawing/2014/main" id="{6A89ECF9-7D50-11B7-2AF3-964C9955FB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61B855-371A-0702-75A1-C17B5506D27E}"/>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21947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62BAA-13D9-0366-D291-47BC4CC1D4E3}"/>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3" name="Footer Placeholder 2">
            <a:extLst>
              <a:ext uri="{FF2B5EF4-FFF2-40B4-BE49-F238E27FC236}">
                <a16:creationId xmlns:a16="http://schemas.microsoft.com/office/drawing/2014/main" id="{785E5E7A-FC8E-1AB3-B72F-EF5CDA3493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A388D-075D-3B74-74D6-427FEACCE72C}"/>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340815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4BD3-89C7-FC89-814B-ED14C5313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3AE1D6-EAEA-C09B-CFEF-860A4CD01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5BF078-B01F-6D94-B531-E81F72D81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63CB9-E7F0-1731-FD70-39B178829652}"/>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6" name="Footer Placeholder 5">
            <a:extLst>
              <a:ext uri="{FF2B5EF4-FFF2-40B4-BE49-F238E27FC236}">
                <a16:creationId xmlns:a16="http://schemas.microsoft.com/office/drawing/2014/main" id="{18B8EA53-14F9-1E13-194C-E7E4E5BFB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41A83-063B-748D-6667-8E863E101A84}"/>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339763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F053-A66F-31CB-36CA-93BA9D038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3682BC-C867-A5DE-2DEB-A39A3F1EA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7AE23B-9213-5551-0723-1BEEFB9C7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DDC0-22EA-9A80-3B99-33B5EB688AB2}"/>
              </a:ext>
            </a:extLst>
          </p:cNvPr>
          <p:cNvSpPr>
            <a:spLocks noGrp="1"/>
          </p:cNvSpPr>
          <p:nvPr>
            <p:ph type="dt" sz="half" idx="10"/>
          </p:nvPr>
        </p:nvSpPr>
        <p:spPr/>
        <p:txBody>
          <a:bodyPr/>
          <a:lstStyle/>
          <a:p>
            <a:fld id="{55240D51-A748-4562-9444-5C9715381039}" type="datetimeFigureOut">
              <a:rPr lang="en-IN" smtClean="0"/>
              <a:t>16-02-2023</a:t>
            </a:fld>
            <a:endParaRPr lang="en-IN"/>
          </a:p>
        </p:txBody>
      </p:sp>
      <p:sp>
        <p:nvSpPr>
          <p:cNvPr id="6" name="Footer Placeholder 5">
            <a:extLst>
              <a:ext uri="{FF2B5EF4-FFF2-40B4-BE49-F238E27FC236}">
                <a16:creationId xmlns:a16="http://schemas.microsoft.com/office/drawing/2014/main" id="{CC4F8982-9C0C-3E48-CDF8-1492C8D81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0E80D1-B499-C93A-3C31-C5315980E1A4}"/>
              </a:ext>
            </a:extLst>
          </p:cNvPr>
          <p:cNvSpPr>
            <a:spLocks noGrp="1"/>
          </p:cNvSpPr>
          <p:nvPr>
            <p:ph type="sldNum" sz="quarter" idx="12"/>
          </p:nvPr>
        </p:nvSpPr>
        <p:spPr/>
        <p:txBody>
          <a:bodyPr/>
          <a:lstStyle/>
          <a:p>
            <a:fld id="{047A78E6-4208-4499-85BF-D261B3076264}" type="slidenum">
              <a:rPr lang="en-IN" smtClean="0"/>
              <a:t>‹#›</a:t>
            </a:fld>
            <a:endParaRPr lang="en-IN"/>
          </a:p>
        </p:txBody>
      </p:sp>
    </p:spTree>
    <p:extLst>
      <p:ext uri="{BB962C8B-B14F-4D97-AF65-F5344CB8AC3E}">
        <p14:creationId xmlns:p14="http://schemas.microsoft.com/office/powerpoint/2010/main" val="16220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0111-4136-C508-9AE8-6B3A17810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72C04-0AD5-44E5-B4F5-56D48AC54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42D2A-5115-AA9B-865A-9977F36FE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40D51-A748-4562-9444-5C9715381039}" type="datetimeFigureOut">
              <a:rPr lang="en-IN" smtClean="0"/>
              <a:t>16-02-2023</a:t>
            </a:fld>
            <a:endParaRPr lang="en-IN"/>
          </a:p>
        </p:txBody>
      </p:sp>
      <p:sp>
        <p:nvSpPr>
          <p:cNvPr id="5" name="Footer Placeholder 4">
            <a:extLst>
              <a:ext uri="{FF2B5EF4-FFF2-40B4-BE49-F238E27FC236}">
                <a16:creationId xmlns:a16="http://schemas.microsoft.com/office/drawing/2014/main" id="{4DE8A7AB-4089-718F-8716-89AE19B30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7B8740-DAC0-A9DD-96CC-E3A4D6992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A78E6-4208-4499-85BF-D261B3076264}" type="slidenum">
              <a:rPr lang="en-IN" smtClean="0"/>
              <a:t>‹#›</a:t>
            </a:fld>
            <a:endParaRPr lang="en-IN"/>
          </a:p>
        </p:txBody>
      </p:sp>
    </p:spTree>
    <p:extLst>
      <p:ext uri="{BB962C8B-B14F-4D97-AF65-F5344CB8AC3E}">
        <p14:creationId xmlns:p14="http://schemas.microsoft.com/office/powerpoint/2010/main" val="272869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1EE25B-35C0-A8D6-DA4C-A9585D5F924D}"/>
              </a:ext>
            </a:extLst>
          </p:cNvPr>
          <p:cNvSpPr>
            <a:spLocks noGrp="1"/>
          </p:cNvSpPr>
          <p:nvPr>
            <p:ph type="ctrTitle"/>
          </p:nvPr>
        </p:nvSpPr>
        <p:spPr>
          <a:xfrm>
            <a:off x="1588736" y="1988210"/>
            <a:ext cx="9144000" cy="2387600"/>
          </a:xfrm>
        </p:spPr>
        <p:txBody>
          <a:bodyPr/>
          <a:lstStyle/>
          <a:p>
            <a:pPr algn="ctr"/>
            <a:r>
              <a:rPr lang="en-IN" b="1" dirty="0"/>
              <a:t>Bitcoin Closing Price Prediction Model</a:t>
            </a:r>
            <a:endParaRPr lang="en-IN" dirty="0"/>
          </a:p>
        </p:txBody>
      </p:sp>
    </p:spTree>
    <p:extLst>
      <p:ext uri="{BB962C8B-B14F-4D97-AF65-F5344CB8AC3E}">
        <p14:creationId xmlns:p14="http://schemas.microsoft.com/office/powerpoint/2010/main" val="410590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8803-FBD4-B670-F0DB-5336F7305190}"/>
              </a:ext>
            </a:extLst>
          </p:cNvPr>
          <p:cNvSpPr>
            <a:spLocks noGrp="1"/>
          </p:cNvSpPr>
          <p:nvPr>
            <p:ph type="title"/>
          </p:nvPr>
        </p:nvSpPr>
        <p:spPr/>
        <p:txBody>
          <a:bodyPr/>
          <a:lstStyle/>
          <a:p>
            <a:pPr algn="ctr"/>
            <a:r>
              <a:rPr lang="en-IN" b="1" dirty="0"/>
              <a:t>Business/Data Understanding</a:t>
            </a:r>
          </a:p>
        </p:txBody>
      </p:sp>
      <p:sp>
        <p:nvSpPr>
          <p:cNvPr id="3" name="Content Placeholder 2">
            <a:extLst>
              <a:ext uri="{FF2B5EF4-FFF2-40B4-BE49-F238E27FC236}">
                <a16:creationId xmlns:a16="http://schemas.microsoft.com/office/drawing/2014/main" id="{8CD82842-5444-E628-1339-E1854D5C418D}"/>
              </a:ext>
            </a:extLst>
          </p:cNvPr>
          <p:cNvSpPr>
            <a:spLocks noGrp="1"/>
          </p:cNvSpPr>
          <p:nvPr>
            <p:ph idx="1"/>
          </p:nvPr>
        </p:nvSpPr>
        <p:spPr>
          <a:xfrm>
            <a:off x="1122274" y="1833717"/>
            <a:ext cx="10515600" cy="4351338"/>
          </a:xfrm>
        </p:spPr>
        <p:txBody>
          <a:bodyPr>
            <a:normAutofit/>
          </a:bodyPr>
          <a:lstStyle/>
          <a:p>
            <a:r>
              <a:rPr lang="en-IN" b="1" dirty="0"/>
              <a:t>Business Purpose</a:t>
            </a:r>
          </a:p>
          <a:p>
            <a:pPr lvl="1"/>
            <a:r>
              <a:rPr lang="en-US" dirty="0">
                <a:solidFill>
                  <a:srgbClr val="000000"/>
                </a:solidFill>
              </a:rPr>
              <a:t>F</a:t>
            </a:r>
            <a:r>
              <a:rPr lang="en-US" b="0" i="0" dirty="0">
                <a:solidFill>
                  <a:srgbClr val="000000"/>
                </a:solidFill>
                <a:effectLst/>
              </a:rPr>
              <a:t>inancial consulting firm that provides analysis and insights to big financial investors.</a:t>
            </a:r>
          </a:p>
          <a:p>
            <a:pPr lvl="1"/>
            <a:r>
              <a:rPr lang="en-US" dirty="0">
                <a:solidFill>
                  <a:srgbClr val="000000"/>
                </a:solidFill>
              </a:rPr>
              <a:t>A</a:t>
            </a:r>
            <a:r>
              <a:rPr lang="en-US" b="0" i="0" dirty="0">
                <a:solidFill>
                  <a:srgbClr val="000000"/>
                </a:solidFill>
                <a:effectLst/>
              </a:rPr>
              <a:t>im to build the best fitting model in order to find the most accurate predicted future closing prices of Bitcoin.</a:t>
            </a:r>
            <a:endParaRPr lang="en-IN" sz="1600" dirty="0"/>
          </a:p>
          <a:p>
            <a:endParaRPr lang="en-IN" sz="1600" dirty="0"/>
          </a:p>
          <a:p>
            <a:r>
              <a:rPr lang="en-IN" b="1" dirty="0"/>
              <a:t>Data Understanding/Preparation</a:t>
            </a:r>
          </a:p>
          <a:p>
            <a:pPr lvl="1"/>
            <a:r>
              <a:rPr lang="en-IN" dirty="0"/>
              <a:t>Original data: 10 columns, 73000 observations</a:t>
            </a:r>
          </a:p>
          <a:p>
            <a:pPr lvl="1"/>
            <a:r>
              <a:rPr lang="en-IN" dirty="0"/>
              <a:t>Filtering: </a:t>
            </a:r>
          </a:p>
          <a:p>
            <a:pPr lvl="2"/>
            <a:r>
              <a:rPr lang="en-IN" dirty="0"/>
              <a:t>Bitcoin filtered as the crypto name (3.2k observations)</a:t>
            </a:r>
          </a:p>
          <a:p>
            <a:pPr lvl="2"/>
            <a:r>
              <a:rPr lang="en-IN" dirty="0"/>
              <a:t>Dropped columns (Date, timestamp, </a:t>
            </a:r>
            <a:r>
              <a:rPr lang="en-IN" dirty="0" err="1"/>
              <a:t>crypto_name</a:t>
            </a:r>
            <a:r>
              <a:rPr lang="en-IN" dirty="0"/>
              <a:t>)</a:t>
            </a:r>
          </a:p>
          <a:p>
            <a:endParaRPr lang="en-IN" dirty="0"/>
          </a:p>
        </p:txBody>
      </p:sp>
      <p:sp>
        <p:nvSpPr>
          <p:cNvPr id="8" name="TextBox 7">
            <a:extLst>
              <a:ext uri="{FF2B5EF4-FFF2-40B4-BE49-F238E27FC236}">
                <a16:creationId xmlns:a16="http://schemas.microsoft.com/office/drawing/2014/main" id="{5A65EF9D-3CF3-C64D-0E29-93E948CEC5B9}"/>
              </a:ext>
            </a:extLst>
          </p:cNvPr>
          <p:cNvSpPr txBox="1"/>
          <p:nvPr/>
        </p:nvSpPr>
        <p:spPr>
          <a:xfrm>
            <a:off x="274317" y="822960"/>
            <a:ext cx="1419497" cy="276999"/>
          </a:xfrm>
          <a:prstGeom prst="rect">
            <a:avLst/>
          </a:prstGeom>
          <a:noFill/>
        </p:spPr>
        <p:txBody>
          <a:bodyPr wrap="square" rtlCol="0">
            <a:spAutoFit/>
          </a:bodyPr>
          <a:lstStyle/>
          <a:p>
            <a:r>
              <a:rPr lang="en-IN" sz="1200" dirty="0">
                <a:solidFill>
                  <a:schemeClr val="bg1"/>
                </a:solidFill>
              </a:rPr>
              <a:t>Contents</a:t>
            </a:r>
          </a:p>
        </p:txBody>
      </p:sp>
      <p:sp>
        <p:nvSpPr>
          <p:cNvPr id="9" name="TextBox 8">
            <a:extLst>
              <a:ext uri="{FF2B5EF4-FFF2-40B4-BE49-F238E27FC236}">
                <a16:creationId xmlns:a16="http://schemas.microsoft.com/office/drawing/2014/main" id="{6E30FA6F-2225-9FAC-3C6B-428D3455477D}"/>
              </a:ext>
            </a:extLst>
          </p:cNvPr>
          <p:cNvSpPr txBox="1"/>
          <p:nvPr/>
        </p:nvSpPr>
        <p:spPr>
          <a:xfrm>
            <a:off x="85268" y="2044655"/>
            <a:ext cx="1419497" cy="276999"/>
          </a:xfrm>
          <a:prstGeom prst="rect">
            <a:avLst/>
          </a:prstGeom>
          <a:noFill/>
        </p:spPr>
        <p:txBody>
          <a:bodyPr wrap="square" rtlCol="0">
            <a:spAutoFit/>
          </a:bodyPr>
          <a:lstStyle/>
          <a:p>
            <a:r>
              <a:rPr lang="en-IN" sz="1200" dirty="0">
                <a:solidFill>
                  <a:schemeClr val="bg1"/>
                </a:solidFill>
              </a:rPr>
              <a:t>DS Salary Model</a:t>
            </a:r>
          </a:p>
        </p:txBody>
      </p:sp>
      <p:sp>
        <p:nvSpPr>
          <p:cNvPr id="10" name="TextBox 9">
            <a:extLst>
              <a:ext uri="{FF2B5EF4-FFF2-40B4-BE49-F238E27FC236}">
                <a16:creationId xmlns:a16="http://schemas.microsoft.com/office/drawing/2014/main" id="{7CA7107F-895F-E979-1B0C-B75B1434D181}"/>
              </a:ext>
            </a:extLst>
          </p:cNvPr>
          <p:cNvSpPr txBox="1"/>
          <p:nvPr/>
        </p:nvSpPr>
        <p:spPr>
          <a:xfrm>
            <a:off x="182878" y="3181198"/>
            <a:ext cx="1419497" cy="276999"/>
          </a:xfrm>
          <a:prstGeom prst="rect">
            <a:avLst/>
          </a:prstGeom>
          <a:noFill/>
        </p:spPr>
        <p:txBody>
          <a:bodyPr wrap="square" rtlCol="0">
            <a:spAutoFit/>
          </a:bodyPr>
          <a:lstStyle/>
          <a:p>
            <a:r>
              <a:rPr lang="en-IN" sz="1200" dirty="0">
                <a:solidFill>
                  <a:schemeClr val="bg1"/>
                </a:solidFill>
              </a:rPr>
              <a:t>Bitcoin Model</a:t>
            </a:r>
          </a:p>
        </p:txBody>
      </p:sp>
      <p:sp>
        <p:nvSpPr>
          <p:cNvPr id="11" name="TextBox 10">
            <a:extLst>
              <a:ext uri="{FF2B5EF4-FFF2-40B4-BE49-F238E27FC236}">
                <a16:creationId xmlns:a16="http://schemas.microsoft.com/office/drawing/2014/main" id="{DE18410E-8ED1-CA91-B10A-5905BD08F5EF}"/>
              </a:ext>
            </a:extLst>
          </p:cNvPr>
          <p:cNvSpPr txBox="1"/>
          <p:nvPr/>
        </p:nvSpPr>
        <p:spPr>
          <a:xfrm>
            <a:off x="-50774" y="4335139"/>
            <a:ext cx="1653149" cy="276999"/>
          </a:xfrm>
          <a:prstGeom prst="rect">
            <a:avLst/>
          </a:prstGeom>
          <a:noFill/>
        </p:spPr>
        <p:txBody>
          <a:bodyPr wrap="square" rtlCol="0">
            <a:spAutoFit/>
          </a:bodyPr>
          <a:lstStyle/>
          <a:p>
            <a:r>
              <a:rPr lang="en-IN" sz="1200" dirty="0">
                <a:solidFill>
                  <a:schemeClr val="bg1"/>
                </a:solidFill>
              </a:rPr>
              <a:t>Spotify Visualization</a:t>
            </a:r>
          </a:p>
        </p:txBody>
      </p:sp>
      <p:sp>
        <p:nvSpPr>
          <p:cNvPr id="16" name="TextBox 15">
            <a:extLst>
              <a:ext uri="{FF2B5EF4-FFF2-40B4-BE49-F238E27FC236}">
                <a16:creationId xmlns:a16="http://schemas.microsoft.com/office/drawing/2014/main" id="{EDE5EAB0-BB7B-9C19-3090-3C8BC2EB5F1A}"/>
              </a:ext>
            </a:extLst>
          </p:cNvPr>
          <p:cNvSpPr txBox="1"/>
          <p:nvPr/>
        </p:nvSpPr>
        <p:spPr>
          <a:xfrm>
            <a:off x="252502" y="807193"/>
            <a:ext cx="869772" cy="461665"/>
          </a:xfrm>
          <a:prstGeom prst="rect">
            <a:avLst/>
          </a:prstGeom>
          <a:noFill/>
        </p:spPr>
        <p:txBody>
          <a:bodyPr wrap="square" rtlCol="0">
            <a:spAutoFit/>
          </a:bodyPr>
          <a:lstStyle/>
          <a:p>
            <a:r>
              <a:rPr lang="en-IN" sz="1200" dirty="0">
                <a:solidFill>
                  <a:schemeClr val="bg1"/>
                </a:solidFill>
              </a:rPr>
              <a:t>Contents</a:t>
            </a:r>
          </a:p>
          <a:p>
            <a:endParaRPr lang="en-IN" sz="1200" dirty="0"/>
          </a:p>
        </p:txBody>
      </p:sp>
    </p:spTree>
    <p:extLst>
      <p:ext uri="{BB962C8B-B14F-4D97-AF65-F5344CB8AC3E}">
        <p14:creationId xmlns:p14="http://schemas.microsoft.com/office/powerpoint/2010/main" val="424872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8803-FBD4-B670-F0DB-5336F7305190}"/>
              </a:ext>
            </a:extLst>
          </p:cNvPr>
          <p:cNvSpPr>
            <a:spLocks noGrp="1"/>
          </p:cNvSpPr>
          <p:nvPr>
            <p:ph type="title"/>
          </p:nvPr>
        </p:nvSpPr>
        <p:spPr/>
        <p:txBody>
          <a:bodyPr/>
          <a:lstStyle/>
          <a:p>
            <a:pPr algn="ctr"/>
            <a:r>
              <a:rPr lang="en-IN" b="1" dirty="0" err="1"/>
              <a:t>Modeling</a:t>
            </a:r>
            <a:r>
              <a:rPr lang="en-IN" b="1" dirty="0"/>
              <a:t>/Results</a:t>
            </a:r>
          </a:p>
        </p:txBody>
      </p:sp>
      <p:sp>
        <p:nvSpPr>
          <p:cNvPr id="3" name="Content Placeholder 2">
            <a:extLst>
              <a:ext uri="{FF2B5EF4-FFF2-40B4-BE49-F238E27FC236}">
                <a16:creationId xmlns:a16="http://schemas.microsoft.com/office/drawing/2014/main" id="{8CD82842-5444-E628-1339-E1854D5C418D}"/>
              </a:ext>
            </a:extLst>
          </p:cNvPr>
          <p:cNvSpPr>
            <a:spLocks noGrp="1"/>
          </p:cNvSpPr>
          <p:nvPr>
            <p:ph idx="1"/>
          </p:nvPr>
        </p:nvSpPr>
        <p:spPr/>
        <p:txBody>
          <a:bodyPr>
            <a:normAutofit fontScale="92500" lnSpcReduction="10000"/>
          </a:bodyPr>
          <a:lstStyle/>
          <a:p>
            <a:r>
              <a:rPr lang="en-US" b="1" dirty="0">
                <a:solidFill>
                  <a:schemeClr val="dk1"/>
                </a:solidFill>
              </a:rPr>
              <a:t>Regression Model</a:t>
            </a:r>
            <a:r>
              <a:rPr lang="en-US" dirty="0">
                <a:solidFill>
                  <a:schemeClr val="dk1"/>
                </a:solidFill>
              </a:rPr>
              <a:t>: predict the salary for each job candidate</a:t>
            </a:r>
          </a:p>
          <a:p>
            <a:pPr lvl="1"/>
            <a:r>
              <a:rPr lang="en-US" dirty="0">
                <a:solidFill>
                  <a:schemeClr val="dk1"/>
                </a:solidFill>
              </a:rPr>
              <a:t>Linear Regression</a:t>
            </a:r>
          </a:p>
          <a:p>
            <a:pPr lvl="1"/>
            <a:r>
              <a:rPr lang="en-US" dirty="0">
                <a:solidFill>
                  <a:schemeClr val="dk1"/>
                </a:solidFill>
              </a:rPr>
              <a:t>Linear Regression with Interactions</a:t>
            </a:r>
          </a:p>
          <a:p>
            <a:pPr lvl="2"/>
            <a:r>
              <a:rPr lang="en-US" dirty="0" err="1">
                <a:solidFill>
                  <a:schemeClr val="dk1"/>
                </a:solidFill>
              </a:rPr>
              <a:t>Lasso.min</a:t>
            </a:r>
            <a:endParaRPr lang="en-US" dirty="0">
              <a:solidFill>
                <a:schemeClr val="dk1"/>
              </a:solidFill>
            </a:endParaRPr>
          </a:p>
          <a:p>
            <a:pPr lvl="2"/>
            <a:r>
              <a:rPr lang="en-US" dirty="0">
                <a:solidFill>
                  <a:schemeClr val="dk1"/>
                </a:solidFill>
              </a:rPr>
              <a:t>Lasso.1se</a:t>
            </a:r>
          </a:p>
          <a:p>
            <a:pPr lvl="2"/>
            <a:r>
              <a:rPr lang="en-US" dirty="0" err="1">
                <a:solidFill>
                  <a:schemeClr val="dk1"/>
                </a:solidFill>
              </a:rPr>
              <a:t>Ridge.min</a:t>
            </a:r>
            <a:r>
              <a:rPr lang="en-US" dirty="0">
                <a:solidFill>
                  <a:schemeClr val="dk1"/>
                </a:solidFill>
              </a:rPr>
              <a:t> </a:t>
            </a:r>
          </a:p>
          <a:p>
            <a:pPr lvl="2"/>
            <a:r>
              <a:rPr lang="en-US" dirty="0">
                <a:solidFill>
                  <a:schemeClr val="dk1"/>
                </a:solidFill>
              </a:rPr>
              <a:t>Ridge.1se</a:t>
            </a:r>
          </a:p>
          <a:p>
            <a:pPr lvl="1"/>
            <a:r>
              <a:rPr lang="en-US" dirty="0">
                <a:solidFill>
                  <a:schemeClr val="dk1"/>
                </a:solidFill>
              </a:rPr>
              <a:t>Random Forest Model</a:t>
            </a:r>
          </a:p>
          <a:p>
            <a:pPr marL="457200" lvl="1" indent="0">
              <a:buNone/>
            </a:pPr>
            <a:endParaRPr lang="en-US" dirty="0">
              <a:solidFill>
                <a:schemeClr val="dk1"/>
              </a:solidFill>
            </a:endParaRPr>
          </a:p>
          <a:p>
            <a:r>
              <a:rPr lang="en-US" b="1" dirty="0">
                <a:solidFill>
                  <a:schemeClr val="dk1"/>
                </a:solidFill>
              </a:rPr>
              <a:t>Results: </a:t>
            </a:r>
            <a:r>
              <a:rPr lang="en-US" dirty="0">
                <a:solidFill>
                  <a:schemeClr val="dk1"/>
                </a:solidFill>
              </a:rPr>
              <a:t>The linear regression model gave the highest Out of Sample Accuracy which was around 0.9998. Therefore this model was chosen to predict the future closing prices of Bitcoin.</a:t>
            </a:r>
            <a:endParaRPr lang="en-US" b="1" dirty="0">
              <a:solidFill>
                <a:schemeClr val="dk1"/>
              </a:solidFill>
            </a:endParaRPr>
          </a:p>
          <a:p>
            <a:pPr marL="457200" lvl="1" indent="0">
              <a:buNone/>
            </a:pPr>
            <a:endParaRPr lang="en-IN" b="1" dirty="0">
              <a:solidFill>
                <a:schemeClr val="dk1"/>
              </a:solidFill>
            </a:endParaRPr>
          </a:p>
          <a:p>
            <a:pPr lvl="1"/>
            <a:endParaRPr lang="en-US" dirty="0">
              <a:solidFill>
                <a:schemeClr val="dk1"/>
              </a:solidFill>
            </a:endParaRPr>
          </a:p>
          <a:p>
            <a:pPr lvl="1"/>
            <a:endParaRPr lang="en-IN" sz="1200" dirty="0"/>
          </a:p>
          <a:p>
            <a:pPr lvl="1"/>
            <a:endParaRPr lang="en-IN" dirty="0"/>
          </a:p>
        </p:txBody>
      </p:sp>
      <p:sp>
        <p:nvSpPr>
          <p:cNvPr id="8" name="TextBox 7">
            <a:extLst>
              <a:ext uri="{FF2B5EF4-FFF2-40B4-BE49-F238E27FC236}">
                <a16:creationId xmlns:a16="http://schemas.microsoft.com/office/drawing/2014/main" id="{5A65EF9D-3CF3-C64D-0E29-93E948CEC5B9}"/>
              </a:ext>
            </a:extLst>
          </p:cNvPr>
          <p:cNvSpPr txBox="1"/>
          <p:nvPr/>
        </p:nvSpPr>
        <p:spPr>
          <a:xfrm>
            <a:off x="274317" y="822960"/>
            <a:ext cx="1419497" cy="276999"/>
          </a:xfrm>
          <a:prstGeom prst="rect">
            <a:avLst/>
          </a:prstGeom>
          <a:noFill/>
        </p:spPr>
        <p:txBody>
          <a:bodyPr wrap="square" rtlCol="0">
            <a:spAutoFit/>
          </a:bodyPr>
          <a:lstStyle/>
          <a:p>
            <a:r>
              <a:rPr lang="en-IN" sz="1200" dirty="0">
                <a:solidFill>
                  <a:schemeClr val="bg1"/>
                </a:solidFill>
              </a:rPr>
              <a:t>Contents</a:t>
            </a:r>
          </a:p>
        </p:txBody>
      </p:sp>
      <p:pic>
        <p:nvPicPr>
          <p:cNvPr id="16" name="Picture 15">
            <a:extLst>
              <a:ext uri="{FF2B5EF4-FFF2-40B4-BE49-F238E27FC236}">
                <a16:creationId xmlns:a16="http://schemas.microsoft.com/office/drawing/2014/main" id="{ACF05F28-00FB-F0B3-4B7E-A5B2EC069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225" y="2742049"/>
            <a:ext cx="4223387" cy="1770946"/>
          </a:xfrm>
          <a:prstGeom prst="rect">
            <a:avLst/>
          </a:prstGeom>
        </p:spPr>
      </p:pic>
    </p:spTree>
    <p:extLst>
      <p:ext uri="{BB962C8B-B14F-4D97-AF65-F5344CB8AC3E}">
        <p14:creationId xmlns:p14="http://schemas.microsoft.com/office/powerpoint/2010/main" val="1118966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Widescreen</PresentationFormat>
  <Paragraphs>36</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Bitcoin Closing Price Prediction Model</vt:lpstr>
      <vt:lpstr>Business/Data Understanding</vt:lpstr>
      <vt:lpstr>Modeling/Results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Closing Price Prediction Model</dc:title>
  <dc:creator>Sarmishtha Jain</dc:creator>
  <cp:lastModifiedBy>Sarmishtha Jain</cp:lastModifiedBy>
  <cp:revision>1</cp:revision>
  <dcterms:created xsi:type="dcterms:W3CDTF">2023-02-16T16:10:01Z</dcterms:created>
  <dcterms:modified xsi:type="dcterms:W3CDTF">2023-02-16T16:10:59Z</dcterms:modified>
</cp:coreProperties>
</file>