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A5A0F0C-E4EE-4C60-8F95-C1F714757800}">
          <p14:sldIdLst>
            <p14:sldId id="256"/>
          </p14:sldIdLst>
        </p14:section>
        <p14:section name="Table of Contents" id="{C46936F7-A912-41BB-A406-72F038F0B09F}">
          <p14:sldIdLst>
            <p14:sldId id="257"/>
          </p14:sldIdLst>
        </p14:section>
        <p14:section name="Introduction" id="{191B6439-124F-40D7-A041-9D7477B04B0C}">
          <p14:sldIdLst>
            <p14:sldId id="258"/>
          </p14:sldIdLst>
        </p14:section>
        <p14:section name="Three Models" id="{4CB7106F-036B-4DB6-AAD8-1A92BED7CDEE}">
          <p14:sldIdLst>
            <p14:sldId id="260"/>
          </p14:sldIdLst>
        </p14:section>
        <p14:section name="Model Results and Comparisons" id="{2B56CBE5-14CE-4905-98E9-4DD31CFEF964}">
          <p14:sldIdLst>
            <p14:sldId id="261"/>
          </p14:sldIdLst>
        </p14:section>
        <p14:section name="Future Investigations" id="{7C953ACB-4C7F-4076-A3D2-D53661F470A8}">
          <p14:sldIdLst>
            <p14:sldId id="262"/>
          </p14:sldIdLst>
        </p14:section>
        <p14:section name="Thank You" id="{8772AFB4-63ED-4C65-A95A-50C102CBB81A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736" userDrawn="1">
          <p15:clr>
            <a:srgbClr val="A4A3A4"/>
          </p15:clr>
        </p15:guide>
        <p15:guide id="4" orient="horz" pos="2592" userDrawn="1">
          <p15:clr>
            <a:srgbClr val="A4A3A4"/>
          </p15:clr>
        </p15:guide>
        <p15:guide id="5" orient="horz" pos="2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5B5B"/>
    <a:srgbClr val="216321"/>
    <a:srgbClr val="66FF33"/>
    <a:srgbClr val="003300"/>
    <a:srgbClr val="032103"/>
    <a:srgbClr val="277827"/>
    <a:srgbClr val="276327"/>
    <a:srgbClr val="006300"/>
    <a:srgbClr val="0342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44" y="1804"/>
      </p:cViewPr>
      <p:guideLst>
        <p:guide orient="horz" pos="2160"/>
        <p:guide pos="3840"/>
        <p:guide orient="horz" pos="2736"/>
        <p:guide orient="horz" pos="2592"/>
        <p:guide orient="horz" pos="2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20BBE-B842-4784-A6CC-A1E9D83FB58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6CDA7-A53B-40D6-9086-A2E9D559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9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6CDA7-A53B-40D6-9086-A2E9D559F2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99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6CDA7-A53B-40D6-9086-A2E9D559F2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13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6CDA7-A53B-40D6-9086-A2E9D559F2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39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6CDA7-A53B-40D6-9086-A2E9D559F2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34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6CDA7-A53B-40D6-9086-A2E9D559F2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85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6CDA7-A53B-40D6-9086-A2E9D559F2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09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6CDA7-A53B-40D6-9086-A2E9D559F2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0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FED3-EAA5-60B9-846D-6A83A7CAE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AC4C9-8E2E-8831-B29E-3935918D0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0F170-BBDD-B790-CA9A-E38653C9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5533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0650-C9CF-48D9-39FC-890DF561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63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FDF7-7152-1442-4D50-3FDA41680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16321"/>
                </a:solidFill>
              </a:defRPr>
            </a:lvl1pPr>
            <a:lvl2pPr>
              <a:defRPr>
                <a:solidFill>
                  <a:srgbClr val="216321"/>
                </a:solidFill>
              </a:defRPr>
            </a:lvl2pPr>
            <a:lvl3pPr>
              <a:defRPr>
                <a:solidFill>
                  <a:srgbClr val="216321"/>
                </a:solidFill>
              </a:defRPr>
            </a:lvl3pPr>
            <a:lvl4pPr>
              <a:defRPr>
                <a:solidFill>
                  <a:srgbClr val="216321"/>
                </a:solidFill>
              </a:defRPr>
            </a:lvl4pPr>
            <a:lvl5pPr>
              <a:defRPr>
                <a:solidFill>
                  <a:srgbClr val="21632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90280-64F2-A56B-566C-DDE14D12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2AB-0D04-4909-B7D1-4AF22732595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F9A824-1EB4-1A98-19FF-85A74812A2CF}"/>
              </a:ext>
            </a:extLst>
          </p:cNvPr>
          <p:cNvCxnSpPr/>
          <p:nvPr userDrawn="1"/>
        </p:nvCxnSpPr>
        <p:spPr>
          <a:xfrm>
            <a:off x="228600" y="1143000"/>
            <a:ext cx="11734800" cy="0"/>
          </a:xfrm>
          <a:prstGeom prst="line">
            <a:avLst/>
          </a:prstGeom>
          <a:ln w="76200">
            <a:solidFill>
              <a:srgbClr val="216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844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6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0650-C9CF-48D9-39FC-890DF561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63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FDF7-7152-1442-4D50-3FDA41680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600199"/>
            <a:ext cx="5867401" cy="4800599"/>
          </a:xfrm>
        </p:spPr>
        <p:txBody>
          <a:bodyPr/>
          <a:lstStyle>
            <a:lvl1pPr>
              <a:defRPr>
                <a:solidFill>
                  <a:srgbClr val="216321"/>
                </a:solidFill>
              </a:defRPr>
            </a:lvl1pPr>
            <a:lvl2pPr>
              <a:defRPr>
                <a:solidFill>
                  <a:srgbClr val="216321"/>
                </a:solidFill>
              </a:defRPr>
            </a:lvl2pPr>
            <a:lvl3pPr>
              <a:defRPr>
                <a:solidFill>
                  <a:srgbClr val="216321"/>
                </a:solidFill>
              </a:defRPr>
            </a:lvl3pPr>
            <a:lvl4pPr>
              <a:defRPr>
                <a:solidFill>
                  <a:srgbClr val="216321"/>
                </a:solidFill>
              </a:defRPr>
            </a:lvl4pPr>
            <a:lvl5pPr>
              <a:defRPr>
                <a:solidFill>
                  <a:srgbClr val="21632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90280-64F2-A56B-566C-DDE14D12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2AB-0D04-4909-B7D1-4AF22732595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F9A824-1EB4-1A98-19FF-85A74812A2CF}"/>
              </a:ext>
            </a:extLst>
          </p:cNvPr>
          <p:cNvCxnSpPr/>
          <p:nvPr userDrawn="1"/>
        </p:nvCxnSpPr>
        <p:spPr>
          <a:xfrm>
            <a:off x="228600" y="1143000"/>
            <a:ext cx="11734800" cy="0"/>
          </a:xfrm>
          <a:prstGeom prst="line">
            <a:avLst/>
          </a:prstGeom>
          <a:ln w="76200">
            <a:solidFill>
              <a:srgbClr val="216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49A802-7B5F-BCC7-CB81-785E2D2F66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1600199"/>
            <a:ext cx="5867400" cy="4800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55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0650-C9CF-48D9-39FC-890DF561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63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FDF7-7152-1442-4D50-3FDA41680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600199"/>
            <a:ext cx="3581401" cy="4800599"/>
          </a:xfrm>
        </p:spPr>
        <p:txBody>
          <a:bodyPr/>
          <a:lstStyle>
            <a:lvl1pPr>
              <a:defRPr>
                <a:solidFill>
                  <a:srgbClr val="216321"/>
                </a:solidFill>
              </a:defRPr>
            </a:lvl1pPr>
            <a:lvl2pPr>
              <a:defRPr>
                <a:solidFill>
                  <a:srgbClr val="216321"/>
                </a:solidFill>
              </a:defRPr>
            </a:lvl2pPr>
            <a:lvl3pPr>
              <a:defRPr>
                <a:solidFill>
                  <a:srgbClr val="216321"/>
                </a:solidFill>
              </a:defRPr>
            </a:lvl3pPr>
            <a:lvl4pPr>
              <a:defRPr>
                <a:solidFill>
                  <a:srgbClr val="216321"/>
                </a:solidFill>
              </a:defRPr>
            </a:lvl4pPr>
            <a:lvl5pPr>
              <a:defRPr>
                <a:solidFill>
                  <a:srgbClr val="21632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90280-64F2-A56B-566C-DDE14D12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2AB-0D04-4909-B7D1-4AF22732595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F9A824-1EB4-1A98-19FF-85A74812A2CF}"/>
              </a:ext>
            </a:extLst>
          </p:cNvPr>
          <p:cNvCxnSpPr/>
          <p:nvPr userDrawn="1"/>
        </p:nvCxnSpPr>
        <p:spPr>
          <a:xfrm>
            <a:off x="228600" y="1143000"/>
            <a:ext cx="11734800" cy="0"/>
          </a:xfrm>
          <a:prstGeom prst="line">
            <a:avLst/>
          </a:prstGeom>
          <a:ln w="76200">
            <a:solidFill>
              <a:srgbClr val="216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49A802-7B5F-BCC7-CB81-785E2D2F66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0" y="1600199"/>
            <a:ext cx="4572000" cy="4800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09746D91-3314-E396-4B37-87A3B297BE8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9" y="1600200"/>
            <a:ext cx="3581401" cy="4800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078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67000">
              <a:schemeClr val="bg1"/>
            </a:gs>
            <a:gs pos="38000">
              <a:schemeClr val="bg1"/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FE977-10F7-873B-62AD-A65F6A27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57200"/>
            <a:ext cx="11734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New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2A340-1B29-001B-A459-1FADA00EF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99" y="1600200"/>
            <a:ext cx="11734799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1A004-B990-B4A1-C253-7466408BA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9357" y="6491970"/>
            <a:ext cx="468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16321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089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632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1632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1632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1632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1632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1632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7536" userDrawn="1">
          <p15:clr>
            <a:srgbClr val="F26B43"/>
          </p15:clr>
        </p15:guide>
        <p15:guide id="6" pos="144" userDrawn="1">
          <p15:clr>
            <a:srgbClr val="F26B43"/>
          </p15:clr>
        </p15:guide>
        <p15:guide id="7" orient="horz" pos="1008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pos="2400" userDrawn="1">
          <p15:clr>
            <a:srgbClr val="F26B43"/>
          </p15:clr>
        </p15:guide>
        <p15:guide id="10" pos="5280" userDrawn="1">
          <p15:clr>
            <a:srgbClr val="F26B43"/>
          </p15:clr>
        </p15:guide>
        <p15:guide id="11" orient="horz" pos="4176" userDrawn="1">
          <p15:clr>
            <a:srgbClr val="F26B43"/>
          </p15:clr>
        </p15:guide>
        <p15:guide id="12" orient="horz" pos="1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ingcountyexec.govqa.us/WEBAPP/_rs/(S(yl2mi50nue52tl0bbgktmlls))/supporthome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mailto:devin.sarnataro@gmail.com" TargetMode="External"/><Relationship Id="rId7" Type="http://schemas.openxmlformats.org/officeDocument/2006/relationships/hyperlink" Target="https://github.com/sarnadpy32/microsoft_productio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www.linkedin.com/in/devin-sarnataro-0b639b148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8">
            <a:extLst>
              <a:ext uri="{FF2B5EF4-FFF2-40B4-BE49-F238E27FC236}">
                <a16:creationId xmlns:a16="http://schemas.microsoft.com/office/drawing/2014/main" id="{312F9E04-5A55-4D34-BA0A-E6D8B50D101F}"/>
              </a:ext>
            </a:extLst>
          </p:cNvPr>
          <p:cNvSpPr txBox="1"/>
          <p:nvPr/>
        </p:nvSpPr>
        <p:spPr>
          <a:xfrm>
            <a:off x="1524000" y="6396335"/>
            <a:ext cx="9144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rgbClr val="216321"/>
                </a:solidFill>
                <a:latin typeface="Segoe UI Semibold" panose="020B0702040204020203" pitchFamily="34" charset="0"/>
                <a:ea typeface="Segoe UI Historic" panose="020B0502040204020203" pitchFamily="34" charset="0"/>
                <a:cs typeface="Segoe UI Semibold" panose="020B0702040204020203" pitchFamily="34" charset="0"/>
              </a:rPr>
              <a:t>An Academic Regression Analysis Project by Devin Sarnataro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D0FB5B8B-F2E0-0DBB-394A-992E7B08C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460" y="1631519"/>
            <a:ext cx="3511080" cy="3594962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496A8F8-8B91-31D4-C92A-A139FCA1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8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8000"/>
    </mc:Choice>
    <mc:Fallback xmlns="">
      <p:transition spd="slow" advClick="0" advTm="38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2A48-3CD8-5894-134B-0E9BA07FCD51}"/>
              </a:ext>
            </a:extLst>
          </p:cNvPr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</p:spPr>
        <p:txBody>
          <a:bodyPr>
            <a:normAutofit fontScale="90000"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3D92A-FB1D-E609-EDCC-08F1A5A5A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/>
              <a:t>Introduction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/>
              <a:t>Three Models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/>
              <a:t>Features and Results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/>
              <a:t>Future Investigations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F74FA-3C7D-1560-C4F8-F21963E8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2AB-0D04-4909-B7D1-4AF2273259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0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1000"/>
    </mc:Choice>
    <mc:Fallback xmlns="">
      <p:transition spd="slow" advClick="0" advTm="3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4C21-B5F7-67E9-DD9B-8BB31EA5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90A1E-71E2-13D3-2CBC-654E3B7F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2AB-0D04-4909-B7D1-4AF22732595A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dependent">
            <a:extLst>
              <a:ext uri="{FF2B5EF4-FFF2-40B4-BE49-F238E27FC236}">
                <a16:creationId xmlns:a16="http://schemas.microsoft.com/office/drawing/2014/main" id="{FD8B539A-4A8B-37F4-D589-4AD6B1101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Dependent Variable</a:t>
            </a:r>
          </a:p>
        </p:txBody>
      </p:sp>
      <p:sp>
        <p:nvSpPr>
          <p:cNvPr id="5" name="independent">
            <a:extLst>
              <a:ext uri="{FF2B5EF4-FFF2-40B4-BE49-F238E27FC236}">
                <a16:creationId xmlns:a16="http://schemas.microsoft.com/office/drawing/2014/main" id="{41CDBA95-6C0B-3923-E008-C59AB215E5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Independent Variable(s)</a:t>
            </a:r>
          </a:p>
        </p:txBody>
      </p:sp>
      <p:sp>
        <p:nvSpPr>
          <p:cNvPr id="6" name="target">
            <a:extLst>
              <a:ext uri="{FF2B5EF4-FFF2-40B4-BE49-F238E27FC236}">
                <a16:creationId xmlns:a16="http://schemas.microsoft.com/office/drawing/2014/main" id="{C96D5079-12F5-706A-589F-6DC7563C40F3}"/>
              </a:ext>
            </a:extLst>
          </p:cNvPr>
          <p:cNvSpPr txBox="1">
            <a:spLocks/>
          </p:cNvSpPr>
          <p:nvPr/>
        </p:nvSpPr>
        <p:spPr>
          <a:xfrm>
            <a:off x="228599" y="1600200"/>
            <a:ext cx="5867401" cy="480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Target</a:t>
            </a:r>
          </a:p>
        </p:txBody>
      </p:sp>
      <p:sp>
        <p:nvSpPr>
          <p:cNvPr id="8" name="predictors">
            <a:extLst>
              <a:ext uri="{FF2B5EF4-FFF2-40B4-BE49-F238E27FC236}">
                <a16:creationId xmlns:a16="http://schemas.microsoft.com/office/drawing/2014/main" id="{F1474877-40AA-A8E7-36D0-407D009521CD}"/>
              </a:ext>
            </a:extLst>
          </p:cNvPr>
          <p:cNvSpPr txBox="1">
            <a:spLocks/>
          </p:cNvSpPr>
          <p:nvPr/>
        </p:nvSpPr>
        <p:spPr>
          <a:xfrm>
            <a:off x="6096000" y="1600198"/>
            <a:ext cx="5867400" cy="4800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Predictors</a:t>
            </a:r>
          </a:p>
        </p:txBody>
      </p:sp>
      <p:sp>
        <p:nvSpPr>
          <p:cNvPr id="7" name="features">
            <a:extLst>
              <a:ext uri="{FF2B5EF4-FFF2-40B4-BE49-F238E27FC236}">
                <a16:creationId xmlns:a16="http://schemas.microsoft.com/office/drawing/2014/main" id="{4964C91B-656F-E96D-DC64-CC0637368E0C}"/>
              </a:ext>
            </a:extLst>
          </p:cNvPr>
          <p:cNvSpPr txBox="1">
            <a:spLocks/>
          </p:cNvSpPr>
          <p:nvPr/>
        </p:nvSpPr>
        <p:spPr>
          <a:xfrm>
            <a:off x="6096000" y="1600200"/>
            <a:ext cx="5867400" cy="4800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Features</a:t>
            </a:r>
          </a:p>
        </p:txBody>
      </p:sp>
      <p:sp>
        <p:nvSpPr>
          <p:cNvPr id="9" name="intercept">
            <a:extLst>
              <a:ext uri="{FF2B5EF4-FFF2-40B4-BE49-F238E27FC236}">
                <a16:creationId xmlns:a16="http://schemas.microsoft.com/office/drawing/2014/main" id="{C22B07F0-21F6-9BA2-1AE3-E592AB3BF76E}"/>
              </a:ext>
            </a:extLst>
          </p:cNvPr>
          <p:cNvSpPr txBox="1">
            <a:spLocks/>
          </p:cNvSpPr>
          <p:nvPr/>
        </p:nvSpPr>
        <p:spPr>
          <a:xfrm>
            <a:off x="6096000" y="1600200"/>
            <a:ext cx="5867400" cy="4800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Intercept</a:t>
            </a:r>
          </a:p>
        </p:txBody>
      </p:sp>
      <p:sp>
        <p:nvSpPr>
          <p:cNvPr id="11" name="cat_types">
            <a:extLst>
              <a:ext uri="{FF2B5EF4-FFF2-40B4-BE49-F238E27FC236}">
                <a16:creationId xmlns:a16="http://schemas.microsoft.com/office/drawing/2014/main" id="{695B8CD1-3D95-F700-8046-CFC815DD203F}"/>
              </a:ext>
            </a:extLst>
          </p:cNvPr>
          <p:cNvSpPr/>
          <p:nvPr/>
        </p:nvSpPr>
        <p:spPr>
          <a:xfrm>
            <a:off x="6096000" y="1600200"/>
            <a:ext cx="5867399" cy="480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16321"/>
                </a:solidFill>
              </a:rPr>
              <a:t>Numerical</a:t>
            </a:r>
          </a:p>
          <a:p>
            <a:pPr algn="ctr"/>
            <a:endParaRPr lang="en-US" sz="2800" dirty="0">
              <a:solidFill>
                <a:srgbClr val="216321"/>
              </a:solidFill>
            </a:endParaRPr>
          </a:p>
          <a:p>
            <a:pPr algn="ctr"/>
            <a:r>
              <a:rPr lang="en-US" sz="2800" dirty="0">
                <a:solidFill>
                  <a:srgbClr val="216321"/>
                </a:solidFill>
              </a:rPr>
              <a:t>Categorical</a:t>
            </a:r>
          </a:p>
        </p:txBody>
      </p:sp>
      <p:sp>
        <p:nvSpPr>
          <p:cNvPr id="12" name="percent_change">
            <a:extLst>
              <a:ext uri="{FF2B5EF4-FFF2-40B4-BE49-F238E27FC236}">
                <a16:creationId xmlns:a16="http://schemas.microsoft.com/office/drawing/2014/main" id="{2C146131-4624-6519-9561-674AAE89AE78}"/>
              </a:ext>
            </a:extLst>
          </p:cNvPr>
          <p:cNvSpPr/>
          <p:nvPr/>
        </p:nvSpPr>
        <p:spPr>
          <a:xfrm>
            <a:off x="228600" y="1600201"/>
            <a:ext cx="5867400" cy="480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16321"/>
                </a:solidFill>
              </a:rPr>
              <a:t>Percent Change</a:t>
            </a:r>
          </a:p>
        </p:txBody>
      </p:sp>
    </p:spTree>
    <p:extLst>
      <p:ext uri="{BB962C8B-B14F-4D97-AF65-F5344CB8AC3E}">
        <p14:creationId xmlns:p14="http://schemas.microsoft.com/office/powerpoint/2010/main" val="279752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0"/>
    </mc:Choice>
    <mc:Fallback xmlns="">
      <p:transition spd="slow" advClick="0" advTm="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2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15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3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3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3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92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30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6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 build="p"/>
      <p:bldP spid="5" grpId="1" build="p"/>
      <p:bldP spid="6" grpId="0"/>
      <p:bldP spid="6" grpId="1"/>
      <p:bldP spid="8" grpId="0"/>
      <p:bldP spid="8" grpId="1"/>
      <p:bldP spid="7" grpId="0"/>
      <p:bldP spid="7" grpId="1"/>
      <p:bldP spid="9" grpId="0"/>
      <p:bldP spid="11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B1E0-66F5-E85D-BAEE-C459D113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AFA5B-9E95-A1FE-233C-4FB27013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2AB-0D04-4909-B7D1-4AF22732595A}" type="slidenum">
              <a:rPr lang="en-US" smtClean="0"/>
              <a:t>4</a:t>
            </a:fld>
            <a:endParaRPr lang="en-US"/>
          </a:p>
        </p:txBody>
      </p:sp>
      <p:sp>
        <p:nvSpPr>
          <p:cNvPr id="7" name="three_models">
            <a:extLst>
              <a:ext uri="{FF2B5EF4-FFF2-40B4-BE49-F238E27FC236}">
                <a16:creationId xmlns:a16="http://schemas.microsoft.com/office/drawing/2014/main" id="{E1F68BA4-2B31-C63A-DE18-96E999232B60}"/>
              </a:ext>
            </a:extLst>
          </p:cNvPr>
          <p:cNvSpPr txBox="1">
            <a:spLocks/>
          </p:cNvSpPr>
          <p:nvPr/>
        </p:nvSpPr>
        <p:spPr>
          <a:xfrm>
            <a:off x="228600" y="1600200"/>
            <a:ext cx="11734799" cy="4757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All King County Model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Seattle Model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Outside Seattle Model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7" name="city_viz" descr="Chart&#10;&#10;Description automatically generated">
            <a:extLst>
              <a:ext uri="{FF2B5EF4-FFF2-40B4-BE49-F238E27FC236}">
                <a16:creationId xmlns:a16="http://schemas.microsoft.com/office/drawing/2014/main" id="{6878AE8A-49DE-25CE-C638-E7ED3E454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41" y="1600200"/>
            <a:ext cx="10264317" cy="4800600"/>
          </a:xfrm>
        </p:spPr>
      </p:pic>
      <p:sp>
        <p:nvSpPr>
          <p:cNvPr id="5" name="city_txt">
            <a:extLst>
              <a:ext uri="{FF2B5EF4-FFF2-40B4-BE49-F238E27FC236}">
                <a16:creationId xmlns:a16="http://schemas.microsoft.com/office/drawing/2014/main" id="{A10A3770-7D6B-D065-C53C-C2AC92828F96}"/>
              </a:ext>
            </a:extLst>
          </p:cNvPr>
          <p:cNvSpPr txBox="1"/>
          <p:nvPr/>
        </p:nvSpPr>
        <p:spPr>
          <a:xfrm>
            <a:off x="228600" y="3608085"/>
            <a:ext cx="11734800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500" b="1" dirty="0">
                <a:solidFill>
                  <a:srgbClr val="216321"/>
                </a:solidFill>
              </a:rPr>
              <a:t>City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FF0999-AB38-F6C0-A24D-9A3D8A1DE066}"/>
              </a:ext>
            </a:extLst>
          </p:cNvPr>
          <p:cNvCxnSpPr>
            <a:cxnSpLocks/>
          </p:cNvCxnSpPr>
          <p:nvPr/>
        </p:nvCxnSpPr>
        <p:spPr>
          <a:xfrm>
            <a:off x="9583153" y="2401661"/>
            <a:ext cx="0" cy="2728232"/>
          </a:xfrm>
          <a:prstGeom prst="line">
            <a:avLst/>
          </a:prstGeom>
          <a:ln w="136525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7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6000"/>
    </mc:Choice>
    <mc:Fallback xmlns="">
      <p:transition spd="slow" advClick="0" advTm="3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4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5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25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96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3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21DF-6889-2287-7015-26EFDEE4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 and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4F8D0-A4AD-6B83-1120-84CE998A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2AB-0D04-4909-B7D1-4AF22732595A}" type="slidenum">
              <a:rPr lang="en-US" smtClean="0"/>
              <a:t>5</a:t>
            </a:fld>
            <a:endParaRPr lang="en-US"/>
          </a:p>
        </p:txBody>
      </p:sp>
      <p:pic>
        <p:nvPicPr>
          <p:cNvPr id="32" name="year_built_viz_2" descr="Chart, waterfall chart&#10;&#10;Description automatically generated">
            <a:extLst>
              <a:ext uri="{FF2B5EF4-FFF2-40B4-BE49-F238E27FC236}">
                <a16:creationId xmlns:a16="http://schemas.microsoft.com/office/drawing/2014/main" id="{4C9E0AFA-2DB7-D14D-2097-BA7D3E0B8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07" y="1874515"/>
            <a:ext cx="8887986" cy="4251969"/>
          </a:xfrm>
          <a:prstGeom prst="rect">
            <a:avLst/>
          </a:prstGeom>
        </p:spPr>
      </p:pic>
      <p:pic>
        <p:nvPicPr>
          <p:cNvPr id="30" name="year_built_viz_1" descr="Chart, waterfall chart&#10;&#10;Description automatically generated">
            <a:extLst>
              <a:ext uri="{FF2B5EF4-FFF2-40B4-BE49-F238E27FC236}">
                <a16:creationId xmlns:a16="http://schemas.microsoft.com/office/drawing/2014/main" id="{89C1EE89-46A9-2B20-7BAF-E61E5696B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5" y="2653502"/>
            <a:ext cx="11722030" cy="2693996"/>
          </a:xfrm>
          <a:prstGeom prst="rect">
            <a:avLst/>
          </a:prstGeom>
        </p:spPr>
      </p:pic>
      <p:sp>
        <p:nvSpPr>
          <p:cNvPr id="19" name="Year Built">
            <a:extLst>
              <a:ext uri="{FF2B5EF4-FFF2-40B4-BE49-F238E27FC236}">
                <a16:creationId xmlns:a16="http://schemas.microsoft.com/office/drawing/2014/main" id="{171AFFA9-6336-21E0-90DE-F5B96324FF63}"/>
              </a:ext>
            </a:extLst>
          </p:cNvPr>
          <p:cNvSpPr txBox="1">
            <a:spLocks/>
          </p:cNvSpPr>
          <p:nvPr/>
        </p:nvSpPr>
        <p:spPr>
          <a:xfrm>
            <a:off x="228601" y="1600200"/>
            <a:ext cx="11734799" cy="480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00" dirty="0"/>
              <a:t>Year Built</a:t>
            </a:r>
          </a:p>
        </p:txBody>
      </p:sp>
      <p:pic>
        <p:nvPicPr>
          <p:cNvPr id="28" name="cond_reno_viz" descr="Chart, waterfall chart&#10;&#10;Description automatically generated">
            <a:extLst>
              <a:ext uri="{FF2B5EF4-FFF2-40B4-BE49-F238E27FC236}">
                <a16:creationId xmlns:a16="http://schemas.microsoft.com/office/drawing/2014/main" id="{8D934DCB-6215-AB87-15B6-8068E1DB29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23" y="2164949"/>
            <a:ext cx="9881754" cy="3671101"/>
          </a:xfrm>
          <a:prstGeom prst="rect">
            <a:avLst/>
          </a:prstGeom>
        </p:spPr>
      </p:pic>
      <p:sp>
        <p:nvSpPr>
          <p:cNvPr id="96" name="oval_reno_out_seattle">
            <a:extLst>
              <a:ext uri="{FF2B5EF4-FFF2-40B4-BE49-F238E27FC236}">
                <a16:creationId xmlns:a16="http://schemas.microsoft.com/office/drawing/2014/main" id="{8824A39C-790B-D172-3497-02407020A636}"/>
              </a:ext>
            </a:extLst>
          </p:cNvPr>
          <p:cNvSpPr/>
          <p:nvPr/>
        </p:nvSpPr>
        <p:spPr>
          <a:xfrm>
            <a:off x="9971112" y="2952126"/>
            <a:ext cx="1023665" cy="1513025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_reno_king">
            <a:extLst>
              <a:ext uri="{FF2B5EF4-FFF2-40B4-BE49-F238E27FC236}">
                <a16:creationId xmlns:a16="http://schemas.microsoft.com/office/drawing/2014/main" id="{B2EB1A51-6BFE-2CCC-337D-5411EDC4F80D}"/>
              </a:ext>
            </a:extLst>
          </p:cNvPr>
          <p:cNvSpPr/>
          <p:nvPr/>
        </p:nvSpPr>
        <p:spPr>
          <a:xfrm>
            <a:off x="7980362" y="3569245"/>
            <a:ext cx="1023665" cy="99831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_reno_seattle">
            <a:extLst>
              <a:ext uri="{FF2B5EF4-FFF2-40B4-BE49-F238E27FC236}">
                <a16:creationId xmlns:a16="http://schemas.microsoft.com/office/drawing/2014/main" id="{17C08183-D6E7-62D4-304B-A9A03CA6CCB0}"/>
              </a:ext>
            </a:extLst>
          </p:cNvPr>
          <p:cNvSpPr/>
          <p:nvPr/>
        </p:nvSpPr>
        <p:spPr>
          <a:xfrm>
            <a:off x="8989347" y="3570281"/>
            <a:ext cx="1023665" cy="99831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_very_good_out_seattle">
            <a:extLst>
              <a:ext uri="{FF2B5EF4-FFF2-40B4-BE49-F238E27FC236}">
                <a16:creationId xmlns:a16="http://schemas.microsoft.com/office/drawing/2014/main" id="{3B9C3E44-8F41-032A-8196-4209FD88512D}"/>
              </a:ext>
            </a:extLst>
          </p:cNvPr>
          <p:cNvSpPr/>
          <p:nvPr/>
        </p:nvSpPr>
        <p:spPr>
          <a:xfrm>
            <a:off x="3089291" y="3466835"/>
            <a:ext cx="1023665" cy="99831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_good_seattle">
            <a:extLst>
              <a:ext uri="{FF2B5EF4-FFF2-40B4-BE49-F238E27FC236}">
                <a16:creationId xmlns:a16="http://schemas.microsoft.com/office/drawing/2014/main" id="{E7C56AAC-C8A5-6567-FE42-AC4B992CFC96}"/>
              </a:ext>
            </a:extLst>
          </p:cNvPr>
          <p:cNvSpPr/>
          <p:nvPr/>
        </p:nvSpPr>
        <p:spPr>
          <a:xfrm>
            <a:off x="7013279" y="3064724"/>
            <a:ext cx="1023665" cy="1513025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_lower_missing">
            <a:extLst>
              <a:ext uri="{FF2B5EF4-FFF2-40B4-BE49-F238E27FC236}">
                <a16:creationId xmlns:a16="http://schemas.microsoft.com/office/drawing/2014/main" id="{793D875C-010B-D7DE-F678-F9AFE97EDE9B}"/>
              </a:ext>
            </a:extLst>
          </p:cNvPr>
          <p:cNvSpPr/>
          <p:nvPr/>
        </p:nvSpPr>
        <p:spPr>
          <a:xfrm>
            <a:off x="228600" y="3797971"/>
            <a:ext cx="1342100" cy="770626"/>
          </a:xfrm>
          <a:prstGeom prst="lef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dition and Renovated">
            <a:extLst>
              <a:ext uri="{FF2B5EF4-FFF2-40B4-BE49-F238E27FC236}">
                <a16:creationId xmlns:a16="http://schemas.microsoft.com/office/drawing/2014/main" id="{B5A8AE22-AEC2-0EBA-4AE0-9DDDBC143AEA}"/>
              </a:ext>
            </a:extLst>
          </p:cNvPr>
          <p:cNvSpPr txBox="1">
            <a:spLocks/>
          </p:cNvSpPr>
          <p:nvPr/>
        </p:nvSpPr>
        <p:spPr>
          <a:xfrm>
            <a:off x="228601" y="1600200"/>
            <a:ext cx="11734799" cy="480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00" dirty="0"/>
              <a:t>Condition and Renovated</a:t>
            </a:r>
          </a:p>
        </p:txBody>
      </p:sp>
      <p:pic>
        <p:nvPicPr>
          <p:cNvPr id="17" name="view_water_viz" descr="Chart, timeline, waterfall chart&#10;&#10;Description automatically generated">
            <a:extLst>
              <a:ext uri="{FF2B5EF4-FFF2-40B4-BE49-F238E27FC236}">
                <a16:creationId xmlns:a16="http://schemas.microsoft.com/office/drawing/2014/main" id="{241B20D8-FB6B-5C45-1673-0E8CA1DC48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43" y="2696164"/>
            <a:ext cx="11738256" cy="2608671"/>
          </a:xfrm>
          <a:prstGeom prst="rect">
            <a:avLst/>
          </a:prstGeom>
        </p:spPr>
      </p:pic>
      <p:sp>
        <p:nvSpPr>
          <p:cNvPr id="89" name="arrow_waterfront_out_seattle">
            <a:extLst>
              <a:ext uri="{FF2B5EF4-FFF2-40B4-BE49-F238E27FC236}">
                <a16:creationId xmlns:a16="http://schemas.microsoft.com/office/drawing/2014/main" id="{ABACF07F-E85D-FB7F-2CE8-849A1BA9768F}"/>
              </a:ext>
            </a:extLst>
          </p:cNvPr>
          <p:cNvSpPr/>
          <p:nvPr/>
        </p:nvSpPr>
        <p:spPr>
          <a:xfrm>
            <a:off x="11262000" y="4120551"/>
            <a:ext cx="582386" cy="863825"/>
          </a:xfrm>
          <a:prstGeom prst="up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_waterfront">
            <a:extLst>
              <a:ext uri="{FF2B5EF4-FFF2-40B4-BE49-F238E27FC236}">
                <a16:creationId xmlns:a16="http://schemas.microsoft.com/office/drawing/2014/main" id="{4256AA48-02E0-FC5E-3C27-3FA3862AEDDD}"/>
              </a:ext>
            </a:extLst>
          </p:cNvPr>
          <p:cNvSpPr/>
          <p:nvPr/>
        </p:nvSpPr>
        <p:spPr>
          <a:xfrm>
            <a:off x="9735412" y="2766204"/>
            <a:ext cx="2194412" cy="2173855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_view_excellent">
            <a:extLst>
              <a:ext uri="{FF2B5EF4-FFF2-40B4-BE49-F238E27FC236}">
                <a16:creationId xmlns:a16="http://schemas.microsoft.com/office/drawing/2014/main" id="{F695300E-5C6D-3109-F5B5-E0A791A20B5D}"/>
              </a:ext>
            </a:extLst>
          </p:cNvPr>
          <p:cNvSpPr/>
          <p:nvPr/>
        </p:nvSpPr>
        <p:spPr>
          <a:xfrm>
            <a:off x="7507428" y="3278038"/>
            <a:ext cx="2194412" cy="144348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view_fair_king">
            <a:extLst>
              <a:ext uri="{FF2B5EF4-FFF2-40B4-BE49-F238E27FC236}">
                <a16:creationId xmlns:a16="http://schemas.microsoft.com/office/drawing/2014/main" id="{C16465DA-2EB6-BE20-9A86-8C98A59A7E55}"/>
              </a:ext>
            </a:extLst>
          </p:cNvPr>
          <p:cNvSpPr/>
          <p:nvPr/>
        </p:nvSpPr>
        <p:spPr>
          <a:xfrm>
            <a:off x="924249" y="3658644"/>
            <a:ext cx="718868" cy="69011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view_fair_out_seattle">
            <a:extLst>
              <a:ext uri="{FF2B5EF4-FFF2-40B4-BE49-F238E27FC236}">
                <a16:creationId xmlns:a16="http://schemas.microsoft.com/office/drawing/2014/main" id="{0D6D2B63-BE5D-CA41-3091-BEE816DFCCDD}"/>
              </a:ext>
            </a:extLst>
          </p:cNvPr>
          <p:cNvSpPr/>
          <p:nvPr/>
        </p:nvSpPr>
        <p:spPr>
          <a:xfrm>
            <a:off x="2380890" y="3548425"/>
            <a:ext cx="718868" cy="90414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view_avg_seattle">
            <a:extLst>
              <a:ext uri="{FF2B5EF4-FFF2-40B4-BE49-F238E27FC236}">
                <a16:creationId xmlns:a16="http://schemas.microsoft.com/office/drawing/2014/main" id="{FF7FA6CC-D33E-09C2-2A90-3D0964BCFB2C}"/>
              </a:ext>
            </a:extLst>
          </p:cNvPr>
          <p:cNvSpPr/>
          <p:nvPr/>
        </p:nvSpPr>
        <p:spPr>
          <a:xfrm>
            <a:off x="3856436" y="3709358"/>
            <a:ext cx="718868" cy="69011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view_fair_seattle">
            <a:extLst>
              <a:ext uri="{FF2B5EF4-FFF2-40B4-BE49-F238E27FC236}">
                <a16:creationId xmlns:a16="http://schemas.microsoft.com/office/drawing/2014/main" id="{074D2047-26C6-E2AB-7400-98B1439C1760}"/>
              </a:ext>
            </a:extLst>
          </p:cNvPr>
          <p:cNvSpPr/>
          <p:nvPr/>
        </p:nvSpPr>
        <p:spPr>
          <a:xfrm>
            <a:off x="1662022" y="3709359"/>
            <a:ext cx="718868" cy="69011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View and Waterfront">
            <a:extLst>
              <a:ext uri="{FF2B5EF4-FFF2-40B4-BE49-F238E27FC236}">
                <a16:creationId xmlns:a16="http://schemas.microsoft.com/office/drawing/2014/main" id="{8CD05E42-6B1F-09CB-90DA-5F31314C8F82}"/>
              </a:ext>
            </a:extLst>
          </p:cNvPr>
          <p:cNvSpPr txBox="1">
            <a:spLocks/>
          </p:cNvSpPr>
          <p:nvPr/>
        </p:nvSpPr>
        <p:spPr>
          <a:xfrm>
            <a:off x="228601" y="1600200"/>
            <a:ext cx="11734799" cy="480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00" dirty="0"/>
              <a:t>View and Waterfront</a:t>
            </a:r>
          </a:p>
        </p:txBody>
      </p:sp>
      <p:pic>
        <p:nvPicPr>
          <p:cNvPr id="14" name="grade_viz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60FE7A5-6A36-BDC1-6656-2527D70361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00" y="1600200"/>
            <a:ext cx="9050600" cy="4800600"/>
          </a:xfrm>
          <a:prstGeom prst="rect">
            <a:avLst/>
          </a:prstGeom>
        </p:spPr>
      </p:pic>
      <p:sp>
        <p:nvSpPr>
          <p:cNvPr id="71" name="arrow_grade_12_2b">
            <a:extLst>
              <a:ext uri="{FF2B5EF4-FFF2-40B4-BE49-F238E27FC236}">
                <a16:creationId xmlns:a16="http://schemas.microsoft.com/office/drawing/2014/main" id="{B3F01E68-7DCD-2270-60CA-CD496B6031E5}"/>
              </a:ext>
            </a:extLst>
          </p:cNvPr>
          <p:cNvSpPr/>
          <p:nvPr/>
        </p:nvSpPr>
        <p:spPr>
          <a:xfrm>
            <a:off x="9253182" y="5183915"/>
            <a:ext cx="582386" cy="863825"/>
          </a:xfrm>
          <a:prstGeom prst="up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_grade_12_2a">
            <a:extLst>
              <a:ext uri="{FF2B5EF4-FFF2-40B4-BE49-F238E27FC236}">
                <a16:creationId xmlns:a16="http://schemas.microsoft.com/office/drawing/2014/main" id="{E499D0B1-CA05-81B4-CA91-63E7AC6C8FB7}"/>
              </a:ext>
            </a:extLst>
          </p:cNvPr>
          <p:cNvSpPr/>
          <p:nvPr/>
        </p:nvSpPr>
        <p:spPr>
          <a:xfrm>
            <a:off x="8572154" y="5183915"/>
            <a:ext cx="582386" cy="863825"/>
          </a:xfrm>
          <a:prstGeom prst="up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_grade_12_1">
            <a:extLst>
              <a:ext uri="{FF2B5EF4-FFF2-40B4-BE49-F238E27FC236}">
                <a16:creationId xmlns:a16="http://schemas.microsoft.com/office/drawing/2014/main" id="{92EEFD41-118D-9BDB-4039-5A3D8D069267}"/>
              </a:ext>
            </a:extLst>
          </p:cNvPr>
          <p:cNvSpPr/>
          <p:nvPr/>
        </p:nvSpPr>
        <p:spPr>
          <a:xfrm>
            <a:off x="9946671" y="5175319"/>
            <a:ext cx="582386" cy="863825"/>
          </a:xfrm>
          <a:prstGeom prst="up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_grade_out_seattle_2">
            <a:extLst>
              <a:ext uri="{FF2B5EF4-FFF2-40B4-BE49-F238E27FC236}">
                <a16:creationId xmlns:a16="http://schemas.microsoft.com/office/drawing/2014/main" id="{3F8DC253-E847-EE72-F9C7-4E8EA9A17875}"/>
              </a:ext>
            </a:extLst>
          </p:cNvPr>
          <p:cNvSpPr/>
          <p:nvPr/>
        </p:nvSpPr>
        <p:spPr>
          <a:xfrm>
            <a:off x="5785993" y="5181070"/>
            <a:ext cx="582386" cy="863825"/>
          </a:xfrm>
          <a:prstGeom prst="up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_grade_king_2">
            <a:extLst>
              <a:ext uri="{FF2B5EF4-FFF2-40B4-BE49-F238E27FC236}">
                <a16:creationId xmlns:a16="http://schemas.microsoft.com/office/drawing/2014/main" id="{C8860783-B122-DA3E-3B60-06176D491127}"/>
              </a:ext>
            </a:extLst>
          </p:cNvPr>
          <p:cNvSpPr/>
          <p:nvPr/>
        </p:nvSpPr>
        <p:spPr>
          <a:xfrm>
            <a:off x="4413390" y="5177153"/>
            <a:ext cx="582386" cy="863825"/>
          </a:xfrm>
          <a:prstGeom prst="up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_grade_out_seattle_1">
            <a:extLst>
              <a:ext uri="{FF2B5EF4-FFF2-40B4-BE49-F238E27FC236}">
                <a16:creationId xmlns:a16="http://schemas.microsoft.com/office/drawing/2014/main" id="{4121B217-5095-1560-672E-FD335C6DE961}"/>
              </a:ext>
            </a:extLst>
          </p:cNvPr>
          <p:cNvSpPr/>
          <p:nvPr/>
        </p:nvSpPr>
        <p:spPr>
          <a:xfrm>
            <a:off x="3732362" y="5178335"/>
            <a:ext cx="582386" cy="863825"/>
          </a:xfrm>
          <a:prstGeom prst="up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_grade_king_1">
            <a:extLst>
              <a:ext uri="{FF2B5EF4-FFF2-40B4-BE49-F238E27FC236}">
                <a16:creationId xmlns:a16="http://schemas.microsoft.com/office/drawing/2014/main" id="{8B0B978E-0DDF-787B-61E9-948D49A9C3CA}"/>
              </a:ext>
            </a:extLst>
          </p:cNvPr>
          <p:cNvSpPr/>
          <p:nvPr/>
        </p:nvSpPr>
        <p:spPr>
          <a:xfrm>
            <a:off x="2349261" y="5183915"/>
            <a:ext cx="582386" cy="863825"/>
          </a:xfrm>
          <a:prstGeom prst="up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_grade_9">
            <a:extLst>
              <a:ext uri="{FF2B5EF4-FFF2-40B4-BE49-F238E27FC236}">
                <a16:creationId xmlns:a16="http://schemas.microsoft.com/office/drawing/2014/main" id="{260583D8-8089-6EBD-77A1-9F814DFF137D}"/>
              </a:ext>
            </a:extLst>
          </p:cNvPr>
          <p:cNvSpPr/>
          <p:nvPr/>
        </p:nvSpPr>
        <p:spPr>
          <a:xfrm>
            <a:off x="2306128" y="4413717"/>
            <a:ext cx="2065299" cy="1124005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_grade_8">
            <a:extLst>
              <a:ext uri="{FF2B5EF4-FFF2-40B4-BE49-F238E27FC236}">
                <a16:creationId xmlns:a16="http://schemas.microsoft.com/office/drawing/2014/main" id="{1E2AEB85-E8ED-89FB-0664-C65040C4131C}"/>
              </a:ext>
            </a:extLst>
          </p:cNvPr>
          <p:cNvSpPr/>
          <p:nvPr/>
        </p:nvSpPr>
        <p:spPr>
          <a:xfrm>
            <a:off x="8504952" y="2501660"/>
            <a:ext cx="2078847" cy="88708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_grade_high_2">
            <a:extLst>
              <a:ext uri="{FF2B5EF4-FFF2-40B4-BE49-F238E27FC236}">
                <a16:creationId xmlns:a16="http://schemas.microsoft.com/office/drawing/2014/main" id="{874A54EA-8AC6-54E3-B964-F05EDC157F6B}"/>
              </a:ext>
            </a:extLst>
          </p:cNvPr>
          <p:cNvSpPr/>
          <p:nvPr/>
        </p:nvSpPr>
        <p:spPr>
          <a:xfrm>
            <a:off x="2307298" y="4277877"/>
            <a:ext cx="8276502" cy="1770236"/>
          </a:xfrm>
          <a:prstGeom prst="rect">
            <a:avLst/>
          </a:prstGeom>
          <a:solidFill>
            <a:srgbClr val="00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_grade_high_1">
            <a:extLst>
              <a:ext uri="{FF2B5EF4-FFF2-40B4-BE49-F238E27FC236}">
                <a16:creationId xmlns:a16="http://schemas.microsoft.com/office/drawing/2014/main" id="{E0C72A6D-F7AB-2380-1E74-6755035E0A0F}"/>
              </a:ext>
            </a:extLst>
          </p:cNvPr>
          <p:cNvSpPr/>
          <p:nvPr/>
        </p:nvSpPr>
        <p:spPr>
          <a:xfrm>
            <a:off x="8504953" y="2162341"/>
            <a:ext cx="2078847" cy="1770236"/>
          </a:xfrm>
          <a:prstGeom prst="rect">
            <a:avLst/>
          </a:prstGeom>
          <a:solidFill>
            <a:srgbClr val="00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_7_avg">
            <a:extLst>
              <a:ext uri="{FF2B5EF4-FFF2-40B4-BE49-F238E27FC236}">
                <a16:creationId xmlns:a16="http://schemas.microsoft.com/office/drawing/2014/main" id="{C22F1616-F0F2-5185-47AB-3C04837D6D6C}"/>
              </a:ext>
            </a:extLst>
          </p:cNvPr>
          <p:cNvSpPr/>
          <p:nvPr/>
        </p:nvSpPr>
        <p:spPr>
          <a:xfrm>
            <a:off x="6711351" y="1926566"/>
            <a:ext cx="3335547" cy="201283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pos_small_arrow">
            <a:extLst>
              <a:ext uri="{FF2B5EF4-FFF2-40B4-BE49-F238E27FC236}">
                <a16:creationId xmlns:a16="http://schemas.microsoft.com/office/drawing/2014/main" id="{730F3A74-E524-EED0-EC72-0CA8BFB921CD}"/>
              </a:ext>
            </a:extLst>
          </p:cNvPr>
          <p:cNvCxnSpPr>
            <a:cxnSpLocks/>
          </p:cNvCxnSpPr>
          <p:nvPr/>
        </p:nvCxnSpPr>
        <p:spPr>
          <a:xfrm flipV="1">
            <a:off x="8614913" y="3206338"/>
            <a:ext cx="1968887" cy="172650"/>
          </a:xfrm>
          <a:prstGeom prst="straightConnector1">
            <a:avLst/>
          </a:prstGeom>
          <a:ln w="762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pos_big_arrow">
            <a:extLst>
              <a:ext uri="{FF2B5EF4-FFF2-40B4-BE49-F238E27FC236}">
                <a16:creationId xmlns:a16="http://schemas.microsoft.com/office/drawing/2014/main" id="{2096202D-1773-87E1-232E-B6B9FEC9112E}"/>
              </a:ext>
            </a:extLst>
          </p:cNvPr>
          <p:cNvCxnSpPr>
            <a:cxnSpLocks/>
          </p:cNvCxnSpPr>
          <p:nvPr/>
        </p:nvCxnSpPr>
        <p:spPr>
          <a:xfrm flipV="1">
            <a:off x="2374816" y="5337958"/>
            <a:ext cx="8208984" cy="516811"/>
          </a:xfrm>
          <a:prstGeom prst="straightConnector1">
            <a:avLst/>
          </a:prstGeom>
          <a:ln w="762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neg_arrow">
            <a:extLst>
              <a:ext uri="{FF2B5EF4-FFF2-40B4-BE49-F238E27FC236}">
                <a16:creationId xmlns:a16="http://schemas.microsoft.com/office/drawing/2014/main" id="{86C1B70D-E440-10F8-F254-1DF752845510}"/>
              </a:ext>
            </a:extLst>
          </p:cNvPr>
          <p:cNvCxnSpPr>
            <a:cxnSpLocks/>
          </p:cNvCxnSpPr>
          <p:nvPr/>
        </p:nvCxnSpPr>
        <p:spPr>
          <a:xfrm flipH="1">
            <a:off x="2350738" y="3392759"/>
            <a:ext cx="6096158" cy="379141"/>
          </a:xfrm>
          <a:prstGeom prst="straightConnector1">
            <a:avLst/>
          </a:prstGeom>
          <a:ln w="76200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_grade_low">
            <a:extLst>
              <a:ext uri="{FF2B5EF4-FFF2-40B4-BE49-F238E27FC236}">
                <a16:creationId xmlns:a16="http://schemas.microsoft.com/office/drawing/2014/main" id="{5942BAF9-D7E6-BECD-E9A3-4674B2B077BC}"/>
              </a:ext>
            </a:extLst>
          </p:cNvPr>
          <p:cNvSpPr/>
          <p:nvPr/>
        </p:nvSpPr>
        <p:spPr>
          <a:xfrm>
            <a:off x="2306128" y="2168106"/>
            <a:ext cx="6198825" cy="1770236"/>
          </a:xfrm>
          <a:prstGeom prst="rect">
            <a:avLst/>
          </a:prstGeom>
          <a:solidFill>
            <a:srgbClr val="FF5B5B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rade">
            <a:extLst>
              <a:ext uri="{FF2B5EF4-FFF2-40B4-BE49-F238E27FC236}">
                <a16:creationId xmlns:a16="http://schemas.microsoft.com/office/drawing/2014/main" id="{0944C0AB-92DB-4F82-B13E-94D1B264E658}"/>
              </a:ext>
            </a:extLst>
          </p:cNvPr>
          <p:cNvSpPr txBox="1">
            <a:spLocks/>
          </p:cNvSpPr>
          <p:nvPr/>
        </p:nvSpPr>
        <p:spPr>
          <a:xfrm>
            <a:off x="228600" y="1600200"/>
            <a:ext cx="11734799" cy="480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00" dirty="0"/>
              <a:t>Grade</a:t>
            </a:r>
          </a:p>
        </p:txBody>
      </p:sp>
      <p:pic>
        <p:nvPicPr>
          <p:cNvPr id="7" name="fl_bed_bath_base_viz" descr="Chart, waterfall chart&#10;&#10;Description automatically generated">
            <a:extLst>
              <a:ext uri="{FF2B5EF4-FFF2-40B4-BE49-F238E27FC236}">
                <a16:creationId xmlns:a16="http://schemas.microsoft.com/office/drawing/2014/main" id="{D3CC5547-97B4-87E6-B0CC-CB87CD0189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0" y="2524962"/>
            <a:ext cx="11705610" cy="2951075"/>
          </a:xfrm>
          <a:prstGeom prst="rect">
            <a:avLst/>
          </a:prstGeom>
        </p:spPr>
      </p:pic>
      <p:sp>
        <p:nvSpPr>
          <p:cNvPr id="54" name="arrow_floors_out_seattle">
            <a:extLst>
              <a:ext uri="{FF2B5EF4-FFF2-40B4-BE49-F238E27FC236}">
                <a16:creationId xmlns:a16="http://schemas.microsoft.com/office/drawing/2014/main" id="{D56516F6-087E-97D6-974D-8477F36078AC}"/>
              </a:ext>
            </a:extLst>
          </p:cNvPr>
          <p:cNvSpPr/>
          <p:nvPr/>
        </p:nvSpPr>
        <p:spPr>
          <a:xfrm>
            <a:off x="3070337" y="4062117"/>
            <a:ext cx="582386" cy="863825"/>
          </a:xfrm>
          <a:prstGeom prst="up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_base_out_seattle">
            <a:extLst>
              <a:ext uri="{FF2B5EF4-FFF2-40B4-BE49-F238E27FC236}">
                <a16:creationId xmlns:a16="http://schemas.microsoft.com/office/drawing/2014/main" id="{A455FCEF-1519-1A2C-28A8-C1860ABA6440}"/>
              </a:ext>
            </a:extLst>
          </p:cNvPr>
          <p:cNvSpPr/>
          <p:nvPr/>
        </p:nvSpPr>
        <p:spPr>
          <a:xfrm>
            <a:off x="11147536" y="4062118"/>
            <a:ext cx="582386" cy="863825"/>
          </a:xfrm>
          <a:prstGeom prst="up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_base_out_seattle">
            <a:extLst>
              <a:ext uri="{FF2B5EF4-FFF2-40B4-BE49-F238E27FC236}">
                <a16:creationId xmlns:a16="http://schemas.microsoft.com/office/drawing/2014/main" id="{10BEB72D-8CE1-276B-9405-B3E106319DD4}"/>
              </a:ext>
            </a:extLst>
          </p:cNvPr>
          <p:cNvSpPr/>
          <p:nvPr/>
        </p:nvSpPr>
        <p:spPr>
          <a:xfrm>
            <a:off x="10946150" y="3411438"/>
            <a:ext cx="985158" cy="964412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_base_king">
            <a:extLst>
              <a:ext uri="{FF2B5EF4-FFF2-40B4-BE49-F238E27FC236}">
                <a16:creationId xmlns:a16="http://schemas.microsoft.com/office/drawing/2014/main" id="{30C91E46-B015-73CA-C2C3-7EB4DC50E195}"/>
              </a:ext>
            </a:extLst>
          </p:cNvPr>
          <p:cNvSpPr/>
          <p:nvPr/>
        </p:nvSpPr>
        <p:spPr>
          <a:xfrm>
            <a:off x="9175424" y="3075010"/>
            <a:ext cx="985158" cy="144235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_base_seattle">
            <a:extLst>
              <a:ext uri="{FF2B5EF4-FFF2-40B4-BE49-F238E27FC236}">
                <a16:creationId xmlns:a16="http://schemas.microsoft.com/office/drawing/2014/main" id="{52C36D86-52D8-71A5-31B8-89ED1198BB02}"/>
              </a:ext>
            </a:extLst>
          </p:cNvPr>
          <p:cNvSpPr/>
          <p:nvPr/>
        </p:nvSpPr>
        <p:spPr>
          <a:xfrm>
            <a:off x="10057269" y="3405996"/>
            <a:ext cx="985158" cy="964412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rrow_bath_out_seattle">
            <a:extLst>
              <a:ext uri="{FF2B5EF4-FFF2-40B4-BE49-F238E27FC236}">
                <a16:creationId xmlns:a16="http://schemas.microsoft.com/office/drawing/2014/main" id="{BB83BEEE-7B81-B0AD-ABB9-6B94BFE355CF}"/>
              </a:ext>
            </a:extLst>
          </p:cNvPr>
          <p:cNvSpPr/>
          <p:nvPr/>
        </p:nvSpPr>
        <p:spPr>
          <a:xfrm>
            <a:off x="8462770" y="4000500"/>
            <a:ext cx="582386" cy="863825"/>
          </a:xfrm>
          <a:prstGeom prst="up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_bath_king">
            <a:extLst>
              <a:ext uri="{FF2B5EF4-FFF2-40B4-BE49-F238E27FC236}">
                <a16:creationId xmlns:a16="http://schemas.microsoft.com/office/drawing/2014/main" id="{EA68A4AA-164B-B847-2181-6DFB5B37531E}"/>
              </a:ext>
            </a:extLst>
          </p:cNvPr>
          <p:cNvSpPr/>
          <p:nvPr/>
        </p:nvSpPr>
        <p:spPr>
          <a:xfrm>
            <a:off x="6638644" y="4000500"/>
            <a:ext cx="582386" cy="863825"/>
          </a:xfrm>
          <a:prstGeom prst="up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_beds_seattle">
            <a:extLst>
              <a:ext uri="{FF2B5EF4-FFF2-40B4-BE49-F238E27FC236}">
                <a16:creationId xmlns:a16="http://schemas.microsoft.com/office/drawing/2014/main" id="{7B699376-98D7-0B56-747B-16BE0EA7D704}"/>
              </a:ext>
            </a:extLst>
          </p:cNvPr>
          <p:cNvSpPr/>
          <p:nvPr/>
        </p:nvSpPr>
        <p:spPr>
          <a:xfrm>
            <a:off x="4867443" y="4266607"/>
            <a:ext cx="582386" cy="863825"/>
          </a:xfrm>
          <a:prstGeom prst="up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_floors_seattle">
            <a:extLst>
              <a:ext uri="{FF2B5EF4-FFF2-40B4-BE49-F238E27FC236}">
                <a16:creationId xmlns:a16="http://schemas.microsoft.com/office/drawing/2014/main" id="{6FB4BF55-1887-D63B-9AA9-3656DC934967}"/>
              </a:ext>
            </a:extLst>
          </p:cNvPr>
          <p:cNvSpPr/>
          <p:nvPr/>
        </p:nvSpPr>
        <p:spPr>
          <a:xfrm>
            <a:off x="2185756" y="4051539"/>
            <a:ext cx="582386" cy="863825"/>
          </a:xfrm>
          <a:prstGeom prst="up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_bath_seattle">
            <a:extLst>
              <a:ext uri="{FF2B5EF4-FFF2-40B4-BE49-F238E27FC236}">
                <a16:creationId xmlns:a16="http://schemas.microsoft.com/office/drawing/2014/main" id="{B43F49C8-DBED-51C0-64AA-A5D9568FEF6C}"/>
              </a:ext>
            </a:extLst>
          </p:cNvPr>
          <p:cNvSpPr/>
          <p:nvPr/>
        </p:nvSpPr>
        <p:spPr>
          <a:xfrm>
            <a:off x="7544081" y="4050792"/>
            <a:ext cx="582386" cy="863825"/>
          </a:xfrm>
          <a:prstGeom prst="up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_bath_seattle">
            <a:extLst>
              <a:ext uri="{FF2B5EF4-FFF2-40B4-BE49-F238E27FC236}">
                <a16:creationId xmlns:a16="http://schemas.microsoft.com/office/drawing/2014/main" id="{8413E4A1-AEBA-0E0B-2B55-68648F966377}"/>
              </a:ext>
            </a:extLst>
          </p:cNvPr>
          <p:cNvSpPr/>
          <p:nvPr/>
        </p:nvSpPr>
        <p:spPr>
          <a:xfrm>
            <a:off x="7348385" y="3378988"/>
            <a:ext cx="985158" cy="964412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_bath_out_seattle">
            <a:extLst>
              <a:ext uri="{FF2B5EF4-FFF2-40B4-BE49-F238E27FC236}">
                <a16:creationId xmlns:a16="http://schemas.microsoft.com/office/drawing/2014/main" id="{D20E094D-E7CF-1A37-7D84-7052902094C1}"/>
              </a:ext>
            </a:extLst>
          </p:cNvPr>
          <p:cNvSpPr/>
          <p:nvPr/>
        </p:nvSpPr>
        <p:spPr>
          <a:xfrm>
            <a:off x="8261384" y="3083323"/>
            <a:ext cx="985158" cy="144235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_bath_king">
            <a:extLst>
              <a:ext uri="{FF2B5EF4-FFF2-40B4-BE49-F238E27FC236}">
                <a16:creationId xmlns:a16="http://schemas.microsoft.com/office/drawing/2014/main" id="{DBEF21A9-F7B3-FECD-30CE-E704C81A0EE1}"/>
              </a:ext>
            </a:extLst>
          </p:cNvPr>
          <p:cNvSpPr/>
          <p:nvPr/>
        </p:nvSpPr>
        <p:spPr>
          <a:xfrm>
            <a:off x="6480413" y="3040347"/>
            <a:ext cx="985158" cy="144235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_bath_all">
            <a:extLst>
              <a:ext uri="{FF2B5EF4-FFF2-40B4-BE49-F238E27FC236}">
                <a16:creationId xmlns:a16="http://schemas.microsoft.com/office/drawing/2014/main" id="{5A9C7701-AED3-1DFB-4010-D0D6DF75D251}"/>
              </a:ext>
            </a:extLst>
          </p:cNvPr>
          <p:cNvSpPr/>
          <p:nvPr/>
        </p:nvSpPr>
        <p:spPr>
          <a:xfrm>
            <a:off x="6533829" y="2840967"/>
            <a:ext cx="2712714" cy="1909312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_beds_out_seattle">
            <a:extLst>
              <a:ext uri="{FF2B5EF4-FFF2-40B4-BE49-F238E27FC236}">
                <a16:creationId xmlns:a16="http://schemas.microsoft.com/office/drawing/2014/main" id="{B8F5EB9E-097B-13DB-B286-02EF113404F1}"/>
              </a:ext>
            </a:extLst>
          </p:cNvPr>
          <p:cNvSpPr/>
          <p:nvPr/>
        </p:nvSpPr>
        <p:spPr>
          <a:xfrm>
            <a:off x="5551405" y="3429000"/>
            <a:ext cx="985158" cy="964412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_beds_seattle">
            <a:extLst>
              <a:ext uri="{FF2B5EF4-FFF2-40B4-BE49-F238E27FC236}">
                <a16:creationId xmlns:a16="http://schemas.microsoft.com/office/drawing/2014/main" id="{6109CDD5-FF06-AD90-7999-CD37CBF61330}"/>
              </a:ext>
            </a:extLst>
          </p:cNvPr>
          <p:cNvSpPr/>
          <p:nvPr/>
        </p:nvSpPr>
        <p:spPr>
          <a:xfrm>
            <a:off x="4664690" y="3518293"/>
            <a:ext cx="985158" cy="964412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_beds_king">
            <a:extLst>
              <a:ext uri="{FF2B5EF4-FFF2-40B4-BE49-F238E27FC236}">
                <a16:creationId xmlns:a16="http://schemas.microsoft.com/office/drawing/2014/main" id="{1F9FDBBE-33F5-A36D-4B8D-098A44C3AF90}"/>
              </a:ext>
            </a:extLst>
          </p:cNvPr>
          <p:cNvSpPr/>
          <p:nvPr/>
        </p:nvSpPr>
        <p:spPr>
          <a:xfrm>
            <a:off x="3780709" y="3428999"/>
            <a:ext cx="985158" cy="964412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_floors_out_seattle">
            <a:extLst>
              <a:ext uri="{FF2B5EF4-FFF2-40B4-BE49-F238E27FC236}">
                <a16:creationId xmlns:a16="http://schemas.microsoft.com/office/drawing/2014/main" id="{61DDC71B-1314-B303-1A7C-9268DC17C9D7}"/>
              </a:ext>
            </a:extLst>
          </p:cNvPr>
          <p:cNvSpPr/>
          <p:nvPr/>
        </p:nvSpPr>
        <p:spPr>
          <a:xfrm>
            <a:off x="2877810" y="3428999"/>
            <a:ext cx="985158" cy="964412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_floors_seattle">
            <a:extLst>
              <a:ext uri="{FF2B5EF4-FFF2-40B4-BE49-F238E27FC236}">
                <a16:creationId xmlns:a16="http://schemas.microsoft.com/office/drawing/2014/main" id="{2B8277B1-1D56-47C9-6D26-A13707DD263E}"/>
              </a:ext>
            </a:extLst>
          </p:cNvPr>
          <p:cNvSpPr/>
          <p:nvPr/>
        </p:nvSpPr>
        <p:spPr>
          <a:xfrm>
            <a:off x="1980995" y="3429001"/>
            <a:ext cx="985158" cy="964412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_floors_king">
            <a:extLst>
              <a:ext uri="{FF2B5EF4-FFF2-40B4-BE49-F238E27FC236}">
                <a16:creationId xmlns:a16="http://schemas.microsoft.com/office/drawing/2014/main" id="{72E1A5D0-4B07-EBDF-40E1-29C6B66F0573}"/>
              </a:ext>
            </a:extLst>
          </p:cNvPr>
          <p:cNvSpPr/>
          <p:nvPr/>
        </p:nvSpPr>
        <p:spPr>
          <a:xfrm>
            <a:off x="1075221" y="3095137"/>
            <a:ext cx="985158" cy="144235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_bed_bath_base">
            <a:extLst>
              <a:ext uri="{FF2B5EF4-FFF2-40B4-BE49-F238E27FC236}">
                <a16:creationId xmlns:a16="http://schemas.microsoft.com/office/drawing/2014/main" id="{B40AC288-FBBA-7B1A-23D4-44FE72E970A6}"/>
              </a:ext>
            </a:extLst>
          </p:cNvPr>
          <p:cNvSpPr txBox="1">
            <a:spLocks/>
          </p:cNvSpPr>
          <p:nvPr/>
        </p:nvSpPr>
        <p:spPr>
          <a:xfrm>
            <a:off x="228601" y="1600200"/>
            <a:ext cx="11734799" cy="480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/>
              <a:t>Floors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/>
              <a:t>Bedrooms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/>
              <a:t>Baths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/>
              <a:t>Basement</a:t>
            </a:r>
          </a:p>
        </p:txBody>
      </p:sp>
      <p:pic>
        <p:nvPicPr>
          <p:cNvPr id="5" name="sq_footage_viz" descr="Chart, waterfall chart&#10;&#10;Description automatically generated">
            <a:extLst>
              <a:ext uri="{FF2B5EF4-FFF2-40B4-BE49-F238E27FC236}">
                <a16:creationId xmlns:a16="http://schemas.microsoft.com/office/drawing/2014/main" id="{AA1B3484-F21D-8310-2E62-C872D0C3E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83416"/>
            <a:ext cx="11734800" cy="3634167"/>
          </a:xfrm>
        </p:spPr>
      </p:pic>
      <p:sp>
        <p:nvSpPr>
          <p:cNvPr id="9" name="square_footage_features">
            <a:extLst>
              <a:ext uri="{FF2B5EF4-FFF2-40B4-BE49-F238E27FC236}">
                <a16:creationId xmlns:a16="http://schemas.microsoft.com/office/drawing/2014/main" id="{886D5034-DCCC-4C3B-E158-6BD651253F8B}"/>
              </a:ext>
            </a:extLst>
          </p:cNvPr>
          <p:cNvSpPr txBox="1">
            <a:spLocks/>
          </p:cNvSpPr>
          <p:nvPr/>
        </p:nvSpPr>
        <p:spPr>
          <a:xfrm>
            <a:off x="228598" y="1600200"/>
            <a:ext cx="11734799" cy="480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00" dirty="0"/>
              <a:t>Square Footage Features</a:t>
            </a:r>
          </a:p>
        </p:txBody>
      </p:sp>
      <p:sp>
        <p:nvSpPr>
          <p:cNvPr id="6" name="int_right">
            <a:extLst>
              <a:ext uri="{FF2B5EF4-FFF2-40B4-BE49-F238E27FC236}">
                <a16:creationId xmlns:a16="http://schemas.microsoft.com/office/drawing/2014/main" id="{25628209-1E4F-428C-B93F-7F79A0FEF199}"/>
              </a:ext>
            </a:extLst>
          </p:cNvPr>
          <p:cNvSpPr/>
          <p:nvPr/>
        </p:nvSpPr>
        <p:spPr>
          <a:xfrm>
            <a:off x="6095998" y="1600200"/>
            <a:ext cx="5867400" cy="480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16321"/>
                </a:solidFill>
              </a:rPr>
              <a:t>$262 K</a:t>
            </a:r>
          </a:p>
          <a:p>
            <a:pPr algn="ctr"/>
            <a:endParaRPr lang="en-US" sz="2800" dirty="0">
              <a:solidFill>
                <a:srgbClr val="216321"/>
              </a:solidFill>
            </a:endParaRPr>
          </a:p>
          <a:p>
            <a:pPr algn="ctr"/>
            <a:r>
              <a:rPr lang="en-US" sz="2800" dirty="0">
                <a:solidFill>
                  <a:srgbClr val="216321"/>
                </a:solidFill>
              </a:rPr>
              <a:t>$288 K</a:t>
            </a:r>
          </a:p>
          <a:p>
            <a:pPr algn="ctr"/>
            <a:endParaRPr lang="en-US" sz="2800" dirty="0">
              <a:solidFill>
                <a:srgbClr val="216321"/>
              </a:solidFill>
            </a:endParaRPr>
          </a:p>
          <a:p>
            <a:pPr algn="ctr"/>
            <a:r>
              <a:rPr lang="en-US" sz="2800" dirty="0">
                <a:solidFill>
                  <a:srgbClr val="216321"/>
                </a:solidFill>
              </a:rPr>
              <a:t>$149 K</a:t>
            </a:r>
          </a:p>
        </p:txBody>
      </p:sp>
      <p:sp>
        <p:nvSpPr>
          <p:cNvPr id="3" name="int_left">
            <a:extLst>
              <a:ext uri="{FF2B5EF4-FFF2-40B4-BE49-F238E27FC236}">
                <a16:creationId xmlns:a16="http://schemas.microsoft.com/office/drawing/2014/main" id="{19A9BC67-F031-CD36-944A-F235182EBCC8}"/>
              </a:ext>
            </a:extLst>
          </p:cNvPr>
          <p:cNvSpPr/>
          <p:nvPr/>
        </p:nvSpPr>
        <p:spPr>
          <a:xfrm>
            <a:off x="228600" y="1600200"/>
            <a:ext cx="5867400" cy="480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16321"/>
                </a:solidFill>
              </a:rPr>
              <a:t>All King County Model</a:t>
            </a:r>
          </a:p>
          <a:p>
            <a:pPr algn="ctr"/>
            <a:endParaRPr lang="en-US" sz="2800" dirty="0">
              <a:solidFill>
                <a:srgbClr val="216321"/>
              </a:solidFill>
            </a:endParaRPr>
          </a:p>
          <a:p>
            <a:pPr algn="ctr"/>
            <a:r>
              <a:rPr lang="en-US" sz="2800" dirty="0">
                <a:solidFill>
                  <a:srgbClr val="216321"/>
                </a:solidFill>
              </a:rPr>
              <a:t>Seattle Model</a:t>
            </a:r>
          </a:p>
          <a:p>
            <a:pPr algn="ctr"/>
            <a:endParaRPr lang="en-US" sz="2800" dirty="0">
              <a:solidFill>
                <a:srgbClr val="216321"/>
              </a:solidFill>
            </a:endParaRPr>
          </a:p>
          <a:p>
            <a:pPr algn="ctr"/>
            <a:r>
              <a:rPr lang="en-US" sz="2800" dirty="0">
                <a:solidFill>
                  <a:srgbClr val="216321"/>
                </a:solidFill>
              </a:rPr>
              <a:t>Outside Seattle Model</a:t>
            </a:r>
          </a:p>
        </p:txBody>
      </p:sp>
      <p:sp>
        <p:nvSpPr>
          <p:cNvPr id="23" name="intercepts">
            <a:extLst>
              <a:ext uri="{FF2B5EF4-FFF2-40B4-BE49-F238E27FC236}">
                <a16:creationId xmlns:a16="http://schemas.microsoft.com/office/drawing/2014/main" id="{0038CBA5-447F-1E66-2F35-9F38BD95AEFD}"/>
              </a:ext>
            </a:extLst>
          </p:cNvPr>
          <p:cNvSpPr txBox="1">
            <a:spLocks/>
          </p:cNvSpPr>
          <p:nvPr/>
        </p:nvSpPr>
        <p:spPr>
          <a:xfrm>
            <a:off x="228598" y="1600200"/>
            <a:ext cx="11734799" cy="480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1632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00" dirty="0"/>
              <a:t>Intercepts</a:t>
            </a:r>
          </a:p>
        </p:txBody>
      </p:sp>
    </p:spTree>
    <p:extLst>
      <p:ext uri="{BB962C8B-B14F-4D97-AF65-F5344CB8AC3E}">
        <p14:creationId xmlns:p14="http://schemas.microsoft.com/office/powerpoint/2010/main" val="13025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36000"/>
    </mc:Choice>
    <mc:Fallback xmlns="">
      <p:transition spd="slow" advClick="0" advTm="33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4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800"/>
                            </p:stCondLst>
                            <p:childTnLst>
                              <p:par>
                                <p:cTn id="34" presetID="10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13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6800"/>
                            </p:stCondLst>
                            <p:childTnLst>
                              <p:par>
                                <p:cTn id="63" presetID="10" presetClass="exit" presetSubtype="0" fill="hold" nodeType="afterEffect">
                                  <p:stCondLst>
                                    <p:cond delay="2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43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8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3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4800"/>
                            </p:stCondLst>
                            <p:childTnLst>
                              <p:par>
                                <p:cTn id="88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830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2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17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52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20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92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1500"/>
                            </p:stCondLst>
                            <p:childTnLst>
                              <p:par>
                                <p:cTn id="118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4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6300"/>
                            </p:stCondLst>
                            <p:childTnLst>
                              <p:par>
                                <p:cTn id="126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878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897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918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937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4200"/>
                            </p:stCondLst>
                            <p:childTnLst>
                              <p:par>
                                <p:cTn id="149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962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97400"/>
                            </p:stCondLst>
                            <p:childTnLst>
                              <p:par>
                                <p:cTn id="163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99400"/>
                            </p:stCondLst>
                            <p:childTnLst>
                              <p:par>
                                <p:cTn id="176" presetID="10" presetClass="exit" presetSubtype="0" fill="hold" grpId="1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115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2700"/>
                            </p:stCondLst>
                            <p:childTnLst>
                              <p:par>
                                <p:cTn id="190" presetID="10" presetClass="exit" presetSubtype="0" fill="hold" grpId="1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4450"/>
                            </p:stCondLst>
                            <p:childTnLst>
                              <p:par>
                                <p:cTn id="194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5700"/>
                            </p:stCondLst>
                            <p:childTnLst>
                              <p:par>
                                <p:cTn id="198" presetID="10" presetClass="exit" presetSubtype="0" fill="hold" grpId="1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745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8700"/>
                            </p:stCondLst>
                            <p:childTnLst>
                              <p:par>
                                <p:cTn id="206" presetID="10" presetClass="exit" presetSubtype="0" fill="hold" grpId="1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10450"/>
                            </p:stCondLst>
                            <p:childTnLst>
                              <p:par>
                                <p:cTn id="210" presetID="10" presetClass="entr" presetSubtype="0" fill="hold" grpId="0" nodeType="after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11400"/>
                            </p:stCondLst>
                            <p:childTnLst>
                              <p:par>
                                <p:cTn id="214" presetID="10" presetClass="entr" presetSubtype="0" fill="hold" grpId="0" nodeType="after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13600"/>
                            </p:stCondLst>
                            <p:childTnLst>
                              <p:par>
                                <p:cTn id="218" presetID="10" presetClass="exit" presetSubtype="0" fill="hold" grpId="1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15350"/>
                            </p:stCondLst>
                            <p:childTnLst>
                              <p:par>
                                <p:cTn id="2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15850"/>
                            </p:stCondLst>
                            <p:childTnLst>
                              <p:par>
                                <p:cTn id="232" presetID="10" presetClass="exit" presetSubtype="0" fill="hold" grpId="1" nodeType="afterEffect">
                                  <p:stCondLst>
                                    <p:cond delay="19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18300"/>
                            </p:stCondLst>
                            <p:childTnLst>
                              <p:par>
                                <p:cTn id="239" presetID="10" presetClass="entr" presetSubtype="0" fill="hold" grpId="0" nodeType="afterEffect">
                                  <p:stCondLst>
                                    <p:cond delay="129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31700"/>
                            </p:stCondLst>
                            <p:childTnLst>
                              <p:par>
                                <p:cTn id="243" presetID="10" presetClass="exit" presetSubtype="0" fill="hold" grpId="1" nodeType="after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7" presetClass="entr" presetSubtype="2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35400"/>
                            </p:stCondLst>
                            <p:childTnLst>
                              <p:par>
                                <p:cTn id="253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37900"/>
                            </p:stCondLst>
                            <p:childTnLst>
                              <p:par>
                                <p:cTn id="257" presetID="10" presetClass="entr" presetSubtype="0" fill="hold" grpId="0" nodeType="after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41300"/>
                            </p:stCondLst>
                            <p:childTnLst>
                              <p:par>
                                <p:cTn id="261" presetID="10" presetClass="exit" presetSubtype="0" fill="hold" grpId="1" nodeType="afterEffect">
                                  <p:stCondLst>
                                    <p:cond delay="3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45400"/>
                            </p:stCondLst>
                            <p:childTnLst>
                              <p:par>
                                <p:cTn id="2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45900"/>
                            </p:stCondLst>
                            <p:childTnLst>
                              <p:par>
                                <p:cTn id="2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46400"/>
                            </p:stCondLst>
                            <p:childTnLst>
                              <p:par>
                                <p:cTn id="273" presetID="10" presetClass="exit" presetSubtype="0" fill="hold" grpId="1" nodeType="afterEffect">
                                  <p:stCondLst>
                                    <p:cond delay="2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49600"/>
                            </p:stCondLst>
                            <p:childTnLst>
                              <p:par>
                                <p:cTn id="28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50100"/>
                            </p:stCondLst>
                            <p:childTnLst>
                              <p:par>
                                <p:cTn id="28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50600"/>
                            </p:stCondLst>
                            <p:childTnLst>
                              <p:par>
                                <p:cTn id="294" presetID="10" presetClass="exit" presetSubtype="0" fill="hold" nodeType="after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53200"/>
                            </p:stCondLst>
                            <p:childTnLst>
                              <p:par>
                                <p:cTn id="301" presetID="10" presetClass="entr" presetSubtype="0" fill="hold" grpId="0" nodeType="after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58100"/>
                            </p:stCondLst>
                            <p:childTnLst>
                              <p:par>
                                <p:cTn id="30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58800"/>
                            </p:stCondLst>
                            <p:childTnLst>
                              <p:par>
                                <p:cTn id="309" presetID="10" presetClass="exit" presetSubtype="0" fill="hold" grpId="1" nodeType="after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61200"/>
                            </p:stCondLst>
                            <p:childTnLst>
                              <p:par>
                                <p:cTn id="316" presetID="10" presetClass="entr" presetSubtype="0" fill="hold" grpId="0" nodeType="after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66100"/>
                            </p:stCondLst>
                            <p:childTnLst>
                              <p:par>
                                <p:cTn id="3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66600"/>
                            </p:stCondLst>
                            <p:childTnLst>
                              <p:par>
                                <p:cTn id="330" presetID="10" presetClass="exit" presetSubtype="0" fill="hold" grpId="1" nodeType="after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69200"/>
                            </p:stCondLst>
                            <p:childTnLst>
                              <p:par>
                                <p:cTn id="343" presetID="10" presetClass="entr" presetSubtype="0" fill="hold" grpId="0" nodeType="after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77300"/>
                            </p:stCondLst>
                            <p:childTnLst>
                              <p:par>
                                <p:cTn id="34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178800"/>
                            </p:stCondLst>
                            <p:childTnLst>
                              <p:par>
                                <p:cTn id="3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79300"/>
                            </p:stCondLst>
                            <p:childTnLst>
                              <p:par>
                                <p:cTn id="358" presetID="10" presetClass="exit" presetSubtype="0" fill="hold" grpId="1" nodeType="after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80900"/>
                            </p:stCondLst>
                            <p:childTnLst>
                              <p:par>
                                <p:cTn id="365" presetID="10" presetClass="exit" presetSubtype="0" fill="hold" nodeType="afterEffect">
                                  <p:stCondLst>
                                    <p:cond delay="2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grpId="0" nodeType="withEffect">
                                  <p:stCondLst>
                                    <p:cond delay="247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206100"/>
                            </p:stCondLst>
                            <p:childTnLst>
                              <p:par>
                                <p:cTn id="372" presetID="10" presetClass="exit" presetSubtype="0" fill="hold" grpId="1" nodeType="after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209800"/>
                            </p:stCondLst>
                            <p:childTnLst>
                              <p:par>
                                <p:cTn id="3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210300"/>
                            </p:stCondLst>
                            <p:childTnLst>
                              <p:par>
                                <p:cTn id="380" presetID="10" presetClass="entr" presetSubtype="0" fill="hold" grpId="0" nodeType="after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0" presetClass="entr" presetSubtype="0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217500"/>
                            </p:stCondLst>
                            <p:childTnLst>
                              <p:par>
                                <p:cTn id="387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220000"/>
                            </p:stCondLst>
                            <p:childTnLst>
                              <p:par>
                                <p:cTn id="394" presetID="10" presetClass="entr" presetSubtype="0" fill="hold" grpId="0" nodeType="after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223100"/>
                            </p:stCondLst>
                            <p:childTnLst>
                              <p:par>
                                <p:cTn id="398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225100"/>
                            </p:stCondLst>
                            <p:childTnLst>
                              <p:par>
                                <p:cTn id="402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226350"/>
                            </p:stCondLst>
                            <p:childTnLst>
                              <p:par>
                                <p:cTn id="406" presetID="10" presetClass="exit" presetSubtype="0" fill="hold" grpId="1" nodeType="after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228600"/>
                            </p:stCondLst>
                            <p:childTnLst>
                              <p:par>
                                <p:cTn id="410" presetID="10" presetClass="entr" presetSubtype="0" fill="hold" grpId="0" nodeType="after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231500"/>
                            </p:stCondLst>
                            <p:childTnLst>
                              <p:par>
                                <p:cTn id="414" presetID="10" presetClass="exit" presetSubtype="0" fill="hold" grpId="1" nodeType="after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234300"/>
                            </p:stCondLst>
                            <p:childTnLst>
                              <p:par>
                                <p:cTn id="418" presetID="10" presetClass="entr" presetSubtype="0" fill="hold" grpId="0" nodeType="after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246600"/>
                            </p:stCondLst>
                            <p:childTnLst>
                              <p:par>
                                <p:cTn id="422" presetID="10" presetClass="exit" presetSubtype="0" fill="hold" grpId="1" nodeType="afterEffect">
                                  <p:stCondLst>
                                    <p:cond delay="2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249800"/>
                            </p:stCondLst>
                            <p:childTnLst>
                              <p:par>
                                <p:cTn id="426" presetID="10" presetClass="entr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251400"/>
                            </p:stCondLst>
                            <p:childTnLst>
                              <p:par>
                                <p:cTn id="430" presetID="10" presetClass="exit" presetSubtype="0" fill="hold" grpId="1" nodeType="after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252700"/>
                            </p:stCondLst>
                            <p:childTnLst>
                              <p:par>
                                <p:cTn id="440" presetID="10" presetClass="exit" presetSubtype="0" fill="hold" grpId="1" nodeType="afterEffect">
                                  <p:stCondLst>
                                    <p:cond delay="3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256800"/>
                            </p:stCondLst>
                            <p:childTnLst>
                              <p:par>
                                <p:cTn id="4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257300"/>
                            </p:stCondLst>
                            <p:childTnLst>
                              <p:par>
                                <p:cTn id="448" presetID="10" presetClass="entr" presetSubtype="0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264800"/>
                            </p:stCondLst>
                            <p:childTnLst>
                              <p:par>
                                <p:cTn id="452" presetID="10" presetClass="exit" presetSubtype="0" fill="hold" grpId="1" nodeType="after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271800"/>
                            </p:stCondLst>
                            <p:childTnLst>
                              <p:par>
                                <p:cTn id="456" presetID="10" presetClass="entr" presetSubtype="0" fill="hold" grpId="0" nodeType="after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273900"/>
                            </p:stCondLst>
                            <p:childTnLst>
                              <p:par>
                                <p:cTn id="460" presetID="10" presetClass="exit" presetSubtype="0" fill="hold" grpId="1" nodeType="after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276900"/>
                            </p:stCondLst>
                            <p:childTnLst>
                              <p:par>
                                <p:cTn id="464" presetID="10" presetClass="entr" presetSubtype="0" fill="hold" grpId="0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278700"/>
                            </p:stCondLst>
                            <p:childTnLst>
                              <p:par>
                                <p:cTn id="468" presetID="10" presetClass="exit" presetSubtype="0" fill="hold" grpId="1" nodeType="after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281100"/>
                            </p:stCondLst>
                            <p:childTnLst>
                              <p:par>
                                <p:cTn id="472" presetID="10" presetClass="entr" presetSubtype="0" fill="hold" grpId="0" nodeType="after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290600"/>
                            </p:stCondLst>
                            <p:childTnLst>
                              <p:par>
                                <p:cTn id="476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292600"/>
                            </p:stCondLst>
                            <p:childTnLst>
                              <p:par>
                                <p:cTn id="480" presetID="10" presetClass="entr" presetSubtype="0" fill="hold" grpId="0" nodeType="after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294900"/>
                            </p:stCondLst>
                            <p:childTnLst>
                              <p:par>
                                <p:cTn id="484" presetID="10" presetClass="entr" presetSubtype="0" fill="hold" grpId="0" nodeType="after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297100"/>
                            </p:stCondLst>
                            <p:childTnLst>
                              <p:par>
                                <p:cTn id="488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300600"/>
                            </p:stCondLst>
                            <p:childTnLst>
                              <p:par>
                                <p:cTn id="4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301100"/>
                            </p:stCondLst>
                            <p:childTnLst>
                              <p:par>
                                <p:cTn id="502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304600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305100"/>
                            </p:stCondLst>
                            <p:childTnLst>
                              <p:par>
                                <p:cTn id="510" presetID="10" presetClass="exit" presetSubtype="0" fill="hold" nodeType="afterEffect">
                                  <p:stCondLst>
                                    <p:cond delay="19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324800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325300"/>
                            </p:stCondLst>
                            <p:childTnLst>
                              <p:par>
                                <p:cTn id="518" presetID="10" presetClass="exit" presetSubtype="0" fill="hold" nodeType="afterEffect">
                                  <p:stCondLst>
                                    <p:cond delay="9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96" grpId="0" animBg="1"/>
      <p:bldP spid="96" grpId="1" animBg="1"/>
      <p:bldP spid="98" grpId="0" animBg="1"/>
      <p:bldP spid="98" grpId="1" animBg="1"/>
      <p:bldP spid="95" grpId="0" animBg="1"/>
      <p:bldP spid="95" grpId="1" animBg="1"/>
      <p:bldP spid="93" grpId="0" animBg="1"/>
      <p:bldP spid="93" grpId="1" animBg="1"/>
      <p:bldP spid="94" grpId="0" animBg="1"/>
      <p:bldP spid="94" grpId="1" animBg="1"/>
      <p:bldP spid="92" grpId="0" animBg="1"/>
      <p:bldP spid="92" grpId="1" animBg="1"/>
      <p:bldP spid="18" grpId="0"/>
      <p:bldP spid="18" grpId="1"/>
      <p:bldP spid="89" grpId="0" animBg="1"/>
      <p:bldP spid="89" grpId="1" animBg="1"/>
      <p:bldP spid="88" grpId="0" animBg="1"/>
      <p:bldP spid="88" grpId="1" animBg="1"/>
      <p:bldP spid="87" grpId="0" animBg="1"/>
      <p:bldP spid="87" grpId="1" animBg="1"/>
      <p:bldP spid="86" grpId="0" animBg="1"/>
      <p:bldP spid="86" grpId="1" animBg="1"/>
      <p:bldP spid="85" grpId="0" animBg="1"/>
      <p:bldP spid="85" grpId="1" animBg="1"/>
      <p:bldP spid="84" grpId="0" animBg="1"/>
      <p:bldP spid="84" grpId="1" animBg="1"/>
      <p:bldP spid="83" grpId="0" animBg="1"/>
      <p:bldP spid="83" grpId="1" animBg="1"/>
      <p:bldP spid="12" grpId="0"/>
      <p:bldP spid="12" grpId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0" grpId="0" animBg="1"/>
      <p:bldP spid="70" grpId="1" animBg="1"/>
      <p:bldP spid="69" grpId="0" animBg="1"/>
      <p:bldP spid="69" grpId="1" animBg="1"/>
      <p:bldP spid="67" grpId="0" animBg="1"/>
      <p:bldP spid="67" grpId="1" animBg="1"/>
      <p:bldP spid="65" grpId="0" animBg="1"/>
      <p:bldP spid="65" grpId="1" animBg="1"/>
      <p:bldP spid="63" grpId="0" animBg="1"/>
      <p:bldP spid="63" grpId="1" animBg="1"/>
      <p:bldP spid="21" grpId="0" animBg="1"/>
      <p:bldP spid="21" grpId="1" animBg="1"/>
      <p:bldP spid="59" grpId="0" animBg="1"/>
      <p:bldP spid="59" grpId="1" animBg="1"/>
      <p:bldP spid="8" grpId="0" animBg="1"/>
      <p:bldP spid="8" grpId="1" animBg="1"/>
      <p:bldP spid="25" grpId="0" animBg="1"/>
      <p:bldP spid="25" grpId="1" animBg="1"/>
      <p:bldP spid="68" grpId="0" animBg="1"/>
      <p:bldP spid="68" grpId="1" animBg="1"/>
      <p:bldP spid="15" grpId="0"/>
      <p:bldP spid="15" grpId="1"/>
      <p:bldP spid="54" grpId="0" animBg="1"/>
      <p:bldP spid="54" grpId="1" animBg="1"/>
      <p:bldP spid="53" grpId="0" animBg="1"/>
      <p:bldP spid="53" grpId="1" animBg="1"/>
      <p:bldP spid="52" grpId="0" animBg="1"/>
      <p:bldP spid="52" grpId="1" animBg="1"/>
      <p:bldP spid="51" grpId="0" animBg="1"/>
      <p:bldP spid="51" grpId="1" animBg="1"/>
      <p:bldP spid="50" grpId="0" animBg="1"/>
      <p:bldP spid="50" grpId="1" animBg="1"/>
      <p:bldP spid="48" grpId="0" animBg="1"/>
      <p:bldP spid="48" grpId="1" animBg="1"/>
      <p:bldP spid="49" grpId="0" animBg="1"/>
      <p:bldP spid="49" grpId="1" animBg="1"/>
      <p:bldP spid="47" grpId="0" animBg="1"/>
      <p:bldP spid="47" grpId="1" animBg="1"/>
      <p:bldP spid="45" grpId="0" animBg="1"/>
      <p:bldP spid="45" grpId="1" animBg="1"/>
      <p:bldP spid="46" grpId="0" animBg="1"/>
      <p:bldP spid="46" grpId="1" animBg="1"/>
      <p:bldP spid="42" grpId="0" animBg="1"/>
      <p:bldP spid="42" grpId="1" animBg="1"/>
      <p:bldP spid="43" grpId="0" animBg="1"/>
      <p:bldP spid="43" grpId="1" animBg="1"/>
      <p:bldP spid="56" grpId="0" animBg="1"/>
      <p:bldP spid="56" grpId="1" animBg="1"/>
      <p:bldP spid="44" grpId="0" animBg="1"/>
      <p:bldP spid="44" grpId="1" animBg="1"/>
      <p:bldP spid="41" grpId="0" animBg="1"/>
      <p:bldP spid="41" grpId="1" animBg="1"/>
      <p:bldP spid="40" grpId="0" animBg="1"/>
      <p:bldP spid="40" grpId="1" animBg="1"/>
      <p:bldP spid="39" grpId="0" animBg="1"/>
      <p:bldP spid="39" grpId="1" animBg="1"/>
      <p:bldP spid="38" grpId="0" animBg="1"/>
      <p:bldP spid="38" grpId="1" animBg="1"/>
      <p:bldP spid="37" grpId="0" animBg="1"/>
      <p:bldP spid="37" grpId="1" animBg="1"/>
      <p:bldP spid="36" grpId="0" animBg="1"/>
      <p:bldP spid="36" grpId="1" animBg="1"/>
      <p:bldP spid="11" grpId="0"/>
      <p:bldP spid="11" grpId="1"/>
      <p:bldP spid="9" grpId="0"/>
      <p:bldP spid="9" grpId="1"/>
      <p:bldP spid="6" grpId="0" uiExpand="1" build="allAtOnce"/>
      <p:bldP spid="3" grpId="0" uiExpand="1" build="allAtOnce"/>
      <p:bldP spid="23" grpId="0"/>
      <p:bldP spid="2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0079-72F9-3FB7-791A-CED92C658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600200"/>
            <a:ext cx="11734799" cy="48006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/>
              <a:t>Picture Databases</a:t>
            </a:r>
          </a:p>
          <a:p>
            <a:pPr marL="457200" lvl="1" indent="0" algn="ctr">
              <a:buNone/>
            </a:pPr>
            <a:r>
              <a:rPr lang="en-US" dirty="0"/>
              <a:t>Grade, View, and Condition Features</a:t>
            </a:r>
          </a:p>
          <a:p>
            <a:pPr marL="457200" lvl="1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King County Records</a:t>
            </a:r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Data on more than one year’s worth of property sales</a:t>
            </a:r>
          </a:p>
          <a:p>
            <a:pPr marL="457200" lvl="1" indent="0" algn="ctr">
              <a:buNone/>
            </a:pPr>
            <a:r>
              <a:rPr lang="en-US" dirty="0"/>
              <a:t>Data on commercial property sales as well</a:t>
            </a:r>
          </a:p>
          <a:p>
            <a:pPr marL="457200" lvl="1" indent="0" algn="ctr">
              <a:buNone/>
            </a:pPr>
            <a:r>
              <a:rPr lang="en-US" dirty="0"/>
              <a:t>Separate models for each city / ZIP code in King County</a:t>
            </a:r>
          </a:p>
          <a:p>
            <a:pPr marL="457200" lvl="1" indent="0" algn="ctr">
              <a:buNone/>
            </a:pPr>
            <a:r>
              <a:rPr lang="en-US" dirty="0"/>
              <a:t>Identify changes over time</a:t>
            </a:r>
          </a:p>
          <a:p>
            <a:pPr marL="457200" lvl="1" indent="0" algn="ctr">
              <a:buNone/>
            </a:pPr>
            <a:r>
              <a:rPr lang="en-US" dirty="0"/>
              <a:t>Identify areas with high potential</a:t>
            </a:r>
          </a:p>
          <a:p>
            <a:pPr marL="457200" lvl="1" indent="0" algn="ctr">
              <a:buNone/>
            </a:pPr>
            <a:r>
              <a:rPr lang="en-US" dirty="0"/>
              <a:t>Identify the important features for each area</a:t>
            </a:r>
          </a:p>
          <a:p>
            <a:pPr marL="457200" lvl="1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u="sng" dirty="0"/>
              <a:t>Interactive Maps for each City / ZIP Code</a:t>
            </a:r>
          </a:p>
          <a:p>
            <a:pPr marL="457200" lvl="1" indent="0" algn="ctr">
              <a:buNone/>
            </a:pPr>
            <a:r>
              <a:rPr lang="en-US" dirty="0"/>
              <a:t>Zoning Districts</a:t>
            </a:r>
          </a:p>
          <a:p>
            <a:pPr marL="457200" lvl="1" indent="0" algn="ctr">
              <a:buNone/>
            </a:pPr>
            <a:r>
              <a:rPr lang="en-US" dirty="0"/>
              <a:t>Heatmap of an Area’s Potential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B5E7D-D8AB-ECA8-E680-9A91B530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2AB-0D04-4909-B7D1-4AF22732595A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2C0807-E22C-C5AB-08ED-B51DC4A8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Investigations</a:t>
            </a:r>
          </a:p>
        </p:txBody>
      </p:sp>
    </p:spTree>
    <p:extLst>
      <p:ext uri="{BB962C8B-B14F-4D97-AF65-F5344CB8AC3E}">
        <p14:creationId xmlns:p14="http://schemas.microsoft.com/office/powerpoint/2010/main" val="242946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6000"/>
    </mc:Choice>
    <mc:Fallback xmlns="">
      <p:transition spd="slow" advClick="0" advTm="9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34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2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2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7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37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68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94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26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A52C-BF21-6A3A-20CD-6BC8B64F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9D15B-11BD-5433-80FF-C34C4F00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2AB-0D04-4909-B7D1-4AF22732595A}" type="slidenum">
              <a:rPr lang="en-US" smtClean="0"/>
              <a:t>7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5E6F6B-2F3A-D4CF-C62F-783E1C3A816A}"/>
              </a:ext>
            </a:extLst>
          </p:cNvPr>
          <p:cNvGrpSpPr/>
          <p:nvPr/>
        </p:nvGrpSpPr>
        <p:grpSpPr>
          <a:xfrm>
            <a:off x="4018893" y="1410040"/>
            <a:ext cx="4083682" cy="1397613"/>
            <a:chOff x="4018893" y="1410040"/>
            <a:chExt cx="4083682" cy="1397613"/>
          </a:xfrm>
        </p:grpSpPr>
        <p:pic>
          <p:nvPicPr>
            <p:cNvPr id="5" name="Picture 4" descr="Icon&#10;&#10;Description automatically generated">
              <a:hlinkClick r:id="rId3"/>
              <a:extLst>
                <a:ext uri="{FF2B5EF4-FFF2-40B4-BE49-F238E27FC236}">
                  <a16:creationId xmlns:a16="http://schemas.microsoft.com/office/drawing/2014/main" id="{69CBFAF6-C1A5-4B06-8BAE-3B500D052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0240" y="1410040"/>
              <a:ext cx="731520" cy="548640"/>
            </a:xfrm>
            <a:prstGeom prst="rect">
              <a:avLst/>
            </a:prstGeom>
          </p:spPr>
        </p:pic>
        <p:sp>
          <p:nvSpPr>
            <p:cNvPr id="6" name="TextBox 2">
              <a:hlinkClick r:id="rId3"/>
              <a:extLst>
                <a:ext uri="{FF2B5EF4-FFF2-40B4-BE49-F238E27FC236}">
                  <a16:creationId xmlns:a16="http://schemas.microsoft.com/office/drawing/2014/main" id="{4DA84720-2E67-4451-8C53-609C9C966BC5}"/>
                </a:ext>
              </a:extLst>
            </p:cNvPr>
            <p:cNvSpPr txBox="1"/>
            <p:nvPr/>
          </p:nvSpPr>
          <p:spPr>
            <a:xfrm>
              <a:off x="5594099" y="1963410"/>
              <a:ext cx="10038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u="sng" dirty="0" err="1">
                  <a:solidFill>
                    <a:srgbClr val="21632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GMail</a:t>
              </a:r>
              <a:endParaRPr lang="en-US" sz="2400" u="sng" dirty="0">
                <a:solidFill>
                  <a:srgbClr val="21632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" name="TextBox 9">
              <a:hlinkClick r:id="rId3"/>
              <a:extLst>
                <a:ext uri="{FF2B5EF4-FFF2-40B4-BE49-F238E27FC236}">
                  <a16:creationId xmlns:a16="http://schemas.microsoft.com/office/drawing/2014/main" id="{58415761-FBE0-4C61-9BE1-62AF0C231907}"/>
                </a:ext>
              </a:extLst>
            </p:cNvPr>
            <p:cNvSpPr txBox="1"/>
            <p:nvPr/>
          </p:nvSpPr>
          <p:spPr>
            <a:xfrm>
              <a:off x="4018893" y="2345988"/>
              <a:ext cx="40836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>
                  <a:solidFill>
                    <a:srgbClr val="21632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devin.sarnataro@gmail.com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582410-B9F6-1A53-931B-9F94967752E1}"/>
              </a:ext>
            </a:extLst>
          </p:cNvPr>
          <p:cNvGrpSpPr/>
          <p:nvPr/>
        </p:nvGrpSpPr>
        <p:grpSpPr>
          <a:xfrm>
            <a:off x="2550606" y="3089126"/>
            <a:ext cx="7090787" cy="1396855"/>
            <a:chOff x="2550606" y="3089126"/>
            <a:chExt cx="7090787" cy="1396855"/>
          </a:xfrm>
        </p:grpSpPr>
        <p:sp>
          <p:nvSpPr>
            <p:cNvPr id="12" name="Rectangle 11">
              <a:hlinkClick r:id="rId5"/>
              <a:extLst>
                <a:ext uri="{FF2B5EF4-FFF2-40B4-BE49-F238E27FC236}">
                  <a16:creationId xmlns:a16="http://schemas.microsoft.com/office/drawing/2014/main" id="{02FEA0F2-EA75-4AB1-9F3E-995BE628840E}"/>
                </a:ext>
              </a:extLst>
            </p:cNvPr>
            <p:cNvSpPr/>
            <p:nvPr/>
          </p:nvSpPr>
          <p:spPr>
            <a:xfrm>
              <a:off x="5826252" y="3089126"/>
              <a:ext cx="548640" cy="548640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TextBox 10">
              <a:hlinkClick r:id="rId5"/>
              <a:extLst>
                <a:ext uri="{FF2B5EF4-FFF2-40B4-BE49-F238E27FC236}">
                  <a16:creationId xmlns:a16="http://schemas.microsoft.com/office/drawing/2014/main" id="{4162C7E5-510E-4B1A-B09E-E636547ED057}"/>
                </a:ext>
              </a:extLst>
            </p:cNvPr>
            <p:cNvSpPr txBox="1"/>
            <p:nvPr/>
          </p:nvSpPr>
          <p:spPr>
            <a:xfrm>
              <a:off x="5410843" y="3641738"/>
              <a:ext cx="1370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u="sng" dirty="0">
                  <a:solidFill>
                    <a:srgbClr val="21632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LinkedIn</a:t>
              </a:r>
            </a:p>
          </p:txBody>
        </p:sp>
        <p:sp>
          <p:nvSpPr>
            <p:cNvPr id="14" name="TextBox 12">
              <a:hlinkClick r:id="rId5"/>
              <a:extLst>
                <a:ext uri="{FF2B5EF4-FFF2-40B4-BE49-F238E27FC236}">
                  <a16:creationId xmlns:a16="http://schemas.microsoft.com/office/drawing/2014/main" id="{BEC865F3-E396-4A80-91E2-DF662962C357}"/>
                </a:ext>
              </a:extLst>
            </p:cNvPr>
            <p:cNvSpPr txBox="1"/>
            <p:nvPr/>
          </p:nvSpPr>
          <p:spPr>
            <a:xfrm>
              <a:off x="2550606" y="4024316"/>
              <a:ext cx="70907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0" i="0" dirty="0">
                  <a:solidFill>
                    <a:srgbClr val="216321"/>
                  </a:soli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www.linkedin.com/in/devin-sarnataro-0b639b148</a:t>
              </a:r>
              <a:endParaRPr lang="en-US" sz="2400" dirty="0">
                <a:solidFill>
                  <a:srgbClr val="21632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DEB69B-499F-BCE1-F1C2-8EBC53AF32D3}"/>
              </a:ext>
            </a:extLst>
          </p:cNvPr>
          <p:cNvGrpSpPr/>
          <p:nvPr/>
        </p:nvGrpSpPr>
        <p:grpSpPr>
          <a:xfrm>
            <a:off x="2178902" y="4767455"/>
            <a:ext cx="8362354" cy="1786567"/>
            <a:chOff x="2178902" y="4767455"/>
            <a:chExt cx="8362354" cy="1786567"/>
          </a:xfrm>
        </p:grpSpPr>
        <p:pic>
          <p:nvPicPr>
            <p:cNvPr id="9" name="Picture 8" descr="Shape&#10;&#10;Description automatically generated with low confidence">
              <a:hlinkClick r:id="rId7"/>
              <a:extLst>
                <a:ext uri="{FF2B5EF4-FFF2-40B4-BE49-F238E27FC236}">
                  <a16:creationId xmlns:a16="http://schemas.microsoft.com/office/drawing/2014/main" id="{DA4176DE-B6DC-4F21-8CD6-3774BD12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8451" y="4767455"/>
              <a:ext cx="975099" cy="914400"/>
            </a:xfrm>
            <a:prstGeom prst="rect">
              <a:avLst/>
            </a:prstGeom>
          </p:spPr>
        </p:pic>
        <p:sp>
          <p:nvSpPr>
            <p:cNvPr id="10" name="TextBox 14">
              <a:hlinkClick r:id="rId7"/>
              <a:extLst>
                <a:ext uri="{FF2B5EF4-FFF2-40B4-BE49-F238E27FC236}">
                  <a16:creationId xmlns:a16="http://schemas.microsoft.com/office/drawing/2014/main" id="{DB7EF144-EAEB-4A60-A4FE-D090C958D477}"/>
                </a:ext>
              </a:extLst>
            </p:cNvPr>
            <p:cNvSpPr txBox="1"/>
            <p:nvPr/>
          </p:nvSpPr>
          <p:spPr>
            <a:xfrm>
              <a:off x="2178902" y="6092357"/>
              <a:ext cx="83623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0" i="0" dirty="0">
                  <a:solidFill>
                    <a:srgbClr val="216321"/>
                  </a:soli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https://github.com/sarnadpy32/king_county_development</a:t>
              </a:r>
              <a:endParaRPr lang="en-US" sz="2400" dirty="0">
                <a:solidFill>
                  <a:srgbClr val="21632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1" name="TextBox 15">
              <a:hlinkClick r:id="rId7"/>
              <a:extLst>
                <a:ext uri="{FF2B5EF4-FFF2-40B4-BE49-F238E27FC236}">
                  <a16:creationId xmlns:a16="http://schemas.microsoft.com/office/drawing/2014/main" id="{86F14789-416A-42E8-9A01-755708BD91D1}"/>
                </a:ext>
              </a:extLst>
            </p:cNvPr>
            <p:cNvSpPr txBox="1"/>
            <p:nvPr/>
          </p:nvSpPr>
          <p:spPr>
            <a:xfrm>
              <a:off x="5175716" y="5688270"/>
              <a:ext cx="18405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0" i="0" u="sng" dirty="0">
                  <a:solidFill>
                    <a:srgbClr val="216321"/>
                  </a:soli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My Analysis</a:t>
              </a:r>
              <a:endParaRPr lang="en-US" sz="2400" u="sng" dirty="0">
                <a:solidFill>
                  <a:srgbClr val="21632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96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2000"/>
    </mc:Choice>
    <mc:Fallback xmlns="">
      <p:transition spd="slow" advClick="0" advTm="2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Custom">
      <a:majorFont>
        <a:latin typeface="Segoe UI Black"/>
        <a:ea typeface=""/>
        <a:cs typeface=""/>
      </a:majorFont>
      <a:minorFont>
        <a:latin typeface="Segoe UI S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6877</TotalTime>
  <Words>207</Words>
  <Application>Microsoft Office PowerPoint</Application>
  <PresentationFormat>Widescreen</PresentationFormat>
  <Paragraphs>86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 Black</vt:lpstr>
      <vt:lpstr>Segoe UI Semibold</vt:lpstr>
      <vt:lpstr>Office Theme</vt:lpstr>
      <vt:lpstr>PowerPoint Presentation</vt:lpstr>
      <vt:lpstr>Table of Contents</vt:lpstr>
      <vt:lpstr>Introduction</vt:lpstr>
      <vt:lpstr>Three Models</vt:lpstr>
      <vt:lpstr>Features and Results</vt:lpstr>
      <vt:lpstr>Future Investigations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Devin Sarnataro</dc:creator>
  <cp:lastModifiedBy>Devin Sarnataro</cp:lastModifiedBy>
  <cp:revision>34</cp:revision>
  <dcterms:created xsi:type="dcterms:W3CDTF">2022-07-20T03:06:36Z</dcterms:created>
  <dcterms:modified xsi:type="dcterms:W3CDTF">2022-08-18T13:17:41Z</dcterms:modified>
</cp:coreProperties>
</file>