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A87E1A-4307-BD95-71D9-4658688F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430A33C-5169-9A84-2E5F-295725C8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03B3FC-881A-0E72-D5EA-287BC716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36DB-4B9A-4C6A-83AE-78E8761AA22C}" type="datetimeFigureOut">
              <a:rPr lang="pl-PL" smtClean="0"/>
              <a:t>01.06.2025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C312E38-A85D-3BAA-39DE-E2870B8A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F1B763-B63F-94BD-E45B-4355A1CF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3D0E-B2F7-489A-A9B2-6F1D05141C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647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009247-CAEE-2229-70D8-80FB9FFA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2462578-206F-0AFB-9089-90430FDA9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7A2A8C-E66B-221C-0B7D-0D88BFA5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36DB-4B9A-4C6A-83AE-78E8761AA22C}" type="datetimeFigureOut">
              <a:rPr lang="pl-PL" smtClean="0"/>
              <a:t>01.06.2025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75A071-DDDA-77CF-D86F-CA13A692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663384-AF79-08A6-6AB3-F8A5CFE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3D0E-B2F7-489A-A9B2-6F1D05141C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550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DFE160F-5886-B360-4252-AFCC4AC6E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57C4D62-8A3C-41EA-D307-66B6DE252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263551-1DB3-4417-9874-C6639BF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36DB-4B9A-4C6A-83AE-78E8761AA22C}" type="datetimeFigureOut">
              <a:rPr lang="pl-PL" smtClean="0"/>
              <a:t>01.06.2025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BAA16-8EB8-9F55-B95A-7A0DCD6E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7543F0E-8973-ED2E-DEDA-2722B673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3D0E-B2F7-489A-A9B2-6F1D05141C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599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01103A-392F-F4F0-11E5-A2EFDE2E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14D2BA-3E6A-7DD0-5E62-C1D85758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ADDE88-B3C0-F35B-8FE9-FA71A38B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36DB-4B9A-4C6A-83AE-78E8761AA22C}" type="datetimeFigureOut">
              <a:rPr lang="pl-PL" smtClean="0"/>
              <a:t>01.06.2025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D4770D-7012-361E-6D60-32D2B4C8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83AFA2-D148-C46E-879F-65B14A0F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3D0E-B2F7-489A-A9B2-6F1D05141C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38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824566-53D3-AF6B-8563-B47EB95F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76C520-52D1-1ED9-7152-16AD9DDB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369C11-E134-F9F7-69E8-5702ECF2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36DB-4B9A-4C6A-83AE-78E8761AA22C}" type="datetimeFigureOut">
              <a:rPr lang="pl-PL" smtClean="0"/>
              <a:t>01.06.2025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696187-9580-8379-7D9A-4A166EDA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1C8653-3D92-A190-D26F-C1E0453A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3D0E-B2F7-489A-A9B2-6F1D05141C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894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333045-EF38-B236-F5BA-C9FCCFC7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DCD651-2887-6499-ECDD-9CA03ED1D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32BA43C-6E12-9C3F-38DA-EDE5BD8E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3A321B9-5A10-1254-F834-FFB1A723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36DB-4B9A-4C6A-83AE-78E8761AA22C}" type="datetimeFigureOut">
              <a:rPr lang="pl-PL" smtClean="0"/>
              <a:t>01.06.2025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67B98B-4FDD-1291-9989-988A218B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D3DB70E-9060-3CD7-1294-E35B6884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3D0E-B2F7-489A-A9B2-6F1D05141C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592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9C2727-1046-E36B-0CCA-45FF2260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78A6BC8-7C38-48AC-DD1A-C53716DD8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86CFD43-BCAF-844F-556F-2B78F596F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CB93040-3551-6FCC-9967-88DFA56B9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BB0202B-F4A7-490A-06AF-69E9B6358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08826F2-0056-3FC9-EF38-3B45EB2A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36DB-4B9A-4C6A-83AE-78E8761AA22C}" type="datetimeFigureOut">
              <a:rPr lang="pl-PL" smtClean="0"/>
              <a:t>01.06.2025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A5BE4CA-5D34-C207-B264-22EC0322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2D58476-AE29-8846-4E1A-9DE652C0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3D0E-B2F7-489A-A9B2-6F1D05141C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942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AD08B5-7ED2-9F03-8192-8ADD29E7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63C426E-8154-C82E-6786-2E913C6B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36DB-4B9A-4C6A-83AE-78E8761AA22C}" type="datetimeFigureOut">
              <a:rPr lang="pl-PL" smtClean="0"/>
              <a:t>01.06.2025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E0F46F0-CCBF-EE6E-AC86-505DDC60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58CCFB6-D466-7B02-6DFE-AFFFFBC6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3D0E-B2F7-489A-A9B2-6F1D05141C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44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E281DD0-6849-D0CE-0CAC-3EDD121A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36DB-4B9A-4C6A-83AE-78E8761AA22C}" type="datetimeFigureOut">
              <a:rPr lang="pl-PL" smtClean="0"/>
              <a:t>01.06.2025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60F3C92-050A-92E7-1D39-B0368BB4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0569B1A-326C-6FB6-92E2-19CB6656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3D0E-B2F7-489A-A9B2-6F1D05141C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839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84EEEC-5CC2-F30D-AD44-E20941E3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33F711-75BE-85DF-DA88-001B3CB46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B001FEA-9A0E-BFE1-FD7D-75C7F13EC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6182620-166F-C3E2-149F-250AAD3A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36DB-4B9A-4C6A-83AE-78E8761AA22C}" type="datetimeFigureOut">
              <a:rPr lang="pl-PL" smtClean="0"/>
              <a:t>01.06.2025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9B31407-0AEB-1EEB-C6C2-22BDAF0B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3B1FD90-DCBD-FD88-8E9B-1DB98F27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3D0E-B2F7-489A-A9B2-6F1D05141C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654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B76C54-F84B-1A49-B6A9-C0DC338B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CE0DCFA-C62A-3DBF-46FA-FA0147155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5617802-2733-A37A-7AEE-AD86CABE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14C8BF-ABAE-BC01-5DEB-52F07B7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236DB-4B9A-4C6A-83AE-78E8761AA22C}" type="datetimeFigureOut">
              <a:rPr lang="pl-PL" smtClean="0"/>
              <a:t>01.06.2025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A79672-E03A-3672-AB16-ABB605F6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214510-6A2C-A3D5-CF52-E9CD55D1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3D0E-B2F7-489A-A9B2-6F1D05141C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03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DFC79C2-F5F4-B4BA-743E-502EDE17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724357-DF51-8D79-4DCD-3CC2B755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15E75A-2D98-677B-84D6-B59DD2ACF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236DB-4B9A-4C6A-83AE-78E8761AA22C}" type="datetimeFigureOut">
              <a:rPr lang="pl-PL" smtClean="0"/>
              <a:t>01.06.2025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A6E513-1B36-AEBE-1DFC-426BADA64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BE26ED-15C7-4A28-BAAB-694D7226E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73D0E-B2F7-489A-A9B2-6F1D05141C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50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f.pw.edu.pl/~agatka/moodle/obiekty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tomatti.com/pl/a0298" TargetMode="External"/><Relationship Id="rId2" Type="http://schemas.openxmlformats.org/officeDocument/2006/relationships/hyperlink" Target="https://inf.ug.edu.pl/~hanna/grafy/14_kolorowani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fkapano.github.io/algorytmy/lekcja14/color.html" TargetMode="External"/><Relationship Id="rId5" Type="http://schemas.openxmlformats.org/officeDocument/2006/relationships/hyperlink" Target="https://eduinf.waw.pl/inf/alg/001_search/0142.php" TargetMode="External"/><Relationship Id="rId4" Type="http://schemas.openxmlformats.org/officeDocument/2006/relationships/hyperlink" Target="https://www.if.pw.edu.pl/~agatka/moodle/obiekty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inf.waw.pl/inf/alg/001_search/0142.php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0AC9D-0BB0-A96B-BC3B-D10F89779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Kolorowanie grafów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ACBE1D-324C-1B61-8BD9-34D3AB578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Sarna Piotr </a:t>
            </a:r>
          </a:p>
          <a:p>
            <a:r>
              <a:rPr lang="pl-PL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Maciej </a:t>
            </a:r>
            <a:r>
              <a:rPr lang="pl-PL" sz="2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Dzierwa</a:t>
            </a:r>
            <a:r>
              <a:rPr lang="pl-PL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l-PL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Mikołaj Zając </a:t>
            </a:r>
          </a:p>
          <a:p>
            <a:r>
              <a:rPr lang="pl-PL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Konrad </a:t>
            </a:r>
            <a:r>
              <a:rPr lang="pl-PL" sz="2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Ligas</a:t>
            </a:r>
            <a:endParaRPr lang="pl-PL" sz="20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5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A3092-AA95-DFF6-2C9F-315EE7EE3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2A03C7-7674-D2C4-6D4C-D4C4DAD1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211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Algorytm LF (ang. </a:t>
            </a:r>
            <a:r>
              <a:rPr lang="pl-PL" sz="28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pl-PL" sz="28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argest</a:t>
            </a:r>
            <a:r>
              <a:rPr lang="pl-PL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l-PL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irst)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2C0EEBF-7BB8-35BC-4A15-33817B700DA2}"/>
              </a:ext>
            </a:extLst>
          </p:cNvPr>
          <p:cNvSpPr txBox="1"/>
          <p:nvPr/>
        </p:nvSpPr>
        <p:spPr>
          <a:xfrm>
            <a:off x="838200" y="1447799"/>
            <a:ext cx="105156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Algorytm LF to algorytm zachłanny kolorowania grafu.</a:t>
            </a:r>
          </a:p>
          <a:p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Przebieg algorytmu: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Sortowanie wierzchołków: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Oblicz liczbę sąsiadów każdego wierzchołka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Posortuj wierzchołki malejąco według liczby sąsiadów (najpierw wierzchołki o najwyższym stopniu)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Weź kolejny wierzchołek według posortowanej kolejności, spróbuj przypisać mu najniższy dostępny kolor (zaczynając od 1), który: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Nie jest użyty u żadnego sąsiada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Należy do aktualnego zakresu kolorów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Jeśli nie znaleziono odpowiedniego koloru: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Zwiększ zakres dostępnych kolorów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Przypisz nowy kolor nowemu wierzchołkowi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Powtarzaj aż do pokolorowania wszystkich wierzchołków, wypisz pokolorowany graf</a:t>
            </a:r>
          </a:p>
        </p:txBody>
      </p:sp>
    </p:spTree>
    <p:extLst>
      <p:ext uri="{BB962C8B-B14F-4D97-AF65-F5344CB8AC3E}">
        <p14:creationId xmlns:p14="http://schemas.microsoft.com/office/powerpoint/2010/main" val="99005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6D408-5E45-2C09-C721-08A04848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9F58CA-08DE-E697-3215-F3BE308D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211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Opis kodu algorytmu LF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4D38312A-C47E-F543-2672-8E73AE359BF5}"/>
              </a:ext>
            </a:extLst>
          </p:cNvPr>
          <p:cNvSpPr txBox="1">
            <a:spLocks/>
          </p:cNvSpPr>
          <p:nvPr/>
        </p:nvSpPr>
        <p:spPr>
          <a:xfrm>
            <a:off x="838200" y="1694613"/>
            <a:ext cx="10515600" cy="48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Struktura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5EAC75A-DD6A-D0AC-AFB7-23572C88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445" y="2243052"/>
            <a:ext cx="2391109" cy="562053"/>
          </a:xfrm>
          <a:prstGeom prst="rect">
            <a:avLst/>
          </a:prstGeom>
        </p:spPr>
      </p:pic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1993143B-F45B-9044-7D98-1A4996E3FEBB}"/>
              </a:ext>
            </a:extLst>
          </p:cNvPr>
          <p:cNvSpPr txBox="1">
            <a:spLocks/>
          </p:cNvSpPr>
          <p:nvPr/>
        </p:nvSpPr>
        <p:spPr>
          <a:xfrm>
            <a:off x="838199" y="2870945"/>
            <a:ext cx="10515600" cy="666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Struktura odpowiadająca pojedynczemu wierzchołkowi, zawiera jego indeks z macierzy sąsiedztwa oraz jego stopień</a:t>
            </a:r>
          </a:p>
        </p:txBody>
      </p:sp>
    </p:spTree>
    <p:extLst>
      <p:ext uri="{BB962C8B-B14F-4D97-AF65-F5344CB8AC3E}">
        <p14:creationId xmlns:p14="http://schemas.microsoft.com/office/powerpoint/2010/main" val="156011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D7843-DD40-826E-5B63-B30DF012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0344A0A1-9F9F-8638-675E-86449D246AFA}"/>
              </a:ext>
            </a:extLst>
          </p:cNvPr>
          <p:cNvSpPr txBox="1"/>
          <p:nvPr/>
        </p:nvSpPr>
        <p:spPr>
          <a:xfrm>
            <a:off x="965200" y="571838"/>
            <a:ext cx="10198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Funkcja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getSortedVertexVector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DD1B834-2BE9-D344-D462-827B376D1ECA}"/>
              </a:ext>
            </a:extLst>
          </p:cNvPr>
          <p:cNvSpPr txBox="1"/>
          <p:nvPr/>
        </p:nvSpPr>
        <p:spPr>
          <a:xfrm>
            <a:off x="965200" y="5064514"/>
            <a:ext cx="10198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Przygotowuje posortowaną listę wierzchołków: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Dla każdego wierzchołka zlicza liczbę sąsiadów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Tworzy wektor struktur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zawierających indeks wierzchołka i stopień wierzchołka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Sortuje wierzchołki malejąco według liczby sąsiadów (najpierw te z największą liczbą)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058D8BE-270D-4A02-FB51-6C14560E0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021642"/>
            <a:ext cx="6362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6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711B-7BFE-A96C-CB5C-1287544A0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295BC57-FAE9-975F-29ED-953C8D6E382F}"/>
              </a:ext>
            </a:extLst>
          </p:cNvPr>
          <p:cNvSpPr txBox="1"/>
          <p:nvPr/>
        </p:nvSpPr>
        <p:spPr>
          <a:xfrm>
            <a:off x="965200" y="571838"/>
            <a:ext cx="10198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Funkcja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LFgraphColoring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D6883B9-15D5-B388-4388-73A32E8780C3}"/>
              </a:ext>
            </a:extLst>
          </p:cNvPr>
          <p:cNvSpPr txBox="1"/>
          <p:nvPr/>
        </p:nvSpPr>
        <p:spPr>
          <a:xfrm>
            <a:off x="996950" y="4849508"/>
            <a:ext cx="10198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Główna funkcja implementująca algorytm: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Inicjalizuje tablicę kolorów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Pobiera posortowaną liczbę wierzchołków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Dla każdego wierzchołka (w kolejności posortowanej) próbuje przypisać najniższy możliwy kolor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Jeśli nie znajdzie dostępnego koloru,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zwiększa pulę dostępnych kolorów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Na k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ońcu wyświetla minimalną liczbę kolorów i przypisanie kolorów do wierzchołków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4938098-847C-A22B-AD4A-96C093A1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440" y="941170"/>
            <a:ext cx="5685620" cy="39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9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3AD9E-15B9-2B29-6ED6-293EE2248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83130474-43D5-49C1-9803-79F8A7F0E984}"/>
              </a:ext>
            </a:extLst>
          </p:cNvPr>
          <p:cNvSpPr txBox="1"/>
          <p:nvPr/>
        </p:nvSpPr>
        <p:spPr>
          <a:xfrm>
            <a:off x="965200" y="571838"/>
            <a:ext cx="10198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Funkcja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isSafe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DF2C920-A9A0-FE05-30B1-AF101D76E81E}"/>
              </a:ext>
            </a:extLst>
          </p:cNvPr>
          <p:cNvSpPr txBox="1"/>
          <p:nvPr/>
        </p:nvSpPr>
        <p:spPr>
          <a:xfrm>
            <a:off x="965200" y="2679677"/>
            <a:ext cx="1019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Sprawdza, czy można przypisać dany kolor do wierzchołka, analizując kolory sąsiadów w macierzy sąsiedztwa. Zwraca „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”, jeśli któryś sąsiad ma ten sam kolor.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CA837EA-8BE4-C825-0749-041544E24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1052207"/>
            <a:ext cx="9183382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7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01527-233C-8E0A-3156-1ED716AAC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AF5E2A-1668-B79B-894B-C6FEFB67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211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Porównanie złożoności algorytmów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4B8F807A-8BE9-09A3-F8BA-78B7DA0785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4613"/>
                <a:ext cx="10515600" cy="46821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l-PL" dirty="0">
                    <a:latin typeface="Arial" panose="020B0604020202020204" pitchFamily="34" charset="0"/>
                    <a:cs typeface="Arial" panose="020B0604020202020204" pitchFamily="34" charset="0"/>
                  </a:rPr>
                  <a:t>Algorytm dokładny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Złożoność obliczeniowa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 najgorszym przypadku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), gdzie:</a:t>
                </a: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k – maksymalna liczba kolorów (w praktyce sprawdzane od 1 do liczby wierzchołków)</a:t>
                </a: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 – liczba wierzchołków w grafie</a:t>
                </a:r>
              </a:p>
              <a:p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Złożoność obliczeniowa wykładnicza wynika z działania algorytmu dokładnego. Algorytm ten sprawdza wszystkie możliwe kombinacje kolorowania wierzchołków, co w najgorszym przypadku prowadzi do pełnego przeglądu drzewa możliwości (każdy wierzchołek może mieć do k kolorów).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Symbol zastępczy zawartości 2">
                <a:extLst>
                  <a:ext uri="{FF2B5EF4-FFF2-40B4-BE49-F238E27FC236}">
                    <a16:creationId xmlns:a16="http://schemas.microsoft.com/office/drawing/2014/main" id="{4B8F807A-8BE9-09A3-F8BA-78B7DA078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4613"/>
                <a:ext cx="10515600" cy="4682124"/>
              </a:xfrm>
              <a:prstGeom prst="rect">
                <a:avLst/>
              </a:prstGeom>
              <a:blipFill>
                <a:blip r:embed="rId2"/>
                <a:stretch>
                  <a:fillRect l="-1217" t="-234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46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11168-7110-8D13-4C18-93BD305BD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CFB7A326-EF07-775C-D2D6-E103A1F07DB2}"/>
                  </a:ext>
                </a:extLst>
              </p:cNvPr>
              <p:cNvSpPr txBox="1"/>
              <p:nvPr/>
            </p:nvSpPr>
            <p:spPr>
              <a:xfrm>
                <a:off x="965200" y="571838"/>
                <a:ext cx="10198100" cy="4955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l-PL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Algorytm LF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Złożoność obliczeniowa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 najgorszym przypadku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), gdzie: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Sortowanie wierzchołków (</a:t>
                </a:r>
                <a:r>
                  <a:rPr lang="pl-PL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getSortedVertexVector</a:t>
                </a: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()):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– dla każdego wierzchołka (n) zliczamy sąsiadów (n operacji).</a:t>
                </a:r>
              </a:p>
              <a:p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Główne kolorowanie (</a:t>
                </a:r>
                <a:r>
                  <a:rPr lang="pl-PL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LFgraphColoring</a:t>
                </a: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()):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– Dla każdego wierzchołka (n) sprawdzamy kolorowy (do </a:t>
                </a:r>
                <a:r>
                  <a:rPr lang="pl-PL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maxColors</a:t>
                </a: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gdzie </a:t>
                </a:r>
                <a:r>
                  <a:rPr lang="pl-PL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maxColors</a:t>
                </a: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≤ n).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Algorytm LF dzięki złożoności wielomianowej działa dobrze dla dużych grafów, ale nie gwarantuje minimalnej liczby kolorów.</a:t>
                </a:r>
              </a:p>
            </p:txBody>
          </p:sp>
        </mc:Choice>
        <mc:Fallback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CFB7A326-EF07-775C-D2D6-E103A1F0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571838"/>
                <a:ext cx="10198100" cy="4955203"/>
              </a:xfrm>
              <a:prstGeom prst="rect">
                <a:avLst/>
              </a:prstGeom>
              <a:blipFill>
                <a:blip r:embed="rId2"/>
                <a:stretch>
                  <a:fillRect l="-1195" t="-1353" r="-837" b="-13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34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F4C8F-DF8A-2F1D-6658-B27BE2759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FDC4F3-D923-B999-A59B-E9A267FE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211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Porównanie działania algorytmów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B287DA92-0A45-238D-743F-2B58B6265846}"/>
              </a:ext>
            </a:extLst>
          </p:cNvPr>
          <p:cNvSpPr txBox="1">
            <a:spLocks/>
          </p:cNvSpPr>
          <p:nvPr/>
        </p:nvSpPr>
        <p:spPr>
          <a:xfrm>
            <a:off x="838200" y="1978275"/>
            <a:ext cx="5257800" cy="567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Algorytm dokładny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82DF7F-DF53-10B1-5478-E5C024CE6CDD}"/>
              </a:ext>
            </a:extLst>
          </p:cNvPr>
          <p:cNvSpPr txBox="1">
            <a:spLocks/>
          </p:cNvSpPr>
          <p:nvPr/>
        </p:nvSpPr>
        <p:spPr>
          <a:xfrm>
            <a:off x="6096000" y="1978275"/>
            <a:ext cx="5257800" cy="567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Algorytm LF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96659EA-D79D-F3CA-1337-45CF6FCF9963}"/>
              </a:ext>
            </a:extLst>
          </p:cNvPr>
          <p:cNvSpPr txBox="1">
            <a:spLocks/>
          </p:cNvSpPr>
          <p:nvPr/>
        </p:nvSpPr>
        <p:spPr>
          <a:xfrm>
            <a:off x="838200" y="1410951"/>
            <a:ext cx="10515600" cy="567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Prezentacja działania obu algorytmów dla tego samego grafu o 5ciu wierzchołkach: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EE83D5D-3D76-51B9-9237-E075D443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30" y="2545599"/>
            <a:ext cx="2438740" cy="332468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76D168C-A796-99CE-1331-7F7FF0EED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582" y="2545599"/>
            <a:ext cx="2419688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9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46064-C268-50BD-B2B3-F5C1DE4FA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A0C4445-54BF-A905-FE8B-D67360CE0918}"/>
              </a:ext>
            </a:extLst>
          </p:cNvPr>
          <p:cNvSpPr txBox="1"/>
          <p:nvPr/>
        </p:nvSpPr>
        <p:spPr>
          <a:xfrm>
            <a:off x="965200" y="571838"/>
            <a:ext cx="4514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Zwizualizowanie działania algorytmów</a:t>
            </a: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3A3F3999-BC7E-25D7-5057-6812CCE152D7}"/>
              </a:ext>
            </a:extLst>
          </p:cNvPr>
          <p:cNvSpPr txBox="1">
            <a:spLocks/>
          </p:cNvSpPr>
          <p:nvPr/>
        </p:nvSpPr>
        <p:spPr>
          <a:xfrm>
            <a:off x="50799" y="1316538"/>
            <a:ext cx="5257800" cy="567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Algorytm dokładny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9444FF-7616-EDCE-A68E-1D35CE86D6F7}"/>
              </a:ext>
            </a:extLst>
          </p:cNvPr>
          <p:cNvSpPr txBox="1">
            <a:spLocks/>
          </p:cNvSpPr>
          <p:nvPr/>
        </p:nvSpPr>
        <p:spPr>
          <a:xfrm>
            <a:off x="6854386" y="1331326"/>
            <a:ext cx="5257800" cy="567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Algorytm LF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EB14423-0E2F-40AD-3979-6D6662B3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68" y="1883862"/>
            <a:ext cx="3141663" cy="303167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12BC785-E6E0-3037-ED75-99BC65992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471" y="1883861"/>
            <a:ext cx="3083631" cy="3090277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AAE2DAC3-ECBF-ED54-2C04-1124D674513A}"/>
              </a:ext>
            </a:extLst>
          </p:cNvPr>
          <p:cNvSpPr txBox="1"/>
          <p:nvPr/>
        </p:nvSpPr>
        <p:spPr>
          <a:xfrm>
            <a:off x="5069859" y="2679302"/>
            <a:ext cx="20522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Kolor 1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Kolor 2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Kolor 3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Kolor 4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BD24F35-C81E-B7C6-4E26-57F8052A7FE9}"/>
              </a:ext>
            </a:extLst>
          </p:cNvPr>
          <p:cNvSpPr txBox="1"/>
          <p:nvPr/>
        </p:nvSpPr>
        <p:spPr>
          <a:xfrm>
            <a:off x="914400" y="5541462"/>
            <a:ext cx="101107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Jak widać, oba algorytmy działają poprawnie, mimo innego działania pokolorowały graf w identyczny sposób, wykorzystując do tego maksymalnie 4 kolory.</a:t>
            </a:r>
          </a:p>
        </p:txBody>
      </p:sp>
    </p:spTree>
    <p:extLst>
      <p:ext uri="{BB962C8B-B14F-4D97-AF65-F5344CB8AC3E}">
        <p14:creationId xmlns:p14="http://schemas.microsoft.com/office/powerpoint/2010/main" val="498327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CB0BB-2096-B869-7886-93E6AC5C8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66D2B4-9DE4-7B47-D7F3-F4EF0094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689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Różnica w działaniu algorytmów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E970F8B5-18B0-A67F-EB91-F417531B8DA9}"/>
              </a:ext>
            </a:extLst>
          </p:cNvPr>
          <p:cNvSpPr txBox="1">
            <a:spLocks/>
          </p:cNvSpPr>
          <p:nvPr/>
        </p:nvSpPr>
        <p:spPr>
          <a:xfrm>
            <a:off x="838200" y="1336925"/>
            <a:ext cx="5257800" cy="567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Algorytm dokładny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83433E-46CB-3A51-B13C-32DCBCA2C3BF}"/>
              </a:ext>
            </a:extLst>
          </p:cNvPr>
          <p:cNvSpPr txBox="1">
            <a:spLocks/>
          </p:cNvSpPr>
          <p:nvPr/>
        </p:nvSpPr>
        <p:spPr>
          <a:xfrm>
            <a:off x="6096000" y="1336925"/>
            <a:ext cx="5257800" cy="567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Algorytm LF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C988DD62-FFFE-5DB3-4844-72251267EA9C}"/>
              </a:ext>
            </a:extLst>
          </p:cNvPr>
          <p:cNvSpPr txBox="1">
            <a:spLocks/>
          </p:cNvSpPr>
          <p:nvPr/>
        </p:nvSpPr>
        <p:spPr>
          <a:xfrm>
            <a:off x="838200" y="941051"/>
            <a:ext cx="10515600" cy="567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Prezentacja działania obu algorytmów dla tego samego grafu o 10ciu wierzchołkach: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5749614-02B5-64E5-8F0D-1C55211B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1749926"/>
            <a:ext cx="1778030" cy="3788629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9E90482B-D1F8-20DD-6F19-9C5248D4E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80" y="1745897"/>
            <a:ext cx="1892300" cy="3784600"/>
          </a:xfrm>
          <a:prstGeom prst="rect">
            <a:avLst/>
          </a:prstGeom>
        </p:spPr>
      </p:pic>
      <p:sp>
        <p:nvSpPr>
          <p:cNvPr id="14" name="Symbol zastępczy zawartości 2">
            <a:extLst>
              <a:ext uri="{FF2B5EF4-FFF2-40B4-BE49-F238E27FC236}">
                <a16:creationId xmlns:a16="http://schemas.microsoft.com/office/drawing/2014/main" id="{FD2966C8-58B0-272F-E730-754EF223C42B}"/>
              </a:ext>
            </a:extLst>
          </p:cNvPr>
          <p:cNvSpPr txBox="1">
            <a:spLocks/>
          </p:cNvSpPr>
          <p:nvPr/>
        </p:nvSpPr>
        <p:spPr>
          <a:xfrm>
            <a:off x="838200" y="5730624"/>
            <a:ext cx="10515600" cy="1029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Ten przykład pokazuje, jak zachłanność algorytmu LF może dać gorszy wynik niż optymalne rozwiązanie. Graf ten jest celowo skonstruowany tak, aby zachłanność algorytmu LF podjęła nieoptymalne decyzje.</a:t>
            </a:r>
          </a:p>
        </p:txBody>
      </p:sp>
    </p:spTree>
    <p:extLst>
      <p:ext uri="{BB962C8B-B14F-4D97-AF65-F5344CB8AC3E}">
        <p14:creationId xmlns:p14="http://schemas.microsoft.com/office/powerpoint/2010/main" val="10403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3B2D31-3E2E-B7D6-22A1-AE17401A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211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Charakterystyka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EB1F2F-960D-92F7-721B-E0975FEF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1628775"/>
            <a:ext cx="10515600" cy="173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Graf – zbiór wierzchołków, połączonych krawędziami. W naszych algorytmach będziemy wykorzystywać grafy nieskierowane nieważone – krawędzie nie mają ani kierunku ani wagi.</a:t>
            </a:r>
          </a:p>
          <a:p>
            <a:pPr marL="0" indent="0"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Graf nieskierowany nieważony można przedstawić za pomocą macierzy sąsiedztwa w następujący sposób: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FC3E25-9743-8E75-B6AD-349C329E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3365500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762FD8DB-3422-896A-A4A2-07F5DB0276A9}"/>
              </a:ext>
            </a:extLst>
          </p:cNvPr>
          <p:cNvSpPr txBox="1">
            <a:spLocks/>
          </p:cNvSpPr>
          <p:nvPr/>
        </p:nvSpPr>
        <p:spPr>
          <a:xfrm>
            <a:off x="882650" y="4851400"/>
            <a:ext cx="10515600" cy="48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Źródło: 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https://www.if.pw.edu.pl/~agatka/moodle/obiekty.html</a:t>
            </a: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5CA52D3-6962-45F2-3B61-BC2FFD4C4792}"/>
              </a:ext>
            </a:extLst>
          </p:cNvPr>
          <p:cNvSpPr txBox="1"/>
          <p:nvPr/>
        </p:nvSpPr>
        <p:spPr>
          <a:xfrm>
            <a:off x="882650" y="5333999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Indeks każdego wiersza w macierzy oznacza aktualnie rozpatrywany wierzchołek, a kolumna wierzchołek, z którym chcemy się połączyć. „1” oznacza krawędź między nimi dwoma, „0” oznacza brak krawędzi.</a:t>
            </a:r>
          </a:p>
        </p:txBody>
      </p:sp>
    </p:spTree>
    <p:extLst>
      <p:ext uri="{BB962C8B-B14F-4D97-AF65-F5344CB8AC3E}">
        <p14:creationId xmlns:p14="http://schemas.microsoft.com/office/powerpoint/2010/main" val="2915150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6C632-E6EA-E1EE-A5C5-AF7BF0267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788EF0-3A50-A089-EFA9-295AADEA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3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Podsumowanie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ymbol zastępczy zawartości 2">
                <a:extLst>
                  <a:ext uri="{FF2B5EF4-FFF2-40B4-BE49-F238E27FC236}">
                    <a16:creationId xmlns:a16="http://schemas.microsoft.com/office/drawing/2014/main" id="{D39631D7-6160-646C-954A-723DBEA08B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036136"/>
                <a:ext cx="5257800" cy="5653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Algorytm dokładny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Złożoność:</a:t>
                </a: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Czasowa: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Pamięciowa: O(n)</a:t>
                </a:r>
              </a:p>
              <a:p>
                <a:pPr marL="0" indent="0">
                  <a:buNone/>
                </a:pPr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Zalety:</a:t>
                </a: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Znajduje optymalne rozwiązanie</a:t>
                </a:r>
              </a:p>
              <a:p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Wady:</a:t>
                </a: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Bardzo wolny dla grafów &gt;20/30 wierzchołków</a:t>
                </a: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Niepraktyczny w zastosowaniach wymagających szybkości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Symbol zastępczy zawartości 2">
                <a:extLst>
                  <a:ext uri="{FF2B5EF4-FFF2-40B4-BE49-F238E27FC236}">
                    <a16:creationId xmlns:a16="http://schemas.microsoft.com/office/drawing/2014/main" id="{D39631D7-6160-646C-954A-723DBEA08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6136"/>
                <a:ext cx="5257800" cy="5653423"/>
              </a:xfrm>
              <a:prstGeom prst="rect">
                <a:avLst/>
              </a:prstGeom>
              <a:blipFill>
                <a:blip r:embed="rId2"/>
                <a:stretch>
                  <a:fillRect l="-1276" t="-107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ymbol zastępczy zawartości 2">
                <a:extLst>
                  <a:ext uri="{FF2B5EF4-FFF2-40B4-BE49-F238E27FC236}">
                    <a16:creationId xmlns:a16="http://schemas.microsoft.com/office/drawing/2014/main" id="{5BE511BF-D162-AB3C-F746-0818726213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036137"/>
                <a:ext cx="5257800" cy="55210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Algorytm LF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Złożoność:</a:t>
                </a: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Czasowa: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pl-PL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Pamięciowa: O(n)</a:t>
                </a:r>
              </a:p>
              <a:p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Zalety:</a:t>
                </a: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Szybki – nadaje się do dużych grafów</a:t>
                </a: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Łatwy w implementacji</a:t>
                </a:r>
              </a:p>
              <a:p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Wady:</a:t>
                </a: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Może dać gorsze wyniki niż algorytm dokładny</a:t>
                </a:r>
              </a:p>
              <a:p>
                <a:r>
                  <a:rPr lang="pl-P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Zależny od kolejności wierzchołków – wymaga ich posortowania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l-PL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Symbol zastępczy zawartości 2">
                <a:extLst>
                  <a:ext uri="{FF2B5EF4-FFF2-40B4-BE49-F238E27FC236}">
                    <a16:creationId xmlns:a16="http://schemas.microsoft.com/office/drawing/2014/main" id="{5BE511BF-D162-AB3C-F746-08187262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36137"/>
                <a:ext cx="5257800" cy="5521074"/>
              </a:xfrm>
              <a:prstGeom prst="rect">
                <a:avLst/>
              </a:prstGeom>
              <a:blipFill>
                <a:blip r:embed="rId3"/>
                <a:stretch>
                  <a:fillRect l="-1159" t="-11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53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9DB67-8461-DB78-1489-414E3C467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200CC9-6861-8D19-125B-1F61E403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211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97CD49AF-787E-F7C0-C2EC-2ED5655F5D4A}"/>
              </a:ext>
            </a:extLst>
          </p:cNvPr>
          <p:cNvSpPr txBox="1">
            <a:spLocks/>
          </p:cNvSpPr>
          <p:nvPr/>
        </p:nvSpPr>
        <p:spPr>
          <a:xfrm>
            <a:off x="838200" y="1438024"/>
            <a:ext cx="10515600" cy="4137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https://inf.ug.edu.pl/~hanna/grafy/14_kolorowanie.pdf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https://mattomatti.com/pl/a0298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https://www.if.pw.edu.pl/~agatka/moodle/obiekty.html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https://eduinf.waw.pl/inf/alg/001_search/0142.php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https://ufkapano.github.io/algorytmy/lekcja14/color.html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2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5D8B67C3-704C-4ED6-8867-DF04499534AF}"/>
              </a:ext>
            </a:extLst>
          </p:cNvPr>
          <p:cNvSpPr txBox="1"/>
          <p:nvPr/>
        </p:nvSpPr>
        <p:spPr>
          <a:xfrm>
            <a:off x="965200" y="571838"/>
            <a:ext cx="10198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Kolorowanie grafu to przypisanie kolorów wierzchołkom w taki sposób, aby żadne dwa sąsiednie wierzchołki nie miały tego samego koloru. Celem jest minimalizacja liczby kolorów – tzw. liczby chromatycznej grafu.</a:t>
            </a:r>
          </a:p>
          <a:p>
            <a:pPr marL="0" indent="0">
              <a:buNone/>
            </a:pP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Liczba chromatyczna – najmniejsza liczba kolorów potrzebna do prawidłowego pokolorowania grafu.</a:t>
            </a:r>
          </a:p>
        </p:txBody>
      </p:sp>
      <p:pic>
        <p:nvPicPr>
          <p:cNvPr id="2050" name="Picture 2" descr="obrazek">
            <a:extLst>
              <a:ext uri="{FF2B5EF4-FFF2-40B4-BE49-F238E27FC236}">
                <a16:creationId xmlns:a16="http://schemas.microsoft.com/office/drawing/2014/main" id="{DA9A579B-BE2B-9FE4-A1A0-3A8BA8A5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490788"/>
            <a:ext cx="27051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D766A8E5-9144-03A1-2007-876C5121C126}"/>
              </a:ext>
            </a:extLst>
          </p:cNvPr>
          <p:cNvSpPr txBox="1">
            <a:spLocks/>
          </p:cNvSpPr>
          <p:nvPr/>
        </p:nvSpPr>
        <p:spPr>
          <a:xfrm>
            <a:off x="882650" y="4851400"/>
            <a:ext cx="10515600" cy="48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Źródło: </a:t>
            </a:r>
            <a:r>
              <a:rPr lang="pl-P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https://eduinf.waw.pl/inf/alg/001_search/0142.php</a:t>
            </a: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l-PL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5024BF5-1464-4BCE-7A71-8F3563B89C58}"/>
              </a:ext>
            </a:extLst>
          </p:cNvPr>
          <p:cNvSpPr txBox="1"/>
          <p:nvPr/>
        </p:nvSpPr>
        <p:spPr>
          <a:xfrm>
            <a:off x="965200" y="5334000"/>
            <a:ext cx="10198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Graf nieskierowany nieważony: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Liczba wierzchołków: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Liczba chromatyczna: 5</a:t>
            </a:r>
          </a:p>
        </p:txBody>
      </p:sp>
    </p:spTree>
    <p:extLst>
      <p:ext uri="{BB962C8B-B14F-4D97-AF65-F5344CB8AC3E}">
        <p14:creationId xmlns:p14="http://schemas.microsoft.com/office/powerpoint/2010/main" val="335912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2A806-1797-EF21-9BEC-8EF443831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445CBE8B-7D85-3E96-821C-D6D50CDB15C0}"/>
              </a:ext>
            </a:extLst>
          </p:cNvPr>
          <p:cNvSpPr txBox="1"/>
          <p:nvPr/>
        </p:nvSpPr>
        <p:spPr>
          <a:xfrm>
            <a:off x="965200" y="571838"/>
            <a:ext cx="101981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Algorytm z nawrotami (ang.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backtracking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) to metoda systematycznego sprawdzania wszystkich możliwych rozwiązań problemu poprzez próbowanie różnych opcji i wycofywanie się z tych, które nie prowadzą do poprawnego rozwiązania.</a:t>
            </a:r>
          </a:p>
          <a:p>
            <a:pPr marL="0" indent="0"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Zasada działania: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Rekurencja – Algorytm próbuje zbudować rozwiązanie krok po kroku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Sprawdzanie warunków – W każdym kroku sprawdza, czy aktualna częściowa konfiguracja spełnia ograniczenia problemu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Nawrót – Jeśli nie spełnia, algorytm porzuca tę ścieżkę i wraca do poprzedniego kroku (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backtrack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), próbując następną opcję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Znalezienie rozwiązania – Proces kontynuowany jest aż do znalezienia poprawnego rozwiązania lub wyczerpania wszystkich możliwości</a:t>
            </a:r>
          </a:p>
          <a:p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Zalety: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Gwarantuje znalezienie najbardziej optymalnego rozwiązania (jeśli istnieje)</a:t>
            </a:r>
          </a:p>
          <a:p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Wady: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Może być bardzo wolny dla dużych instancji problemu (złożoność wykładnicza)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5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C196C-429F-0BD6-D5DD-E6DF9C567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0CE1CBF-6EC8-3406-BF55-C7567A489D13}"/>
              </a:ext>
            </a:extLst>
          </p:cNvPr>
          <p:cNvSpPr txBox="1"/>
          <p:nvPr/>
        </p:nvSpPr>
        <p:spPr>
          <a:xfrm>
            <a:off x="965200" y="571838"/>
            <a:ext cx="101981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Algorytm zachłanny (ang.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Greedy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) to metoda rozwiązująca problem w sposób przybliżony, często szybciej niż tradycyjne metody dokładne, ale bez gwarancji optymalności lub poprawności rozwiązania. Wybierający on lokalnie najbardziej optymalne rozwiązanie w każdym pojedynczym kroku a nie po przejściu całego algorytmu.</a:t>
            </a:r>
          </a:p>
          <a:p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Zasada działania: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Lokalnie optymalny wybór – W każdym kroku wybiera najlepszą dostępną opcję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Brak nawrotów – Po podjęciu decyzji nie cofa się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Zalety: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Szybki i prosty w implementacji</a:t>
            </a:r>
          </a:p>
          <a:p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Wady: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Nie zawsze prowadzi do optymalnego rozwiązania globalnego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5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ECE47-C729-B9A6-9C61-F866689B4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D317D-267E-F3F6-C85C-79992A6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211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Algorytm dokładny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54007E6-7CC2-883E-5D82-8832CDAD2754}"/>
              </a:ext>
            </a:extLst>
          </p:cNvPr>
          <p:cNvSpPr txBox="1"/>
          <p:nvPr/>
        </p:nvSpPr>
        <p:spPr>
          <a:xfrm>
            <a:off x="838200" y="1447799"/>
            <a:ext cx="10515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Algorytm dokładny to algorytm kolorowania grafu z nawrotami.</a:t>
            </a:r>
          </a:p>
          <a:p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Przebieg algorytmu: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Wybierz kolejny niepokolorowany wierzchołek, spróbuj przypisać mu kolor z listy wszystkich dostępnych kolorów (zaczynając od 1 koloru).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Jeśli da się pokolorować, wykorzystując któryś z dostępnych kolorów: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Jeśli żaden sąsiad nie ma tego samego koloru – przypisz go i przejdź do następnego wierzchołka.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Jeśli kolor jest zajęty – spróbuj następnego koloru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Jeśli nie da się pokolorować: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Cofnij się (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backtrack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) do poprzedniego wierzchołka i zmień jego kolor na następny możliwy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Jeśli wyczerpano wszystkie kolory – zwiększ maksymalną liczbę kolorów i zacznij od nowa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Powtarzaj aż do pokolorowania wszystkich wierzchołków, wypisz pokolorowany graf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2F8FC-6EA6-E29A-5F5A-9F179774F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8B7E8-345B-0D68-836A-AD9DB016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211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Opis kodu algorytmu dokładnego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D0AFB1D-B5CB-B1D2-3673-C0CC23CB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9" y="2243052"/>
            <a:ext cx="6173061" cy="2152950"/>
          </a:xfrm>
          <a:prstGeom prst="rect">
            <a:avLst/>
          </a:prstGeom>
        </p:spPr>
      </p:pic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B9D43359-E71A-4566-284C-045E9B1FEE77}"/>
              </a:ext>
            </a:extLst>
          </p:cNvPr>
          <p:cNvSpPr txBox="1">
            <a:spLocks/>
          </p:cNvSpPr>
          <p:nvPr/>
        </p:nvSpPr>
        <p:spPr>
          <a:xfrm>
            <a:off x="838200" y="1694613"/>
            <a:ext cx="10515600" cy="48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Funkcja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exactGraphColoring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85E5151F-74F2-9AF8-5F7B-A2753E831C83}"/>
              </a:ext>
            </a:extLst>
          </p:cNvPr>
          <p:cNvSpPr txBox="1">
            <a:spLocks/>
          </p:cNvSpPr>
          <p:nvPr/>
        </p:nvSpPr>
        <p:spPr>
          <a:xfrm>
            <a:off x="838199" y="4461841"/>
            <a:ext cx="10515600" cy="1806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Funkcja inicjalizująca proces:</a:t>
            </a: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Rozpoczyna od 1 koloru i stopniowo zwiększa ich liczbę</a:t>
            </a: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Dla każdej liczby kolorów wywołuje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solveColoring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Gdy znajdzie poprawne kolorowanie, wyświetla wynik i kończy działanie</a:t>
            </a:r>
          </a:p>
        </p:txBody>
      </p:sp>
    </p:spTree>
    <p:extLst>
      <p:ext uri="{BB962C8B-B14F-4D97-AF65-F5344CB8AC3E}">
        <p14:creationId xmlns:p14="http://schemas.microsoft.com/office/powerpoint/2010/main" val="394042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DA559-07A2-E4A7-FA6E-A83CF4906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FB674B5-C284-B01C-1F89-4C17464DE96E}"/>
              </a:ext>
            </a:extLst>
          </p:cNvPr>
          <p:cNvSpPr txBox="1"/>
          <p:nvPr/>
        </p:nvSpPr>
        <p:spPr>
          <a:xfrm>
            <a:off x="965200" y="571838"/>
            <a:ext cx="10198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Funkcja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solveColoring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4D33967-ED3B-5AA2-61AF-63D6ADD8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1085549"/>
            <a:ext cx="9516803" cy="267689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1DA422E-8099-3028-0AB0-3847CF616038}"/>
              </a:ext>
            </a:extLst>
          </p:cNvPr>
          <p:cNvSpPr txBox="1"/>
          <p:nvPr/>
        </p:nvSpPr>
        <p:spPr>
          <a:xfrm>
            <a:off x="965200" y="3906827"/>
            <a:ext cx="10198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Główna funkcja rekurencyjna, która próbuje pokolorować graf: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Jeśli wszystkie wierzchołki są pokolorowane 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vertexCount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), zwraca „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Dla każdego koloru sprawdza bezpieczeństwo (funkcja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isSafe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Jeśli kolor jest bezpieczny, przypisuje go i rekurencyjnie próbuje pokolorować kolejne wierzchołki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W przypadku niepowodzenia (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backtracking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) cofa przypisanie koloru (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] = 0)</a:t>
            </a:r>
          </a:p>
        </p:txBody>
      </p:sp>
    </p:spTree>
    <p:extLst>
      <p:ext uri="{BB962C8B-B14F-4D97-AF65-F5344CB8AC3E}">
        <p14:creationId xmlns:p14="http://schemas.microsoft.com/office/powerpoint/2010/main" val="8494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E2B9A-B2B4-EF35-EEA9-2E666E31A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8640516-B8D9-9DED-5FD4-9DE7AFD6703D}"/>
              </a:ext>
            </a:extLst>
          </p:cNvPr>
          <p:cNvSpPr txBox="1"/>
          <p:nvPr/>
        </p:nvSpPr>
        <p:spPr>
          <a:xfrm>
            <a:off x="965200" y="571838"/>
            <a:ext cx="10198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Funkcja 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isSafe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8F63D43-06E8-2C3A-4B1F-0CEB0317150D}"/>
              </a:ext>
            </a:extLst>
          </p:cNvPr>
          <p:cNvSpPr txBox="1"/>
          <p:nvPr/>
        </p:nvSpPr>
        <p:spPr>
          <a:xfrm>
            <a:off x="965200" y="2679677"/>
            <a:ext cx="10198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Sprawdza, czy można przypisać dany kolor do wierzchołka, analizując kolory sąsiadów w macierzy sąsiedztwa. Zwraca „</a:t>
            </a:r>
            <a:r>
              <a:rPr lang="pl-PL" sz="18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pl-PL" sz="1800" dirty="0">
                <a:latin typeface="Arial" panose="020B0604020202020204" pitchFamily="34" charset="0"/>
                <a:cs typeface="Arial" panose="020B0604020202020204" pitchFamily="34" charset="0"/>
              </a:rPr>
              <a:t>”, jeśli któryś sąsiad ma ten sam kolor.</a:t>
            </a:r>
          </a:p>
          <a:p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6E8CAA6-9B95-FED8-86F0-CEC021FE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1052207"/>
            <a:ext cx="9183382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295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1302</Words>
  <Application>Microsoft Office PowerPoint</Application>
  <PresentationFormat>Panoramiczny</PresentationFormat>
  <Paragraphs>168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Motyw pakietu Office</vt:lpstr>
      <vt:lpstr>Kolorowanie grafów</vt:lpstr>
      <vt:lpstr>Charakterystyka problemu</vt:lpstr>
      <vt:lpstr>Prezentacja programu PowerPoint</vt:lpstr>
      <vt:lpstr>Prezentacja programu PowerPoint</vt:lpstr>
      <vt:lpstr>Prezentacja programu PowerPoint</vt:lpstr>
      <vt:lpstr>Algorytm dokładny</vt:lpstr>
      <vt:lpstr>Opis kodu algorytmu dokładnego</vt:lpstr>
      <vt:lpstr>Prezentacja programu PowerPoint</vt:lpstr>
      <vt:lpstr>Prezentacja programu PowerPoint</vt:lpstr>
      <vt:lpstr>Algorytm LF (ang. Largest First)</vt:lpstr>
      <vt:lpstr>Opis kodu algorytmu LF</vt:lpstr>
      <vt:lpstr>Prezentacja programu PowerPoint</vt:lpstr>
      <vt:lpstr>Prezentacja programu PowerPoint</vt:lpstr>
      <vt:lpstr>Prezentacja programu PowerPoint</vt:lpstr>
      <vt:lpstr>Porównanie złożoności algorytmów</vt:lpstr>
      <vt:lpstr>Prezentacja programu PowerPoint</vt:lpstr>
      <vt:lpstr>Porównanie działania algorytmów</vt:lpstr>
      <vt:lpstr>Prezentacja programu PowerPoint</vt:lpstr>
      <vt:lpstr>Różnica w działaniu algorytmów</vt:lpstr>
      <vt:lpstr>Podsumowanie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Pilarz Aleksandra</dc:creator>
  <cp:lastModifiedBy>Pilarz Aleksandra</cp:lastModifiedBy>
  <cp:revision>1</cp:revision>
  <dcterms:created xsi:type="dcterms:W3CDTF">2025-06-01T15:32:36Z</dcterms:created>
  <dcterms:modified xsi:type="dcterms:W3CDTF">2025-06-01T21:06:29Z</dcterms:modified>
</cp:coreProperties>
</file>