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F8F"/>
    <a:srgbClr val="0070C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98" autoAdjust="0"/>
    <p:restoredTop sz="94660"/>
  </p:normalViewPr>
  <p:slideViewPr>
    <p:cSldViewPr snapToGrid="0">
      <p:cViewPr>
        <p:scale>
          <a:sx n="66" d="100"/>
          <a:sy n="66" d="100"/>
        </p:scale>
        <p:origin x="778" y="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[Book1]Sheet2!PivotTable1</c:name>
    <c:fmtId val="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0070C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FF0000"/>
          </a:solidFill>
          <a:ln>
            <a:noFill/>
          </a:ln>
          <a:effectLst/>
        </c:spPr>
      </c:pivotFmt>
      <c:pivotFmt>
        <c:idx val="9"/>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rgbClr val="0070C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rgbClr val="0070C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Sheet2!$B$1:$B$2</c:f>
              <c:strCache>
                <c:ptCount val="1"/>
                <c:pt idx="0">
                  <c:v>0</c:v>
                </c:pt>
              </c:strCache>
            </c:strRef>
          </c:tx>
          <c:spPr>
            <a:solidFill>
              <a:srgbClr val="FF0000"/>
            </a:solidFill>
            <a:ln>
              <a:noFill/>
            </a:ln>
            <a:effectLst/>
          </c:spPr>
          <c:invertIfNegative val="0"/>
          <c:cat>
            <c:strRef>
              <c:f>Sheet2!$A$3:$A$8</c:f>
              <c:strCache>
                <c:ptCount val="5"/>
                <c:pt idx="0">
                  <c:v>Bronx</c:v>
                </c:pt>
                <c:pt idx="1">
                  <c:v>Brooklyn</c:v>
                </c:pt>
                <c:pt idx="2">
                  <c:v>Manhattan</c:v>
                </c:pt>
                <c:pt idx="3">
                  <c:v>Queens</c:v>
                </c:pt>
                <c:pt idx="4">
                  <c:v>Staten Island</c:v>
                </c:pt>
              </c:strCache>
            </c:strRef>
          </c:cat>
          <c:val>
            <c:numRef>
              <c:f>Sheet2!$B$3:$B$8</c:f>
              <c:numCache>
                <c:formatCode>0.00%</c:formatCode>
                <c:ptCount val="5"/>
                <c:pt idx="0">
                  <c:v>0</c:v>
                </c:pt>
                <c:pt idx="1">
                  <c:v>0.25</c:v>
                </c:pt>
                <c:pt idx="2">
                  <c:v>0.1875</c:v>
                </c:pt>
                <c:pt idx="3">
                  <c:v>0</c:v>
                </c:pt>
                <c:pt idx="4">
                  <c:v>0</c:v>
                </c:pt>
              </c:numCache>
            </c:numRef>
          </c:val>
          <c:extLst>
            <c:ext xmlns:c16="http://schemas.microsoft.com/office/drawing/2014/chart" uri="{C3380CC4-5D6E-409C-BE32-E72D297353CC}">
              <c16:uniqueId val="{00000000-BD53-4C85-8EF7-0AE6C52BED3E}"/>
            </c:ext>
          </c:extLst>
        </c:ser>
        <c:ser>
          <c:idx val="1"/>
          <c:order val="1"/>
          <c:tx>
            <c:strRef>
              <c:f>Sheet2!$C$1:$C$2</c:f>
              <c:strCache>
                <c:ptCount val="1"/>
                <c:pt idx="0">
                  <c:v>1</c:v>
                </c:pt>
              </c:strCache>
            </c:strRef>
          </c:tx>
          <c:spPr>
            <a:solidFill>
              <a:srgbClr val="0070C0"/>
            </a:solidFill>
            <a:ln>
              <a:noFill/>
            </a:ln>
            <a:effectLst/>
          </c:spPr>
          <c:invertIfNegative val="0"/>
          <c:cat>
            <c:strRef>
              <c:f>Sheet2!$A$3:$A$8</c:f>
              <c:strCache>
                <c:ptCount val="5"/>
                <c:pt idx="0">
                  <c:v>Bronx</c:v>
                </c:pt>
                <c:pt idx="1">
                  <c:v>Brooklyn</c:v>
                </c:pt>
                <c:pt idx="2">
                  <c:v>Manhattan</c:v>
                </c:pt>
                <c:pt idx="3">
                  <c:v>Queens</c:v>
                </c:pt>
                <c:pt idx="4">
                  <c:v>Staten Island</c:v>
                </c:pt>
              </c:strCache>
            </c:strRef>
          </c:cat>
          <c:val>
            <c:numRef>
              <c:f>Sheet2!$C$3:$C$8</c:f>
              <c:numCache>
                <c:formatCode>0.00%</c:formatCode>
                <c:ptCount val="5"/>
                <c:pt idx="0">
                  <c:v>0</c:v>
                </c:pt>
                <c:pt idx="1">
                  <c:v>0.25</c:v>
                </c:pt>
                <c:pt idx="2">
                  <c:v>0.25</c:v>
                </c:pt>
                <c:pt idx="3">
                  <c:v>0.25</c:v>
                </c:pt>
                <c:pt idx="4">
                  <c:v>0</c:v>
                </c:pt>
              </c:numCache>
            </c:numRef>
          </c:val>
          <c:extLst>
            <c:ext xmlns:c16="http://schemas.microsoft.com/office/drawing/2014/chart" uri="{C3380CC4-5D6E-409C-BE32-E72D297353CC}">
              <c16:uniqueId val="{00000001-BD53-4C85-8EF7-0AE6C52BED3E}"/>
            </c:ext>
          </c:extLst>
        </c:ser>
        <c:ser>
          <c:idx val="2"/>
          <c:order val="2"/>
          <c:tx>
            <c:strRef>
              <c:f>Sheet2!$D$1:$D$2</c:f>
              <c:strCache>
                <c:ptCount val="1"/>
                <c:pt idx="0">
                  <c:v>2</c:v>
                </c:pt>
              </c:strCache>
            </c:strRef>
          </c:tx>
          <c:spPr>
            <a:solidFill>
              <a:schemeClr val="accent6"/>
            </a:solidFill>
            <a:ln>
              <a:noFill/>
            </a:ln>
            <a:effectLst/>
          </c:spPr>
          <c:invertIfNegative val="0"/>
          <c:cat>
            <c:strRef>
              <c:f>Sheet2!$A$3:$A$8</c:f>
              <c:strCache>
                <c:ptCount val="5"/>
                <c:pt idx="0">
                  <c:v>Bronx</c:v>
                </c:pt>
                <c:pt idx="1">
                  <c:v>Brooklyn</c:v>
                </c:pt>
                <c:pt idx="2">
                  <c:v>Manhattan</c:v>
                </c:pt>
                <c:pt idx="3">
                  <c:v>Queens</c:v>
                </c:pt>
                <c:pt idx="4">
                  <c:v>Staten Island</c:v>
                </c:pt>
              </c:strCache>
            </c:strRef>
          </c:cat>
          <c:val>
            <c:numRef>
              <c:f>Sheet2!$D$3:$D$8</c:f>
              <c:numCache>
                <c:formatCode>0.00%</c:formatCode>
                <c:ptCount val="5"/>
                <c:pt idx="0">
                  <c:v>0</c:v>
                </c:pt>
                <c:pt idx="1">
                  <c:v>0.125</c:v>
                </c:pt>
                <c:pt idx="2">
                  <c:v>0.5625</c:v>
                </c:pt>
                <c:pt idx="3">
                  <c:v>0</c:v>
                </c:pt>
                <c:pt idx="4">
                  <c:v>0</c:v>
                </c:pt>
              </c:numCache>
            </c:numRef>
          </c:val>
          <c:extLst>
            <c:ext xmlns:c16="http://schemas.microsoft.com/office/drawing/2014/chart" uri="{C3380CC4-5D6E-409C-BE32-E72D297353CC}">
              <c16:uniqueId val="{00000002-BD53-4C85-8EF7-0AE6C52BED3E}"/>
            </c:ext>
          </c:extLst>
        </c:ser>
        <c:ser>
          <c:idx val="3"/>
          <c:order val="3"/>
          <c:tx>
            <c:strRef>
              <c:f>Sheet2!$E$1:$E$2</c:f>
              <c:strCache>
                <c:ptCount val="1"/>
                <c:pt idx="0">
                  <c:v>3</c:v>
                </c:pt>
              </c:strCache>
            </c:strRef>
          </c:tx>
          <c:spPr>
            <a:solidFill>
              <a:schemeClr val="accent4"/>
            </a:solidFill>
            <a:ln>
              <a:noFill/>
            </a:ln>
            <a:effectLst/>
          </c:spPr>
          <c:invertIfNegative val="0"/>
          <c:cat>
            <c:strRef>
              <c:f>Sheet2!$A$3:$A$8</c:f>
              <c:strCache>
                <c:ptCount val="5"/>
                <c:pt idx="0">
                  <c:v>Bronx</c:v>
                </c:pt>
                <c:pt idx="1">
                  <c:v>Brooklyn</c:v>
                </c:pt>
                <c:pt idx="2">
                  <c:v>Manhattan</c:v>
                </c:pt>
                <c:pt idx="3">
                  <c:v>Queens</c:v>
                </c:pt>
                <c:pt idx="4">
                  <c:v>Staten Island</c:v>
                </c:pt>
              </c:strCache>
            </c:strRef>
          </c:cat>
          <c:val>
            <c:numRef>
              <c:f>Sheet2!$E$3:$E$8</c:f>
              <c:numCache>
                <c:formatCode>0.00%</c:formatCode>
                <c:ptCount val="5"/>
                <c:pt idx="0">
                  <c:v>0</c:v>
                </c:pt>
                <c:pt idx="1">
                  <c:v>0</c:v>
                </c:pt>
                <c:pt idx="2">
                  <c:v>0</c:v>
                </c:pt>
                <c:pt idx="3">
                  <c:v>0</c:v>
                </c:pt>
                <c:pt idx="4">
                  <c:v>0.66666666666666663</c:v>
                </c:pt>
              </c:numCache>
            </c:numRef>
          </c:val>
          <c:extLst>
            <c:ext xmlns:c16="http://schemas.microsoft.com/office/drawing/2014/chart" uri="{C3380CC4-5D6E-409C-BE32-E72D297353CC}">
              <c16:uniqueId val="{00000003-BD53-4C85-8EF7-0AE6C52BED3E}"/>
            </c:ext>
          </c:extLst>
        </c:ser>
        <c:ser>
          <c:idx val="4"/>
          <c:order val="4"/>
          <c:tx>
            <c:strRef>
              <c:f>Sheet2!$F$1:$F$2</c:f>
              <c:strCache>
                <c:ptCount val="1"/>
                <c:pt idx="0">
                  <c:v>4</c:v>
                </c:pt>
              </c:strCache>
            </c:strRef>
          </c:tx>
          <c:spPr>
            <a:solidFill>
              <a:schemeClr val="accent3"/>
            </a:solidFill>
            <a:ln>
              <a:noFill/>
            </a:ln>
            <a:effectLst/>
          </c:spPr>
          <c:invertIfNegative val="0"/>
          <c:cat>
            <c:strRef>
              <c:f>Sheet2!$A$3:$A$8</c:f>
              <c:strCache>
                <c:ptCount val="5"/>
                <c:pt idx="0">
                  <c:v>Bronx</c:v>
                </c:pt>
                <c:pt idx="1">
                  <c:v>Brooklyn</c:v>
                </c:pt>
                <c:pt idx="2">
                  <c:v>Manhattan</c:v>
                </c:pt>
                <c:pt idx="3">
                  <c:v>Queens</c:v>
                </c:pt>
                <c:pt idx="4">
                  <c:v>Staten Island</c:v>
                </c:pt>
              </c:strCache>
            </c:strRef>
          </c:cat>
          <c:val>
            <c:numRef>
              <c:f>Sheet2!$F$3:$F$8</c:f>
              <c:numCache>
                <c:formatCode>0.00%</c:formatCode>
                <c:ptCount val="5"/>
                <c:pt idx="0">
                  <c:v>0.5</c:v>
                </c:pt>
                <c:pt idx="1">
                  <c:v>0.25</c:v>
                </c:pt>
                <c:pt idx="2">
                  <c:v>0</c:v>
                </c:pt>
                <c:pt idx="3">
                  <c:v>0.75</c:v>
                </c:pt>
                <c:pt idx="4">
                  <c:v>0.33333333333333331</c:v>
                </c:pt>
              </c:numCache>
            </c:numRef>
          </c:val>
          <c:extLst>
            <c:ext xmlns:c16="http://schemas.microsoft.com/office/drawing/2014/chart" uri="{C3380CC4-5D6E-409C-BE32-E72D297353CC}">
              <c16:uniqueId val="{00000004-BD53-4C85-8EF7-0AE6C52BED3E}"/>
            </c:ext>
          </c:extLst>
        </c:ser>
        <c:ser>
          <c:idx val="5"/>
          <c:order val="5"/>
          <c:tx>
            <c:strRef>
              <c:f>Sheet2!$G$1:$G$2</c:f>
              <c:strCache>
                <c:ptCount val="1"/>
                <c:pt idx="0">
                  <c:v>5</c:v>
                </c:pt>
              </c:strCache>
            </c:strRef>
          </c:tx>
          <c:spPr>
            <a:solidFill>
              <a:schemeClr val="accent2"/>
            </a:solidFill>
            <a:ln>
              <a:noFill/>
            </a:ln>
            <a:effectLst/>
          </c:spPr>
          <c:invertIfNegative val="0"/>
          <c:cat>
            <c:strRef>
              <c:f>Sheet2!$A$3:$A$8</c:f>
              <c:strCache>
                <c:ptCount val="5"/>
                <c:pt idx="0">
                  <c:v>Bronx</c:v>
                </c:pt>
                <c:pt idx="1">
                  <c:v>Brooklyn</c:v>
                </c:pt>
                <c:pt idx="2">
                  <c:v>Manhattan</c:v>
                </c:pt>
                <c:pt idx="3">
                  <c:v>Queens</c:v>
                </c:pt>
                <c:pt idx="4">
                  <c:v>Staten Island</c:v>
                </c:pt>
              </c:strCache>
            </c:strRef>
          </c:cat>
          <c:val>
            <c:numRef>
              <c:f>Sheet2!$G$3:$G$8</c:f>
              <c:numCache>
                <c:formatCode>0.00%</c:formatCode>
                <c:ptCount val="5"/>
                <c:pt idx="0">
                  <c:v>0.5</c:v>
                </c:pt>
                <c:pt idx="1">
                  <c:v>0.125</c:v>
                </c:pt>
                <c:pt idx="2">
                  <c:v>0</c:v>
                </c:pt>
                <c:pt idx="3">
                  <c:v>0</c:v>
                </c:pt>
                <c:pt idx="4">
                  <c:v>0</c:v>
                </c:pt>
              </c:numCache>
            </c:numRef>
          </c:val>
          <c:extLst>
            <c:ext xmlns:c16="http://schemas.microsoft.com/office/drawing/2014/chart" uri="{C3380CC4-5D6E-409C-BE32-E72D297353CC}">
              <c16:uniqueId val="{00000005-BD53-4C85-8EF7-0AE6C52BED3E}"/>
            </c:ext>
          </c:extLst>
        </c:ser>
        <c:dLbls>
          <c:showLegendKey val="0"/>
          <c:showVal val="0"/>
          <c:showCatName val="0"/>
          <c:showSerName val="0"/>
          <c:showPercent val="0"/>
          <c:showBubbleSize val="0"/>
        </c:dLbls>
        <c:gapWidth val="219"/>
        <c:overlap val="100"/>
        <c:axId val="455706384"/>
        <c:axId val="455706800"/>
      </c:barChart>
      <c:catAx>
        <c:axId val="455706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5706800"/>
        <c:crosses val="autoZero"/>
        <c:auto val="1"/>
        <c:lblAlgn val="ctr"/>
        <c:lblOffset val="100"/>
        <c:noMultiLvlLbl val="0"/>
      </c:catAx>
      <c:valAx>
        <c:axId val="45570680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57063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70407-B90A-433E-9FF2-83942BF519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8DAC2838-1C17-4D81-A3C8-7032C4075C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66FC93AF-0DFA-48CD-9060-FD4EEDFF7BBB}"/>
              </a:ext>
            </a:extLst>
          </p:cNvPr>
          <p:cNvSpPr>
            <a:spLocks noGrp="1"/>
          </p:cNvSpPr>
          <p:nvPr>
            <p:ph type="dt" sz="half" idx="10"/>
          </p:nvPr>
        </p:nvSpPr>
        <p:spPr/>
        <p:txBody>
          <a:bodyPr/>
          <a:lstStyle/>
          <a:p>
            <a:fld id="{084DE92E-A94A-448A-9459-0F6008EE6019}" type="datetimeFigureOut">
              <a:rPr lang="en-AU" smtClean="0"/>
              <a:t>8/08/2021</a:t>
            </a:fld>
            <a:endParaRPr lang="en-AU"/>
          </a:p>
        </p:txBody>
      </p:sp>
      <p:sp>
        <p:nvSpPr>
          <p:cNvPr id="5" name="Footer Placeholder 4">
            <a:extLst>
              <a:ext uri="{FF2B5EF4-FFF2-40B4-BE49-F238E27FC236}">
                <a16:creationId xmlns:a16="http://schemas.microsoft.com/office/drawing/2014/main" id="{F0C598A6-3C5C-462E-898E-BC165F198E0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05263C5-22CA-4900-9F78-1D689BDB56A8}"/>
              </a:ext>
            </a:extLst>
          </p:cNvPr>
          <p:cNvSpPr>
            <a:spLocks noGrp="1"/>
          </p:cNvSpPr>
          <p:nvPr>
            <p:ph type="sldNum" sz="quarter" idx="12"/>
          </p:nvPr>
        </p:nvSpPr>
        <p:spPr/>
        <p:txBody>
          <a:bodyPr/>
          <a:lstStyle/>
          <a:p>
            <a:fld id="{F6D67AFB-3C8B-431A-B525-E3DE0B9FBC6E}" type="slidenum">
              <a:rPr lang="en-AU" smtClean="0"/>
              <a:t>‹#›</a:t>
            </a:fld>
            <a:endParaRPr lang="en-AU"/>
          </a:p>
        </p:txBody>
      </p:sp>
    </p:spTree>
    <p:extLst>
      <p:ext uri="{BB962C8B-B14F-4D97-AF65-F5344CB8AC3E}">
        <p14:creationId xmlns:p14="http://schemas.microsoft.com/office/powerpoint/2010/main" val="2282611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D0880-1048-4CF5-A74B-D4C1E9C7D4B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77CB9F3-3838-472D-839C-D6AFE3FD8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ACA2AB6-66DB-4D04-9650-B537CCD9C5C7}"/>
              </a:ext>
            </a:extLst>
          </p:cNvPr>
          <p:cNvSpPr>
            <a:spLocks noGrp="1"/>
          </p:cNvSpPr>
          <p:nvPr>
            <p:ph type="dt" sz="half" idx="10"/>
          </p:nvPr>
        </p:nvSpPr>
        <p:spPr/>
        <p:txBody>
          <a:bodyPr/>
          <a:lstStyle/>
          <a:p>
            <a:fld id="{084DE92E-A94A-448A-9459-0F6008EE6019}" type="datetimeFigureOut">
              <a:rPr lang="en-AU" smtClean="0"/>
              <a:t>8/08/2021</a:t>
            </a:fld>
            <a:endParaRPr lang="en-AU"/>
          </a:p>
        </p:txBody>
      </p:sp>
      <p:sp>
        <p:nvSpPr>
          <p:cNvPr id="5" name="Footer Placeholder 4">
            <a:extLst>
              <a:ext uri="{FF2B5EF4-FFF2-40B4-BE49-F238E27FC236}">
                <a16:creationId xmlns:a16="http://schemas.microsoft.com/office/drawing/2014/main" id="{18F5617C-13D7-4E1C-9A6C-80BB95A4FD8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E4129E1-AAFF-4542-B4A3-1D2C4534B011}"/>
              </a:ext>
            </a:extLst>
          </p:cNvPr>
          <p:cNvSpPr>
            <a:spLocks noGrp="1"/>
          </p:cNvSpPr>
          <p:nvPr>
            <p:ph type="sldNum" sz="quarter" idx="12"/>
          </p:nvPr>
        </p:nvSpPr>
        <p:spPr/>
        <p:txBody>
          <a:bodyPr/>
          <a:lstStyle/>
          <a:p>
            <a:fld id="{F6D67AFB-3C8B-431A-B525-E3DE0B9FBC6E}" type="slidenum">
              <a:rPr lang="en-AU" smtClean="0"/>
              <a:t>‹#›</a:t>
            </a:fld>
            <a:endParaRPr lang="en-AU"/>
          </a:p>
        </p:txBody>
      </p:sp>
    </p:spTree>
    <p:extLst>
      <p:ext uri="{BB962C8B-B14F-4D97-AF65-F5344CB8AC3E}">
        <p14:creationId xmlns:p14="http://schemas.microsoft.com/office/powerpoint/2010/main" val="697989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4304DE-EAE0-4365-AB61-C5E679AAED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AD765C3-DC09-4E90-B737-AD54D6A13C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AD15ACD-C353-4FED-A5AA-22F214F95DC1}"/>
              </a:ext>
            </a:extLst>
          </p:cNvPr>
          <p:cNvSpPr>
            <a:spLocks noGrp="1"/>
          </p:cNvSpPr>
          <p:nvPr>
            <p:ph type="dt" sz="half" idx="10"/>
          </p:nvPr>
        </p:nvSpPr>
        <p:spPr/>
        <p:txBody>
          <a:bodyPr/>
          <a:lstStyle/>
          <a:p>
            <a:fld id="{084DE92E-A94A-448A-9459-0F6008EE6019}" type="datetimeFigureOut">
              <a:rPr lang="en-AU" smtClean="0"/>
              <a:t>8/08/2021</a:t>
            </a:fld>
            <a:endParaRPr lang="en-AU"/>
          </a:p>
        </p:txBody>
      </p:sp>
      <p:sp>
        <p:nvSpPr>
          <p:cNvPr id="5" name="Footer Placeholder 4">
            <a:extLst>
              <a:ext uri="{FF2B5EF4-FFF2-40B4-BE49-F238E27FC236}">
                <a16:creationId xmlns:a16="http://schemas.microsoft.com/office/drawing/2014/main" id="{E0956B15-FEEF-4971-9A25-BF21E021BEE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E68DA4-60C4-4226-B77B-702EB338B30D}"/>
              </a:ext>
            </a:extLst>
          </p:cNvPr>
          <p:cNvSpPr>
            <a:spLocks noGrp="1"/>
          </p:cNvSpPr>
          <p:nvPr>
            <p:ph type="sldNum" sz="quarter" idx="12"/>
          </p:nvPr>
        </p:nvSpPr>
        <p:spPr/>
        <p:txBody>
          <a:bodyPr/>
          <a:lstStyle/>
          <a:p>
            <a:fld id="{F6D67AFB-3C8B-431A-B525-E3DE0B9FBC6E}" type="slidenum">
              <a:rPr lang="en-AU" smtClean="0"/>
              <a:t>‹#›</a:t>
            </a:fld>
            <a:endParaRPr lang="en-AU"/>
          </a:p>
        </p:txBody>
      </p:sp>
    </p:spTree>
    <p:extLst>
      <p:ext uri="{BB962C8B-B14F-4D97-AF65-F5344CB8AC3E}">
        <p14:creationId xmlns:p14="http://schemas.microsoft.com/office/powerpoint/2010/main" val="3919426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42EDD-6411-48B2-8C1B-2320C16DE98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A79A489-D3F7-4C5B-B29A-039CEE0A14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D1525F8-5778-421A-BE78-CC77612AB7C4}"/>
              </a:ext>
            </a:extLst>
          </p:cNvPr>
          <p:cNvSpPr>
            <a:spLocks noGrp="1"/>
          </p:cNvSpPr>
          <p:nvPr>
            <p:ph type="dt" sz="half" idx="10"/>
          </p:nvPr>
        </p:nvSpPr>
        <p:spPr/>
        <p:txBody>
          <a:bodyPr/>
          <a:lstStyle/>
          <a:p>
            <a:fld id="{084DE92E-A94A-448A-9459-0F6008EE6019}" type="datetimeFigureOut">
              <a:rPr lang="en-AU" smtClean="0"/>
              <a:t>8/08/2021</a:t>
            </a:fld>
            <a:endParaRPr lang="en-AU"/>
          </a:p>
        </p:txBody>
      </p:sp>
      <p:sp>
        <p:nvSpPr>
          <p:cNvPr id="5" name="Footer Placeholder 4">
            <a:extLst>
              <a:ext uri="{FF2B5EF4-FFF2-40B4-BE49-F238E27FC236}">
                <a16:creationId xmlns:a16="http://schemas.microsoft.com/office/drawing/2014/main" id="{9FE7FC60-A7DF-4468-B8E9-DBDDD6EDEBA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2C28988-91AA-4EF3-AF4E-E19F35BFD849}"/>
              </a:ext>
            </a:extLst>
          </p:cNvPr>
          <p:cNvSpPr>
            <a:spLocks noGrp="1"/>
          </p:cNvSpPr>
          <p:nvPr>
            <p:ph type="sldNum" sz="quarter" idx="12"/>
          </p:nvPr>
        </p:nvSpPr>
        <p:spPr/>
        <p:txBody>
          <a:bodyPr/>
          <a:lstStyle/>
          <a:p>
            <a:fld id="{F6D67AFB-3C8B-431A-B525-E3DE0B9FBC6E}" type="slidenum">
              <a:rPr lang="en-AU" smtClean="0"/>
              <a:t>‹#›</a:t>
            </a:fld>
            <a:endParaRPr lang="en-AU"/>
          </a:p>
        </p:txBody>
      </p:sp>
    </p:spTree>
    <p:extLst>
      <p:ext uri="{BB962C8B-B14F-4D97-AF65-F5344CB8AC3E}">
        <p14:creationId xmlns:p14="http://schemas.microsoft.com/office/powerpoint/2010/main" val="70071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3BFF-1EC2-4A51-B02C-5DD62E5946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2DD560B-9219-4CB9-8DB6-95F991517C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6ACC45-2278-4981-8AC7-A17701316901}"/>
              </a:ext>
            </a:extLst>
          </p:cNvPr>
          <p:cNvSpPr>
            <a:spLocks noGrp="1"/>
          </p:cNvSpPr>
          <p:nvPr>
            <p:ph type="dt" sz="half" idx="10"/>
          </p:nvPr>
        </p:nvSpPr>
        <p:spPr/>
        <p:txBody>
          <a:bodyPr/>
          <a:lstStyle/>
          <a:p>
            <a:fld id="{084DE92E-A94A-448A-9459-0F6008EE6019}" type="datetimeFigureOut">
              <a:rPr lang="en-AU" smtClean="0"/>
              <a:t>8/08/2021</a:t>
            </a:fld>
            <a:endParaRPr lang="en-AU"/>
          </a:p>
        </p:txBody>
      </p:sp>
      <p:sp>
        <p:nvSpPr>
          <p:cNvPr id="5" name="Footer Placeholder 4">
            <a:extLst>
              <a:ext uri="{FF2B5EF4-FFF2-40B4-BE49-F238E27FC236}">
                <a16:creationId xmlns:a16="http://schemas.microsoft.com/office/drawing/2014/main" id="{2D6313D4-E511-41B3-A288-7E67F00308E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DEEA5A1-6444-4D3D-BCAA-616457263115}"/>
              </a:ext>
            </a:extLst>
          </p:cNvPr>
          <p:cNvSpPr>
            <a:spLocks noGrp="1"/>
          </p:cNvSpPr>
          <p:nvPr>
            <p:ph type="sldNum" sz="quarter" idx="12"/>
          </p:nvPr>
        </p:nvSpPr>
        <p:spPr/>
        <p:txBody>
          <a:bodyPr/>
          <a:lstStyle/>
          <a:p>
            <a:fld id="{F6D67AFB-3C8B-431A-B525-E3DE0B9FBC6E}" type="slidenum">
              <a:rPr lang="en-AU" smtClean="0"/>
              <a:t>‹#›</a:t>
            </a:fld>
            <a:endParaRPr lang="en-AU"/>
          </a:p>
        </p:txBody>
      </p:sp>
    </p:spTree>
    <p:extLst>
      <p:ext uri="{BB962C8B-B14F-4D97-AF65-F5344CB8AC3E}">
        <p14:creationId xmlns:p14="http://schemas.microsoft.com/office/powerpoint/2010/main" val="4209361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677A4-C7B7-4059-9604-C6F7CE962BF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723DBAB-9E7F-4A35-A912-D30EA8B6F9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F1D0E82-B01A-4C1A-A1DB-80B153D0E3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D65F705-FFE1-494A-A8FA-AEB650D4BF42}"/>
              </a:ext>
            </a:extLst>
          </p:cNvPr>
          <p:cNvSpPr>
            <a:spLocks noGrp="1"/>
          </p:cNvSpPr>
          <p:nvPr>
            <p:ph type="dt" sz="half" idx="10"/>
          </p:nvPr>
        </p:nvSpPr>
        <p:spPr/>
        <p:txBody>
          <a:bodyPr/>
          <a:lstStyle/>
          <a:p>
            <a:fld id="{084DE92E-A94A-448A-9459-0F6008EE6019}" type="datetimeFigureOut">
              <a:rPr lang="en-AU" smtClean="0"/>
              <a:t>8/08/2021</a:t>
            </a:fld>
            <a:endParaRPr lang="en-AU"/>
          </a:p>
        </p:txBody>
      </p:sp>
      <p:sp>
        <p:nvSpPr>
          <p:cNvPr id="6" name="Footer Placeholder 5">
            <a:extLst>
              <a:ext uri="{FF2B5EF4-FFF2-40B4-BE49-F238E27FC236}">
                <a16:creationId xmlns:a16="http://schemas.microsoft.com/office/drawing/2014/main" id="{CA2F9AA2-7647-49D4-8F7A-062F7D3F63B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2E80698-D8F1-42BF-B8C9-3970882085F2}"/>
              </a:ext>
            </a:extLst>
          </p:cNvPr>
          <p:cNvSpPr>
            <a:spLocks noGrp="1"/>
          </p:cNvSpPr>
          <p:nvPr>
            <p:ph type="sldNum" sz="quarter" idx="12"/>
          </p:nvPr>
        </p:nvSpPr>
        <p:spPr/>
        <p:txBody>
          <a:bodyPr/>
          <a:lstStyle/>
          <a:p>
            <a:fld id="{F6D67AFB-3C8B-431A-B525-E3DE0B9FBC6E}" type="slidenum">
              <a:rPr lang="en-AU" smtClean="0"/>
              <a:t>‹#›</a:t>
            </a:fld>
            <a:endParaRPr lang="en-AU"/>
          </a:p>
        </p:txBody>
      </p:sp>
    </p:spTree>
    <p:extLst>
      <p:ext uri="{BB962C8B-B14F-4D97-AF65-F5344CB8AC3E}">
        <p14:creationId xmlns:p14="http://schemas.microsoft.com/office/powerpoint/2010/main" val="425182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86333-2E7B-483C-9508-8D9ED9E3F634}"/>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A38A4EE-1FC2-4C31-9747-CC1B761A98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16B681-8BA9-4C49-B13C-CCD8E449EE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ABF194F-0076-464E-B469-DE96261BC0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4420A2-AF6E-4762-90F1-0B931AF70A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822983A-3CC5-40E9-9924-C4D3D04419C7}"/>
              </a:ext>
            </a:extLst>
          </p:cNvPr>
          <p:cNvSpPr>
            <a:spLocks noGrp="1"/>
          </p:cNvSpPr>
          <p:nvPr>
            <p:ph type="dt" sz="half" idx="10"/>
          </p:nvPr>
        </p:nvSpPr>
        <p:spPr/>
        <p:txBody>
          <a:bodyPr/>
          <a:lstStyle/>
          <a:p>
            <a:fld id="{084DE92E-A94A-448A-9459-0F6008EE6019}" type="datetimeFigureOut">
              <a:rPr lang="en-AU" smtClean="0"/>
              <a:t>8/08/2021</a:t>
            </a:fld>
            <a:endParaRPr lang="en-AU"/>
          </a:p>
        </p:txBody>
      </p:sp>
      <p:sp>
        <p:nvSpPr>
          <p:cNvPr id="8" name="Footer Placeholder 7">
            <a:extLst>
              <a:ext uri="{FF2B5EF4-FFF2-40B4-BE49-F238E27FC236}">
                <a16:creationId xmlns:a16="http://schemas.microsoft.com/office/drawing/2014/main" id="{48768DE9-BA9E-4097-878B-8DA912C0513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63C7DF6-9DDB-4A7E-89FE-564420AD24C7}"/>
              </a:ext>
            </a:extLst>
          </p:cNvPr>
          <p:cNvSpPr>
            <a:spLocks noGrp="1"/>
          </p:cNvSpPr>
          <p:nvPr>
            <p:ph type="sldNum" sz="quarter" idx="12"/>
          </p:nvPr>
        </p:nvSpPr>
        <p:spPr/>
        <p:txBody>
          <a:bodyPr/>
          <a:lstStyle/>
          <a:p>
            <a:fld id="{F6D67AFB-3C8B-431A-B525-E3DE0B9FBC6E}" type="slidenum">
              <a:rPr lang="en-AU" smtClean="0"/>
              <a:t>‹#›</a:t>
            </a:fld>
            <a:endParaRPr lang="en-AU"/>
          </a:p>
        </p:txBody>
      </p:sp>
    </p:spTree>
    <p:extLst>
      <p:ext uri="{BB962C8B-B14F-4D97-AF65-F5344CB8AC3E}">
        <p14:creationId xmlns:p14="http://schemas.microsoft.com/office/powerpoint/2010/main" val="3573320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5C398-1A00-4436-84B3-41BF32F8374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A5579AB-7A48-4B55-86FF-A3A85A114D88}"/>
              </a:ext>
            </a:extLst>
          </p:cNvPr>
          <p:cNvSpPr>
            <a:spLocks noGrp="1"/>
          </p:cNvSpPr>
          <p:nvPr>
            <p:ph type="dt" sz="half" idx="10"/>
          </p:nvPr>
        </p:nvSpPr>
        <p:spPr/>
        <p:txBody>
          <a:bodyPr/>
          <a:lstStyle/>
          <a:p>
            <a:fld id="{084DE92E-A94A-448A-9459-0F6008EE6019}" type="datetimeFigureOut">
              <a:rPr lang="en-AU" smtClean="0"/>
              <a:t>8/08/2021</a:t>
            </a:fld>
            <a:endParaRPr lang="en-AU"/>
          </a:p>
        </p:txBody>
      </p:sp>
      <p:sp>
        <p:nvSpPr>
          <p:cNvPr id="4" name="Footer Placeholder 3">
            <a:extLst>
              <a:ext uri="{FF2B5EF4-FFF2-40B4-BE49-F238E27FC236}">
                <a16:creationId xmlns:a16="http://schemas.microsoft.com/office/drawing/2014/main" id="{0093023D-FFB1-4B0B-BDC3-0445E077994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349B275-AD49-40FA-AADE-FF2E0FBA5CA0}"/>
              </a:ext>
            </a:extLst>
          </p:cNvPr>
          <p:cNvSpPr>
            <a:spLocks noGrp="1"/>
          </p:cNvSpPr>
          <p:nvPr>
            <p:ph type="sldNum" sz="quarter" idx="12"/>
          </p:nvPr>
        </p:nvSpPr>
        <p:spPr/>
        <p:txBody>
          <a:bodyPr/>
          <a:lstStyle/>
          <a:p>
            <a:fld id="{F6D67AFB-3C8B-431A-B525-E3DE0B9FBC6E}" type="slidenum">
              <a:rPr lang="en-AU" smtClean="0"/>
              <a:t>‹#›</a:t>
            </a:fld>
            <a:endParaRPr lang="en-AU"/>
          </a:p>
        </p:txBody>
      </p:sp>
    </p:spTree>
    <p:extLst>
      <p:ext uri="{BB962C8B-B14F-4D97-AF65-F5344CB8AC3E}">
        <p14:creationId xmlns:p14="http://schemas.microsoft.com/office/powerpoint/2010/main" val="624964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FF8831-D6E1-4607-9647-AFB129C9728E}"/>
              </a:ext>
            </a:extLst>
          </p:cNvPr>
          <p:cNvSpPr>
            <a:spLocks noGrp="1"/>
          </p:cNvSpPr>
          <p:nvPr>
            <p:ph type="dt" sz="half" idx="10"/>
          </p:nvPr>
        </p:nvSpPr>
        <p:spPr/>
        <p:txBody>
          <a:bodyPr/>
          <a:lstStyle/>
          <a:p>
            <a:fld id="{084DE92E-A94A-448A-9459-0F6008EE6019}" type="datetimeFigureOut">
              <a:rPr lang="en-AU" smtClean="0"/>
              <a:t>8/08/2021</a:t>
            </a:fld>
            <a:endParaRPr lang="en-AU"/>
          </a:p>
        </p:txBody>
      </p:sp>
      <p:sp>
        <p:nvSpPr>
          <p:cNvPr id="3" name="Footer Placeholder 2">
            <a:extLst>
              <a:ext uri="{FF2B5EF4-FFF2-40B4-BE49-F238E27FC236}">
                <a16:creationId xmlns:a16="http://schemas.microsoft.com/office/drawing/2014/main" id="{B7484026-5563-410F-87D4-501713ECCD3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304FE6B-0E58-4A86-91C8-B4B86686DEE9}"/>
              </a:ext>
            </a:extLst>
          </p:cNvPr>
          <p:cNvSpPr>
            <a:spLocks noGrp="1"/>
          </p:cNvSpPr>
          <p:nvPr>
            <p:ph type="sldNum" sz="quarter" idx="12"/>
          </p:nvPr>
        </p:nvSpPr>
        <p:spPr/>
        <p:txBody>
          <a:bodyPr/>
          <a:lstStyle/>
          <a:p>
            <a:fld id="{F6D67AFB-3C8B-431A-B525-E3DE0B9FBC6E}" type="slidenum">
              <a:rPr lang="en-AU" smtClean="0"/>
              <a:t>‹#›</a:t>
            </a:fld>
            <a:endParaRPr lang="en-AU"/>
          </a:p>
        </p:txBody>
      </p:sp>
    </p:spTree>
    <p:extLst>
      <p:ext uri="{BB962C8B-B14F-4D97-AF65-F5344CB8AC3E}">
        <p14:creationId xmlns:p14="http://schemas.microsoft.com/office/powerpoint/2010/main" val="2562505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07E9-D53D-4D6E-9504-59C93CBBF9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D4C74DF-8902-4FD2-BB24-07CED67EC7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D927E775-C318-478D-A837-B0840330BB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0CA12-9BD5-4C4A-A9F0-A309B1AC71AD}"/>
              </a:ext>
            </a:extLst>
          </p:cNvPr>
          <p:cNvSpPr>
            <a:spLocks noGrp="1"/>
          </p:cNvSpPr>
          <p:nvPr>
            <p:ph type="dt" sz="half" idx="10"/>
          </p:nvPr>
        </p:nvSpPr>
        <p:spPr/>
        <p:txBody>
          <a:bodyPr/>
          <a:lstStyle/>
          <a:p>
            <a:fld id="{084DE92E-A94A-448A-9459-0F6008EE6019}" type="datetimeFigureOut">
              <a:rPr lang="en-AU" smtClean="0"/>
              <a:t>8/08/2021</a:t>
            </a:fld>
            <a:endParaRPr lang="en-AU"/>
          </a:p>
        </p:txBody>
      </p:sp>
      <p:sp>
        <p:nvSpPr>
          <p:cNvPr id="6" name="Footer Placeholder 5">
            <a:extLst>
              <a:ext uri="{FF2B5EF4-FFF2-40B4-BE49-F238E27FC236}">
                <a16:creationId xmlns:a16="http://schemas.microsoft.com/office/drawing/2014/main" id="{7A97A16B-72C5-427D-9ECC-3CF42FA7588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3D6948E-6086-4A72-8F63-6D5525A10A03}"/>
              </a:ext>
            </a:extLst>
          </p:cNvPr>
          <p:cNvSpPr>
            <a:spLocks noGrp="1"/>
          </p:cNvSpPr>
          <p:nvPr>
            <p:ph type="sldNum" sz="quarter" idx="12"/>
          </p:nvPr>
        </p:nvSpPr>
        <p:spPr/>
        <p:txBody>
          <a:bodyPr/>
          <a:lstStyle/>
          <a:p>
            <a:fld id="{F6D67AFB-3C8B-431A-B525-E3DE0B9FBC6E}" type="slidenum">
              <a:rPr lang="en-AU" smtClean="0"/>
              <a:t>‹#›</a:t>
            </a:fld>
            <a:endParaRPr lang="en-AU"/>
          </a:p>
        </p:txBody>
      </p:sp>
    </p:spTree>
    <p:extLst>
      <p:ext uri="{BB962C8B-B14F-4D97-AF65-F5344CB8AC3E}">
        <p14:creationId xmlns:p14="http://schemas.microsoft.com/office/powerpoint/2010/main" val="3051821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40DF4-8B81-42D7-8C3B-8C73E835C8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B8D251A-58C5-425B-9FA6-13F746A502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79E920A-E862-4982-A6B8-C5F62E151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F7456B-2734-486E-9EE1-74AB9CC244A5}"/>
              </a:ext>
            </a:extLst>
          </p:cNvPr>
          <p:cNvSpPr>
            <a:spLocks noGrp="1"/>
          </p:cNvSpPr>
          <p:nvPr>
            <p:ph type="dt" sz="half" idx="10"/>
          </p:nvPr>
        </p:nvSpPr>
        <p:spPr/>
        <p:txBody>
          <a:bodyPr/>
          <a:lstStyle/>
          <a:p>
            <a:fld id="{084DE92E-A94A-448A-9459-0F6008EE6019}" type="datetimeFigureOut">
              <a:rPr lang="en-AU" smtClean="0"/>
              <a:t>8/08/2021</a:t>
            </a:fld>
            <a:endParaRPr lang="en-AU"/>
          </a:p>
        </p:txBody>
      </p:sp>
      <p:sp>
        <p:nvSpPr>
          <p:cNvPr id="6" name="Footer Placeholder 5">
            <a:extLst>
              <a:ext uri="{FF2B5EF4-FFF2-40B4-BE49-F238E27FC236}">
                <a16:creationId xmlns:a16="http://schemas.microsoft.com/office/drawing/2014/main" id="{39D926D2-70C3-414D-A437-5ACB68CDABF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7D0D3E6-544D-4A94-80F4-758FD288C767}"/>
              </a:ext>
            </a:extLst>
          </p:cNvPr>
          <p:cNvSpPr>
            <a:spLocks noGrp="1"/>
          </p:cNvSpPr>
          <p:nvPr>
            <p:ph type="sldNum" sz="quarter" idx="12"/>
          </p:nvPr>
        </p:nvSpPr>
        <p:spPr/>
        <p:txBody>
          <a:bodyPr/>
          <a:lstStyle/>
          <a:p>
            <a:fld id="{F6D67AFB-3C8B-431A-B525-E3DE0B9FBC6E}" type="slidenum">
              <a:rPr lang="en-AU" smtClean="0"/>
              <a:t>‹#›</a:t>
            </a:fld>
            <a:endParaRPr lang="en-AU"/>
          </a:p>
        </p:txBody>
      </p:sp>
    </p:spTree>
    <p:extLst>
      <p:ext uri="{BB962C8B-B14F-4D97-AF65-F5344CB8AC3E}">
        <p14:creationId xmlns:p14="http://schemas.microsoft.com/office/powerpoint/2010/main" val="3209458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2848B3-5529-4964-B70A-F53EA5CBA6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578E647-71A7-4C15-A18D-0D2A15581D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F13A295-ECAB-4000-8643-B783923DC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4DE92E-A94A-448A-9459-0F6008EE6019}" type="datetimeFigureOut">
              <a:rPr lang="en-AU" smtClean="0"/>
              <a:t>8/08/2021</a:t>
            </a:fld>
            <a:endParaRPr lang="en-AU"/>
          </a:p>
        </p:txBody>
      </p:sp>
      <p:sp>
        <p:nvSpPr>
          <p:cNvPr id="5" name="Footer Placeholder 4">
            <a:extLst>
              <a:ext uri="{FF2B5EF4-FFF2-40B4-BE49-F238E27FC236}">
                <a16:creationId xmlns:a16="http://schemas.microsoft.com/office/drawing/2014/main" id="{158168F9-F467-4386-8225-11868DBD5D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37A070C7-9A57-42C7-9B16-1FA4116DD1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D67AFB-3C8B-431A-B525-E3DE0B9FBC6E}" type="slidenum">
              <a:rPr lang="en-AU" smtClean="0"/>
              <a:t>‹#›</a:t>
            </a:fld>
            <a:endParaRPr lang="en-AU"/>
          </a:p>
        </p:txBody>
      </p:sp>
    </p:spTree>
    <p:extLst>
      <p:ext uri="{BB962C8B-B14F-4D97-AF65-F5344CB8AC3E}">
        <p14:creationId xmlns:p14="http://schemas.microsoft.com/office/powerpoint/2010/main" val="3061190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A009477B-74DC-46BC-8449-8DBA92234255}"/>
              </a:ext>
            </a:extLst>
          </p:cNvPr>
          <p:cNvPicPr>
            <a:picLocks noChangeAspect="1"/>
          </p:cNvPicPr>
          <p:nvPr/>
        </p:nvPicPr>
        <p:blipFill rotWithShape="1">
          <a:blip r:embed="rId2">
            <a:clrChange>
              <a:clrFrom>
                <a:srgbClr val="F3F3F3"/>
              </a:clrFrom>
              <a:clrTo>
                <a:srgbClr val="F3F3F3">
                  <a:alpha val="0"/>
                </a:srgbClr>
              </a:clrTo>
            </a:clrChange>
            <a:alphaModFix/>
          </a:blip>
          <a:srcRect l="6556" r="6555" b="-1"/>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2" name="Rectangle 1">
            <a:extLst>
              <a:ext uri="{FF2B5EF4-FFF2-40B4-BE49-F238E27FC236}">
                <a16:creationId xmlns:a16="http://schemas.microsoft.com/office/drawing/2014/main" id="{8D9973B5-F7EC-4187-BF79-59503E651FDE}"/>
              </a:ext>
            </a:extLst>
          </p:cNvPr>
          <p:cNvSpPr/>
          <p:nvPr/>
        </p:nvSpPr>
        <p:spPr>
          <a:xfrm>
            <a:off x="0" y="0"/>
            <a:ext cx="474345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 name="Rectangle: Rounded Corners 2">
            <a:extLst>
              <a:ext uri="{FF2B5EF4-FFF2-40B4-BE49-F238E27FC236}">
                <a16:creationId xmlns:a16="http://schemas.microsoft.com/office/drawing/2014/main" id="{97F08C96-AFDE-444C-8BFC-42C826A35C70}"/>
              </a:ext>
            </a:extLst>
          </p:cNvPr>
          <p:cNvSpPr/>
          <p:nvPr/>
        </p:nvSpPr>
        <p:spPr>
          <a:xfrm>
            <a:off x="400050" y="737235"/>
            <a:ext cx="3869055" cy="11487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Clustering Italian restaurants</a:t>
            </a:r>
          </a:p>
          <a:p>
            <a:pPr algn="ctr"/>
            <a:r>
              <a:rPr lang="en-AU" sz="2000" b="1" dirty="0"/>
              <a:t>In NYC</a:t>
            </a:r>
          </a:p>
        </p:txBody>
      </p:sp>
      <p:sp>
        <p:nvSpPr>
          <p:cNvPr id="9" name="Rectangle: Rounded Corners 8">
            <a:extLst>
              <a:ext uri="{FF2B5EF4-FFF2-40B4-BE49-F238E27FC236}">
                <a16:creationId xmlns:a16="http://schemas.microsoft.com/office/drawing/2014/main" id="{45024EDA-CB06-47D7-8F75-C5FA572F62AB}"/>
              </a:ext>
            </a:extLst>
          </p:cNvPr>
          <p:cNvSpPr/>
          <p:nvPr/>
        </p:nvSpPr>
        <p:spPr>
          <a:xfrm>
            <a:off x="400050" y="1988821"/>
            <a:ext cx="3869055" cy="3829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i="1" dirty="0"/>
              <a:t>A data-driven approach for opening a new restaurant</a:t>
            </a:r>
          </a:p>
        </p:txBody>
      </p:sp>
      <p:sp>
        <p:nvSpPr>
          <p:cNvPr id="10" name="Rectangle 9">
            <a:extLst>
              <a:ext uri="{FF2B5EF4-FFF2-40B4-BE49-F238E27FC236}">
                <a16:creationId xmlns:a16="http://schemas.microsoft.com/office/drawing/2014/main" id="{1B3B0464-9813-4AF9-A120-EB219804594D}"/>
              </a:ext>
            </a:extLst>
          </p:cNvPr>
          <p:cNvSpPr/>
          <p:nvPr/>
        </p:nvSpPr>
        <p:spPr>
          <a:xfrm>
            <a:off x="1377315" y="2611755"/>
            <a:ext cx="2874645" cy="651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dirty="0"/>
              <a:t>Andrea Sarni, Aug 2021</a:t>
            </a:r>
          </a:p>
        </p:txBody>
      </p:sp>
    </p:spTree>
    <p:extLst>
      <p:ext uri="{BB962C8B-B14F-4D97-AF65-F5344CB8AC3E}">
        <p14:creationId xmlns:p14="http://schemas.microsoft.com/office/powerpoint/2010/main" val="3817122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84EA711-5BF3-454D-8428-A0066C4BA53B}"/>
              </a:ext>
            </a:extLst>
          </p:cNvPr>
          <p:cNvSpPr txBox="1">
            <a:spLocks/>
          </p:cNvSpPr>
          <p:nvPr/>
        </p:nvSpPr>
        <p:spPr>
          <a:xfrm>
            <a:off x="1749690" y="211467"/>
            <a:ext cx="8794576" cy="736978"/>
          </a:xfrm>
          <a:prstGeom prst="rect">
            <a:avLst/>
          </a:prstGeom>
        </p:spPr>
        <p:txBody>
          <a:bodyPr vert="horz" lIns="91440" tIns="0" rIns="91440" bIns="0" rtlCol="0" anchor="t" anchorCtr="0">
            <a:noAutofit/>
          </a:bodyPr>
          <a:lstStyle>
            <a:lvl1pPr algn="l" defTabSz="457200" rtl="0" eaLnBrk="1" latinLnBrk="0" hangingPunct="1">
              <a:lnSpc>
                <a:spcPct val="100000"/>
              </a:lnSpc>
              <a:spcBef>
                <a:spcPct val="0"/>
              </a:spcBef>
              <a:buNone/>
              <a:defRPr sz="4200" b="1" kern="1200">
                <a:solidFill>
                  <a:schemeClr val="tx1"/>
                </a:solidFill>
                <a:latin typeface="+mj-lt"/>
                <a:ea typeface="+mj-ea"/>
                <a:cs typeface="+mj-cs"/>
              </a:defRPr>
            </a:lvl1pPr>
          </a:lstStyle>
          <a:p>
            <a:r>
              <a:rPr lang="en-AU" sz="2400"/>
              <a:t>Agenda</a:t>
            </a:r>
            <a:endParaRPr lang="en-US" sz="1800"/>
          </a:p>
        </p:txBody>
      </p:sp>
      <p:cxnSp>
        <p:nvCxnSpPr>
          <p:cNvPr id="6" name="Straight Connector 5">
            <a:extLst>
              <a:ext uri="{FF2B5EF4-FFF2-40B4-BE49-F238E27FC236}">
                <a16:creationId xmlns:a16="http://schemas.microsoft.com/office/drawing/2014/main" id="{5EAC0D07-A8F7-471A-B3C1-777E2A9518D4}"/>
              </a:ext>
            </a:extLst>
          </p:cNvPr>
          <p:cNvCxnSpPr>
            <a:cxnSpLocks/>
            <a:stCxn id="8" idx="4"/>
          </p:cNvCxnSpPr>
          <p:nvPr/>
        </p:nvCxnSpPr>
        <p:spPr>
          <a:xfrm>
            <a:off x="2278702" y="1902817"/>
            <a:ext cx="0" cy="53158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9F8E6BE-AFAF-4292-AB49-7FA7A698C7D5}"/>
              </a:ext>
            </a:extLst>
          </p:cNvPr>
          <p:cNvSpPr/>
          <p:nvPr/>
        </p:nvSpPr>
        <p:spPr>
          <a:xfrm>
            <a:off x="2010491" y="2430781"/>
            <a:ext cx="540000" cy="539999"/>
          </a:xfrm>
          <a:prstGeom prst="ellipse">
            <a:avLst/>
          </a:prstGeom>
          <a:solidFill>
            <a:schemeClr val="bg1"/>
          </a:solidFill>
          <a:ln w="28575" cmpd="sng">
            <a:solidFill>
              <a:schemeClr val="tx2"/>
            </a:solidFill>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b="1">
                <a:solidFill>
                  <a:schemeClr val="accent1"/>
                </a:solidFill>
              </a:rPr>
              <a:t>2</a:t>
            </a:r>
          </a:p>
        </p:txBody>
      </p:sp>
      <p:sp>
        <p:nvSpPr>
          <p:cNvPr id="8" name="Oval 7">
            <a:extLst>
              <a:ext uri="{FF2B5EF4-FFF2-40B4-BE49-F238E27FC236}">
                <a16:creationId xmlns:a16="http://schemas.microsoft.com/office/drawing/2014/main" id="{B4720B0F-4C34-4BC2-B645-F3A49BFB1EA1}"/>
              </a:ext>
            </a:extLst>
          </p:cNvPr>
          <p:cNvSpPr/>
          <p:nvPr/>
        </p:nvSpPr>
        <p:spPr>
          <a:xfrm>
            <a:off x="2008702" y="1362818"/>
            <a:ext cx="540000" cy="539999"/>
          </a:xfrm>
          <a:prstGeom prst="ellipse">
            <a:avLst/>
          </a:prstGeom>
          <a:solidFill>
            <a:schemeClr val="bg1"/>
          </a:solidFill>
          <a:ln w="28575" cmpd="sng">
            <a:solidFill>
              <a:schemeClr val="tx2"/>
            </a:solidFill>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b="1">
                <a:solidFill>
                  <a:schemeClr val="accent1"/>
                </a:solidFill>
              </a:rPr>
              <a:t>1</a:t>
            </a:r>
          </a:p>
        </p:txBody>
      </p:sp>
      <p:sp>
        <p:nvSpPr>
          <p:cNvPr id="9" name="Oval 8">
            <a:extLst>
              <a:ext uri="{FF2B5EF4-FFF2-40B4-BE49-F238E27FC236}">
                <a16:creationId xmlns:a16="http://schemas.microsoft.com/office/drawing/2014/main" id="{A73A3710-78E4-4C69-B2A3-7A9D80279F96}"/>
              </a:ext>
            </a:extLst>
          </p:cNvPr>
          <p:cNvSpPr/>
          <p:nvPr/>
        </p:nvSpPr>
        <p:spPr>
          <a:xfrm>
            <a:off x="2010491" y="3501255"/>
            <a:ext cx="540000" cy="539999"/>
          </a:xfrm>
          <a:prstGeom prst="ellipse">
            <a:avLst/>
          </a:prstGeom>
          <a:solidFill>
            <a:schemeClr val="bg1"/>
          </a:solidFill>
          <a:ln w="28575" cmpd="sng">
            <a:solidFill>
              <a:schemeClr val="tx2"/>
            </a:solidFill>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b="1" dirty="0">
                <a:solidFill>
                  <a:schemeClr val="accent1"/>
                </a:solidFill>
              </a:rPr>
              <a:t>3</a:t>
            </a:r>
          </a:p>
        </p:txBody>
      </p:sp>
      <p:cxnSp>
        <p:nvCxnSpPr>
          <p:cNvPr id="10" name="Straight Connector 9">
            <a:extLst>
              <a:ext uri="{FF2B5EF4-FFF2-40B4-BE49-F238E27FC236}">
                <a16:creationId xmlns:a16="http://schemas.microsoft.com/office/drawing/2014/main" id="{9E4CD5BF-8B9B-49C6-B8D1-A439F56B62A7}"/>
              </a:ext>
            </a:extLst>
          </p:cNvPr>
          <p:cNvCxnSpPr>
            <a:cxnSpLocks/>
          </p:cNvCxnSpPr>
          <p:nvPr/>
        </p:nvCxnSpPr>
        <p:spPr>
          <a:xfrm>
            <a:off x="2278702" y="2970779"/>
            <a:ext cx="0" cy="53158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A82ACE4-70D9-4C1C-A1F0-7981D661C287}"/>
              </a:ext>
            </a:extLst>
          </p:cNvPr>
          <p:cNvSpPr txBox="1"/>
          <p:nvPr/>
        </p:nvSpPr>
        <p:spPr>
          <a:xfrm>
            <a:off x="2640254" y="1448151"/>
            <a:ext cx="926344" cy="369332"/>
          </a:xfrm>
          <a:prstGeom prst="rect">
            <a:avLst/>
          </a:prstGeom>
          <a:noFill/>
        </p:spPr>
        <p:txBody>
          <a:bodyPr wrap="none" rtlCol="0">
            <a:spAutoFit/>
          </a:bodyPr>
          <a:lstStyle/>
          <a:p>
            <a:r>
              <a:rPr lang="en-AU" b="1" dirty="0">
                <a:latin typeface="Calibri" panose="020F0502020204030204" pitchFamily="34" charset="0"/>
                <a:cs typeface="Calibri" panose="020F0502020204030204" pitchFamily="34" charset="0"/>
              </a:rPr>
              <a:t>Context</a:t>
            </a:r>
          </a:p>
        </p:txBody>
      </p:sp>
      <p:sp>
        <p:nvSpPr>
          <p:cNvPr id="12" name="TextBox 11">
            <a:extLst>
              <a:ext uri="{FF2B5EF4-FFF2-40B4-BE49-F238E27FC236}">
                <a16:creationId xmlns:a16="http://schemas.microsoft.com/office/drawing/2014/main" id="{0ADD8F08-C014-46BE-A169-081326138275}"/>
              </a:ext>
            </a:extLst>
          </p:cNvPr>
          <p:cNvSpPr txBox="1"/>
          <p:nvPr/>
        </p:nvSpPr>
        <p:spPr>
          <a:xfrm>
            <a:off x="2640254" y="2516114"/>
            <a:ext cx="1106778" cy="369332"/>
          </a:xfrm>
          <a:prstGeom prst="rect">
            <a:avLst/>
          </a:prstGeom>
          <a:noFill/>
        </p:spPr>
        <p:txBody>
          <a:bodyPr wrap="none" rtlCol="0">
            <a:spAutoFit/>
          </a:bodyPr>
          <a:lstStyle/>
          <a:p>
            <a:r>
              <a:rPr lang="en-AU" b="1" dirty="0">
                <a:latin typeface="Calibri" panose="020F0502020204030204" pitchFamily="34" charset="0"/>
                <a:cs typeface="Calibri" panose="020F0502020204030204" pitchFamily="34" charset="0"/>
              </a:rPr>
              <a:t>Approach</a:t>
            </a:r>
          </a:p>
        </p:txBody>
      </p:sp>
      <p:sp>
        <p:nvSpPr>
          <p:cNvPr id="13" name="TextBox 12">
            <a:extLst>
              <a:ext uri="{FF2B5EF4-FFF2-40B4-BE49-F238E27FC236}">
                <a16:creationId xmlns:a16="http://schemas.microsoft.com/office/drawing/2014/main" id="{8A658EA5-4741-4097-B9EE-E2DE4694B157}"/>
              </a:ext>
            </a:extLst>
          </p:cNvPr>
          <p:cNvSpPr txBox="1"/>
          <p:nvPr/>
        </p:nvSpPr>
        <p:spPr>
          <a:xfrm>
            <a:off x="2640254" y="3584077"/>
            <a:ext cx="1787477" cy="369332"/>
          </a:xfrm>
          <a:prstGeom prst="rect">
            <a:avLst/>
          </a:prstGeom>
          <a:noFill/>
        </p:spPr>
        <p:txBody>
          <a:bodyPr wrap="none" rtlCol="0">
            <a:spAutoFit/>
          </a:bodyPr>
          <a:lstStyle/>
          <a:p>
            <a:r>
              <a:rPr lang="en-AU" b="1" dirty="0">
                <a:latin typeface="Calibri" panose="020F0502020204030204" pitchFamily="34" charset="0"/>
                <a:cs typeface="Calibri" panose="020F0502020204030204" pitchFamily="34" charset="0"/>
              </a:rPr>
              <a:t>Analytical model</a:t>
            </a:r>
          </a:p>
        </p:txBody>
      </p:sp>
      <p:sp>
        <p:nvSpPr>
          <p:cNvPr id="14" name="Oval 13">
            <a:extLst>
              <a:ext uri="{FF2B5EF4-FFF2-40B4-BE49-F238E27FC236}">
                <a16:creationId xmlns:a16="http://schemas.microsoft.com/office/drawing/2014/main" id="{E30B0D8D-DA07-4C01-8E29-5D8323A37D6A}"/>
              </a:ext>
            </a:extLst>
          </p:cNvPr>
          <p:cNvSpPr/>
          <p:nvPr/>
        </p:nvSpPr>
        <p:spPr>
          <a:xfrm>
            <a:off x="2010491" y="4563315"/>
            <a:ext cx="540000" cy="539999"/>
          </a:xfrm>
          <a:prstGeom prst="ellipse">
            <a:avLst/>
          </a:prstGeom>
          <a:solidFill>
            <a:schemeClr val="bg1"/>
          </a:solidFill>
          <a:ln w="28575" cmpd="sng">
            <a:solidFill>
              <a:schemeClr val="tx2"/>
            </a:solidFill>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b="1" dirty="0">
                <a:solidFill>
                  <a:schemeClr val="accent1"/>
                </a:solidFill>
              </a:rPr>
              <a:t>4</a:t>
            </a:r>
          </a:p>
        </p:txBody>
      </p:sp>
      <p:cxnSp>
        <p:nvCxnSpPr>
          <p:cNvPr id="15" name="Straight Connector 14">
            <a:extLst>
              <a:ext uri="{FF2B5EF4-FFF2-40B4-BE49-F238E27FC236}">
                <a16:creationId xmlns:a16="http://schemas.microsoft.com/office/drawing/2014/main" id="{12CABC20-6983-48EA-9FE2-B9AFBBB1935E}"/>
              </a:ext>
            </a:extLst>
          </p:cNvPr>
          <p:cNvCxnSpPr>
            <a:cxnSpLocks/>
          </p:cNvCxnSpPr>
          <p:nvPr/>
        </p:nvCxnSpPr>
        <p:spPr>
          <a:xfrm>
            <a:off x="2278702" y="4032839"/>
            <a:ext cx="0" cy="53158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502C668-F688-4ADD-BCCD-4EC107EC64FB}"/>
              </a:ext>
            </a:extLst>
          </p:cNvPr>
          <p:cNvSpPr txBox="1"/>
          <p:nvPr/>
        </p:nvSpPr>
        <p:spPr>
          <a:xfrm>
            <a:off x="2640254" y="4646137"/>
            <a:ext cx="1183337" cy="369332"/>
          </a:xfrm>
          <a:prstGeom prst="rect">
            <a:avLst/>
          </a:prstGeom>
          <a:noFill/>
        </p:spPr>
        <p:txBody>
          <a:bodyPr wrap="none" rtlCol="0">
            <a:spAutoFit/>
          </a:bodyPr>
          <a:lstStyle/>
          <a:p>
            <a:r>
              <a:rPr lang="en-AU" b="1" dirty="0">
                <a:latin typeface="Calibri" panose="020F0502020204030204" pitchFamily="34" charset="0"/>
                <a:cs typeface="Calibri" panose="020F0502020204030204" pitchFamily="34" charset="0"/>
              </a:rPr>
              <a:t>Discussion</a:t>
            </a:r>
          </a:p>
        </p:txBody>
      </p:sp>
      <p:pic>
        <p:nvPicPr>
          <p:cNvPr id="17" name="Picture 16" descr="Diagram&#10;&#10;Description automatically generated">
            <a:extLst>
              <a:ext uri="{FF2B5EF4-FFF2-40B4-BE49-F238E27FC236}">
                <a16:creationId xmlns:a16="http://schemas.microsoft.com/office/drawing/2014/main" id="{E43D09DD-DA30-4779-BA98-FFCA9A85045E}"/>
              </a:ext>
            </a:extLst>
          </p:cNvPr>
          <p:cNvPicPr>
            <a:picLocks noChangeAspect="1"/>
          </p:cNvPicPr>
          <p:nvPr/>
        </p:nvPicPr>
        <p:blipFill rotWithShape="1">
          <a:blip r:embed="rId2">
            <a:clrChange>
              <a:clrFrom>
                <a:srgbClr val="F3F3F3"/>
              </a:clrFrom>
              <a:clrTo>
                <a:srgbClr val="F3F3F3">
                  <a:alpha val="0"/>
                </a:srgbClr>
              </a:clrTo>
            </a:clrChange>
            <a:alphaModFix/>
          </a:blip>
          <a:srcRect l="6556" r="6555" b="-1"/>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Tree>
    <p:extLst>
      <p:ext uri="{BB962C8B-B14F-4D97-AF65-F5344CB8AC3E}">
        <p14:creationId xmlns:p14="http://schemas.microsoft.com/office/powerpoint/2010/main" val="348044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Diagram&#10;&#10;Description automatically generated">
            <a:extLst>
              <a:ext uri="{FF2B5EF4-FFF2-40B4-BE49-F238E27FC236}">
                <a16:creationId xmlns:a16="http://schemas.microsoft.com/office/drawing/2014/main" id="{5D035D72-A40A-4C7D-86D8-545308B1CD2D}"/>
              </a:ext>
            </a:extLst>
          </p:cNvPr>
          <p:cNvPicPr>
            <a:picLocks noChangeAspect="1"/>
          </p:cNvPicPr>
          <p:nvPr/>
        </p:nvPicPr>
        <p:blipFill rotWithShape="1">
          <a:blip r:embed="rId2">
            <a:clrChange>
              <a:clrFrom>
                <a:srgbClr val="F3F3F3"/>
              </a:clrFrom>
              <a:clrTo>
                <a:srgbClr val="F3F3F3">
                  <a:alpha val="0"/>
                </a:srgbClr>
              </a:clrTo>
            </a:clrChange>
            <a:alphaModFix amt="20000"/>
          </a:blip>
          <a:srcRect l="6556" r="6555" b="-1"/>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4" name="Title 1">
            <a:extLst>
              <a:ext uri="{FF2B5EF4-FFF2-40B4-BE49-F238E27FC236}">
                <a16:creationId xmlns:a16="http://schemas.microsoft.com/office/drawing/2014/main" id="{91B911C8-4A64-4B9C-BB34-EBA3DB40B557}"/>
              </a:ext>
            </a:extLst>
          </p:cNvPr>
          <p:cNvSpPr txBox="1">
            <a:spLocks/>
          </p:cNvSpPr>
          <p:nvPr/>
        </p:nvSpPr>
        <p:spPr>
          <a:xfrm>
            <a:off x="609602" y="128560"/>
            <a:ext cx="11041292" cy="7369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3700" dirty="0"/>
              <a:t>Clustering Italian restaurants in NYC</a:t>
            </a:r>
            <a:r>
              <a:rPr lang="en-AU" sz="3700" dirty="0">
                <a:solidFill>
                  <a:schemeClr val="bg2">
                    <a:lumMod val="65000"/>
                  </a:schemeClr>
                </a:solidFill>
              </a:rPr>
              <a:t>| Context</a:t>
            </a:r>
          </a:p>
        </p:txBody>
      </p:sp>
      <p:sp>
        <p:nvSpPr>
          <p:cNvPr id="16" name="Rectangle: Rounded Corners 15">
            <a:extLst>
              <a:ext uri="{FF2B5EF4-FFF2-40B4-BE49-F238E27FC236}">
                <a16:creationId xmlns:a16="http://schemas.microsoft.com/office/drawing/2014/main" id="{A4F4DD8F-910A-426C-A5C3-28EB677CDC4E}"/>
              </a:ext>
            </a:extLst>
          </p:cNvPr>
          <p:cNvSpPr/>
          <p:nvPr/>
        </p:nvSpPr>
        <p:spPr>
          <a:xfrm>
            <a:off x="241954" y="900671"/>
            <a:ext cx="11708090" cy="276999"/>
          </a:xfrm>
          <a:prstGeom prst="round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i="1" u="sng" dirty="0">
                <a:solidFill>
                  <a:schemeClr val="bg1"/>
                </a:solidFill>
                <a:latin typeface="Calibri" panose="020F0502020204030204" pitchFamily="34" charset="0"/>
                <a:cs typeface="Calibri" panose="020F0502020204030204" pitchFamily="34" charset="0"/>
              </a:rPr>
              <a:t>New York City &amp; Italian cuisine</a:t>
            </a:r>
          </a:p>
        </p:txBody>
      </p:sp>
      <p:sp>
        <p:nvSpPr>
          <p:cNvPr id="2" name="TextBox 1">
            <a:extLst>
              <a:ext uri="{FF2B5EF4-FFF2-40B4-BE49-F238E27FC236}">
                <a16:creationId xmlns:a16="http://schemas.microsoft.com/office/drawing/2014/main" id="{9ECC8BD8-1771-4422-8DD8-AE8713186BBF}"/>
              </a:ext>
            </a:extLst>
          </p:cNvPr>
          <p:cNvSpPr txBox="1"/>
          <p:nvPr/>
        </p:nvSpPr>
        <p:spPr>
          <a:xfrm>
            <a:off x="241953" y="1352436"/>
            <a:ext cx="11633815" cy="646331"/>
          </a:xfrm>
          <a:prstGeom prst="rect">
            <a:avLst/>
          </a:prstGeom>
          <a:noFill/>
        </p:spPr>
        <p:txBody>
          <a:bodyPr wrap="square" rtlCol="0">
            <a:spAutoFit/>
          </a:bodyPr>
          <a:lstStyle/>
          <a:p>
            <a:r>
              <a:rPr lang="en-GB" dirty="0"/>
              <a:t>New York is the </a:t>
            </a:r>
            <a:r>
              <a:rPr lang="en-GB" b="1" dirty="0"/>
              <a:t>most populous city </a:t>
            </a:r>
            <a:r>
              <a:rPr lang="en-GB" dirty="0"/>
              <a:t>in the United States. With an estimated 2020 population of 8,253,213 distributed over about 302.6 square miles (784 km2), New York City is also the </a:t>
            </a:r>
            <a:r>
              <a:rPr lang="en-GB" b="1" dirty="0"/>
              <a:t>most densely populated </a:t>
            </a:r>
            <a:r>
              <a:rPr lang="en-GB" dirty="0"/>
              <a:t>major city in the United States</a:t>
            </a:r>
            <a:endParaRPr lang="en-AU" dirty="0"/>
          </a:p>
        </p:txBody>
      </p:sp>
      <p:sp>
        <p:nvSpPr>
          <p:cNvPr id="3" name="TextBox 2">
            <a:extLst>
              <a:ext uri="{FF2B5EF4-FFF2-40B4-BE49-F238E27FC236}">
                <a16:creationId xmlns:a16="http://schemas.microsoft.com/office/drawing/2014/main" id="{F84D04B3-0B7A-4C24-80A2-F818DF2DFE08}"/>
              </a:ext>
            </a:extLst>
          </p:cNvPr>
          <p:cNvSpPr txBox="1"/>
          <p:nvPr/>
        </p:nvSpPr>
        <p:spPr>
          <a:xfrm>
            <a:off x="241953" y="2173533"/>
            <a:ext cx="6970113" cy="369332"/>
          </a:xfrm>
          <a:prstGeom prst="rect">
            <a:avLst/>
          </a:prstGeom>
          <a:noFill/>
        </p:spPr>
        <p:txBody>
          <a:bodyPr wrap="none" rtlCol="0">
            <a:spAutoFit/>
          </a:bodyPr>
          <a:lstStyle/>
          <a:p>
            <a:r>
              <a:rPr lang="en-AU" b="1" dirty="0"/>
              <a:t>5 Boroughs</a:t>
            </a:r>
            <a:r>
              <a:rPr lang="en-AU" dirty="0"/>
              <a:t>: </a:t>
            </a:r>
            <a:r>
              <a:rPr lang="en-GB" dirty="0"/>
              <a:t>Brooklyn, Queens, Manhattan, the Bronx, and Staten Island</a:t>
            </a:r>
            <a:endParaRPr lang="en-AU" dirty="0"/>
          </a:p>
        </p:txBody>
      </p:sp>
      <p:sp>
        <p:nvSpPr>
          <p:cNvPr id="18" name="TextBox 17">
            <a:extLst>
              <a:ext uri="{FF2B5EF4-FFF2-40B4-BE49-F238E27FC236}">
                <a16:creationId xmlns:a16="http://schemas.microsoft.com/office/drawing/2014/main" id="{B95E1FD6-8F83-4CD1-9CDE-9FF001ADB7F4}"/>
              </a:ext>
            </a:extLst>
          </p:cNvPr>
          <p:cNvSpPr txBox="1"/>
          <p:nvPr/>
        </p:nvSpPr>
        <p:spPr>
          <a:xfrm>
            <a:off x="241953" y="2706352"/>
            <a:ext cx="11674734" cy="646331"/>
          </a:xfrm>
          <a:prstGeom prst="rect">
            <a:avLst/>
          </a:prstGeom>
          <a:noFill/>
        </p:spPr>
        <p:txBody>
          <a:bodyPr wrap="none" rtlCol="0">
            <a:spAutoFit/>
          </a:bodyPr>
          <a:lstStyle/>
          <a:p>
            <a:r>
              <a:rPr lang="en-GB" b="1" dirty="0"/>
              <a:t>Italian cuisine is one of the top three cuisines in the United States, according to the National Restaurant Association</a:t>
            </a:r>
          </a:p>
          <a:p>
            <a:r>
              <a:rPr lang="en-GB" dirty="0"/>
              <a:t>(around 1k restaurants out of 20k total restaurants in NYC (Indian, French or Thai cuisines count only 300 restaurants each!)</a:t>
            </a:r>
            <a:endParaRPr lang="en-AU" dirty="0"/>
          </a:p>
        </p:txBody>
      </p:sp>
      <p:sp>
        <p:nvSpPr>
          <p:cNvPr id="19" name="TextBox 18">
            <a:extLst>
              <a:ext uri="{FF2B5EF4-FFF2-40B4-BE49-F238E27FC236}">
                <a16:creationId xmlns:a16="http://schemas.microsoft.com/office/drawing/2014/main" id="{35B0577D-0948-40CC-9DCB-B641512FC009}"/>
              </a:ext>
            </a:extLst>
          </p:cNvPr>
          <p:cNvSpPr txBox="1"/>
          <p:nvPr/>
        </p:nvSpPr>
        <p:spPr>
          <a:xfrm>
            <a:off x="241953" y="3516170"/>
            <a:ext cx="11633816" cy="1200329"/>
          </a:xfrm>
          <a:prstGeom prst="rect">
            <a:avLst/>
          </a:prstGeom>
          <a:noFill/>
        </p:spPr>
        <p:txBody>
          <a:bodyPr wrap="square" rtlCol="0">
            <a:spAutoFit/>
          </a:bodyPr>
          <a:lstStyle/>
          <a:p>
            <a:r>
              <a:rPr lang="en-GB" b="1" dirty="0"/>
              <a:t>Business Question:</a:t>
            </a:r>
          </a:p>
          <a:p>
            <a:r>
              <a:rPr lang="en-GB" dirty="0"/>
              <a:t>Giving the great extension of the city, is there a data-driven approach to determine which among all </a:t>
            </a:r>
            <a:r>
              <a:rPr lang="en-GB" dirty="0" err="1"/>
              <a:t>neighborhoods</a:t>
            </a:r>
            <a:r>
              <a:rPr lang="en-GB" dirty="0"/>
              <a:t> (division of each borough) are the best solution to locate a new activity, in order to have the best solution in terms of attractivity and profitability?</a:t>
            </a:r>
            <a:endParaRPr lang="en-AU" dirty="0"/>
          </a:p>
        </p:txBody>
      </p:sp>
    </p:spTree>
    <p:extLst>
      <p:ext uri="{BB962C8B-B14F-4D97-AF65-F5344CB8AC3E}">
        <p14:creationId xmlns:p14="http://schemas.microsoft.com/office/powerpoint/2010/main" val="247942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Diagram&#10;&#10;Description automatically generated">
            <a:extLst>
              <a:ext uri="{FF2B5EF4-FFF2-40B4-BE49-F238E27FC236}">
                <a16:creationId xmlns:a16="http://schemas.microsoft.com/office/drawing/2014/main" id="{2A0B5F8C-13B6-4FCB-93D2-6ED663A8ED04}"/>
              </a:ext>
            </a:extLst>
          </p:cNvPr>
          <p:cNvPicPr>
            <a:picLocks noChangeAspect="1"/>
          </p:cNvPicPr>
          <p:nvPr/>
        </p:nvPicPr>
        <p:blipFill rotWithShape="1">
          <a:blip r:embed="rId2">
            <a:clrChange>
              <a:clrFrom>
                <a:srgbClr val="F3F3F3"/>
              </a:clrFrom>
              <a:clrTo>
                <a:srgbClr val="F3F3F3">
                  <a:alpha val="0"/>
                </a:srgbClr>
              </a:clrTo>
            </a:clrChange>
            <a:alphaModFix amt="20000"/>
          </a:blip>
          <a:srcRect l="6556" r="6555" b="-1"/>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31" name="Arrow: Bent 30">
            <a:extLst>
              <a:ext uri="{FF2B5EF4-FFF2-40B4-BE49-F238E27FC236}">
                <a16:creationId xmlns:a16="http://schemas.microsoft.com/office/drawing/2014/main" id="{7BB6B5CA-5E45-4E94-9DC5-30A798E6D082}"/>
              </a:ext>
            </a:extLst>
          </p:cNvPr>
          <p:cNvSpPr/>
          <p:nvPr/>
        </p:nvSpPr>
        <p:spPr>
          <a:xfrm rot="5400000" flipH="1">
            <a:off x="4945893" y="2354981"/>
            <a:ext cx="2142607" cy="3730574"/>
          </a:xfrm>
          <a:prstGeom prst="bentArrow">
            <a:avLst>
              <a:gd name="adj1" fmla="val 16508"/>
              <a:gd name="adj2" fmla="val 23501"/>
              <a:gd name="adj3" fmla="val 25000"/>
              <a:gd name="adj4" fmla="val 43750"/>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2" name="Arrow: Down 11">
            <a:extLst>
              <a:ext uri="{FF2B5EF4-FFF2-40B4-BE49-F238E27FC236}">
                <a16:creationId xmlns:a16="http://schemas.microsoft.com/office/drawing/2014/main" id="{6123D2E1-BD94-466A-A226-24F7D8FD5817}"/>
              </a:ext>
            </a:extLst>
          </p:cNvPr>
          <p:cNvSpPr/>
          <p:nvPr/>
        </p:nvSpPr>
        <p:spPr>
          <a:xfrm>
            <a:off x="1775307" y="1282700"/>
            <a:ext cx="1450969" cy="5067300"/>
          </a:xfrm>
          <a:prstGeom prst="downArrow">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rapezoid 6">
            <a:extLst>
              <a:ext uri="{FF2B5EF4-FFF2-40B4-BE49-F238E27FC236}">
                <a16:creationId xmlns:a16="http://schemas.microsoft.com/office/drawing/2014/main" id="{A9C8A3ED-9185-4D19-A0A2-8C081E89B8FD}"/>
              </a:ext>
            </a:extLst>
          </p:cNvPr>
          <p:cNvSpPr/>
          <p:nvPr/>
        </p:nvSpPr>
        <p:spPr>
          <a:xfrm rot="16200000">
            <a:off x="4154833" y="1918879"/>
            <a:ext cx="862596" cy="553226"/>
          </a:xfrm>
          <a:prstGeom prst="trapezoid">
            <a:avLst>
              <a:gd name="adj" fmla="val 5484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ysClr val="windowText" lastClr="000000"/>
              </a:solidFill>
            </a:endParaRPr>
          </a:p>
        </p:txBody>
      </p:sp>
      <p:sp>
        <p:nvSpPr>
          <p:cNvPr id="14" name="Title 1">
            <a:extLst>
              <a:ext uri="{FF2B5EF4-FFF2-40B4-BE49-F238E27FC236}">
                <a16:creationId xmlns:a16="http://schemas.microsoft.com/office/drawing/2014/main" id="{91B911C8-4A64-4B9C-BB34-EBA3DB40B557}"/>
              </a:ext>
            </a:extLst>
          </p:cNvPr>
          <p:cNvSpPr txBox="1">
            <a:spLocks/>
          </p:cNvSpPr>
          <p:nvPr/>
        </p:nvSpPr>
        <p:spPr>
          <a:xfrm>
            <a:off x="609602" y="128560"/>
            <a:ext cx="11041292" cy="7369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3700" dirty="0"/>
              <a:t>Clustering Italian restaurants in NYC</a:t>
            </a:r>
            <a:r>
              <a:rPr lang="en-AU" sz="3700" dirty="0">
                <a:solidFill>
                  <a:schemeClr val="bg2">
                    <a:lumMod val="65000"/>
                  </a:schemeClr>
                </a:solidFill>
              </a:rPr>
              <a:t>| Approach</a:t>
            </a:r>
          </a:p>
        </p:txBody>
      </p:sp>
      <p:sp>
        <p:nvSpPr>
          <p:cNvPr id="16" name="Rectangle: Rounded Corners 15">
            <a:extLst>
              <a:ext uri="{FF2B5EF4-FFF2-40B4-BE49-F238E27FC236}">
                <a16:creationId xmlns:a16="http://schemas.microsoft.com/office/drawing/2014/main" id="{A4F4DD8F-910A-426C-A5C3-28EB677CDC4E}"/>
              </a:ext>
            </a:extLst>
          </p:cNvPr>
          <p:cNvSpPr/>
          <p:nvPr/>
        </p:nvSpPr>
        <p:spPr>
          <a:xfrm>
            <a:off x="241954" y="900671"/>
            <a:ext cx="11708090" cy="276999"/>
          </a:xfrm>
          <a:prstGeom prst="round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i="1" u="sng" dirty="0">
                <a:solidFill>
                  <a:schemeClr val="bg1"/>
                </a:solidFill>
                <a:latin typeface="Calibri" panose="020F0502020204030204" pitchFamily="34" charset="0"/>
                <a:cs typeface="Calibri" panose="020F0502020204030204" pitchFamily="34" charset="0"/>
              </a:rPr>
              <a:t>From a real problem to a real solution, through data</a:t>
            </a:r>
          </a:p>
        </p:txBody>
      </p:sp>
      <p:sp>
        <p:nvSpPr>
          <p:cNvPr id="10" name="Rectangle: Rounded Corners 9">
            <a:extLst>
              <a:ext uri="{FF2B5EF4-FFF2-40B4-BE49-F238E27FC236}">
                <a16:creationId xmlns:a16="http://schemas.microsoft.com/office/drawing/2014/main" id="{16610764-3433-41B1-B2E9-AD0118740B6B}"/>
              </a:ext>
            </a:extLst>
          </p:cNvPr>
          <p:cNvSpPr/>
          <p:nvPr/>
        </p:nvSpPr>
        <p:spPr>
          <a:xfrm>
            <a:off x="692064" y="1650886"/>
            <a:ext cx="3617454" cy="123154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ysClr val="windowText" lastClr="000000"/>
                </a:solidFill>
              </a:rPr>
              <a:t>Understanding the </a:t>
            </a:r>
            <a:r>
              <a:rPr lang="en-GB" sz="1200" dirty="0" err="1">
                <a:solidFill>
                  <a:sysClr val="windowText" lastClr="000000"/>
                </a:solidFill>
              </a:rPr>
              <a:t>neighborhoods</a:t>
            </a:r>
            <a:r>
              <a:rPr lang="en-GB" sz="1200" dirty="0">
                <a:solidFill>
                  <a:sysClr val="windowText" lastClr="000000"/>
                </a:solidFill>
              </a:rPr>
              <a:t> of NYC in terms of population and category of commercial activities, to define the best </a:t>
            </a:r>
            <a:r>
              <a:rPr lang="en-GB" sz="1200" dirty="0" err="1">
                <a:solidFill>
                  <a:sysClr val="windowText" lastClr="000000"/>
                </a:solidFill>
              </a:rPr>
              <a:t>neighorhood</a:t>
            </a:r>
            <a:r>
              <a:rPr lang="en-GB" sz="1200" dirty="0">
                <a:solidFill>
                  <a:sysClr val="windowText" lastClr="000000"/>
                </a:solidFill>
              </a:rPr>
              <a:t> to place an </a:t>
            </a:r>
            <a:r>
              <a:rPr lang="en-GB" sz="1200" dirty="0" err="1">
                <a:solidFill>
                  <a:sysClr val="windowText" lastClr="000000"/>
                </a:solidFill>
              </a:rPr>
              <a:t>italian</a:t>
            </a:r>
            <a:r>
              <a:rPr lang="en-GB" sz="1200" dirty="0">
                <a:solidFill>
                  <a:sysClr val="windowText" lastClr="000000"/>
                </a:solidFill>
              </a:rPr>
              <a:t> restaurant. The answer should find a </a:t>
            </a:r>
            <a:r>
              <a:rPr lang="en-GB" sz="1200" dirty="0" err="1">
                <a:solidFill>
                  <a:sysClr val="windowText" lastClr="000000"/>
                </a:solidFill>
              </a:rPr>
              <a:t>neighborhood</a:t>
            </a:r>
            <a:r>
              <a:rPr lang="en-GB" sz="1200" dirty="0">
                <a:solidFill>
                  <a:sysClr val="windowText" lastClr="000000"/>
                </a:solidFill>
              </a:rPr>
              <a:t> balancing specific </a:t>
            </a:r>
            <a:r>
              <a:rPr lang="en-GB" sz="1200" i="1" u="sng" dirty="0">
                <a:solidFill>
                  <a:sysClr val="windowText" lastClr="000000"/>
                </a:solidFill>
              </a:rPr>
              <a:t>principles*</a:t>
            </a:r>
          </a:p>
        </p:txBody>
      </p:sp>
      <p:sp>
        <p:nvSpPr>
          <p:cNvPr id="6" name="Rectangle 5">
            <a:extLst>
              <a:ext uri="{FF2B5EF4-FFF2-40B4-BE49-F238E27FC236}">
                <a16:creationId xmlns:a16="http://schemas.microsoft.com/office/drawing/2014/main" id="{30A95542-74F6-4D54-8813-163924D6715E}"/>
              </a:ext>
            </a:extLst>
          </p:cNvPr>
          <p:cNvSpPr/>
          <p:nvPr/>
        </p:nvSpPr>
        <p:spPr>
          <a:xfrm>
            <a:off x="4862744" y="1764194"/>
            <a:ext cx="6788150" cy="8625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i="1" u="sng" dirty="0">
                <a:solidFill>
                  <a:sysClr val="windowText" lastClr="000000"/>
                </a:solidFill>
              </a:rPr>
              <a:t>*Principles</a:t>
            </a:r>
          </a:p>
          <a:p>
            <a:pPr marL="285750" indent="-285750">
              <a:buFont typeface="Arial" panose="020B0604020202020204" pitchFamily="34" charset="0"/>
              <a:buChar char="•"/>
            </a:pPr>
            <a:r>
              <a:rPr lang="en-GB" sz="1000" b="1" dirty="0">
                <a:solidFill>
                  <a:sysClr val="windowText" lastClr="000000"/>
                </a:solidFill>
              </a:rPr>
              <a:t>Max number of Italian Restaurants</a:t>
            </a:r>
            <a:r>
              <a:rPr lang="en-GB" sz="1000" dirty="0">
                <a:solidFill>
                  <a:sysClr val="windowText" lastClr="000000"/>
                </a:solidFill>
              </a:rPr>
              <a:t>: this ensures that in the </a:t>
            </a:r>
            <a:r>
              <a:rPr lang="en-GB" sz="1000" dirty="0" err="1">
                <a:solidFill>
                  <a:sysClr val="windowText" lastClr="000000"/>
                </a:solidFill>
              </a:rPr>
              <a:t>neighborhood</a:t>
            </a:r>
            <a:r>
              <a:rPr lang="en-GB" sz="1000" dirty="0">
                <a:solidFill>
                  <a:sysClr val="windowText" lastClr="000000"/>
                </a:solidFill>
              </a:rPr>
              <a:t> the </a:t>
            </a:r>
            <a:r>
              <a:rPr lang="en-GB" sz="1000" dirty="0" err="1">
                <a:solidFill>
                  <a:sysClr val="windowText" lastClr="000000"/>
                </a:solidFill>
              </a:rPr>
              <a:t>italian</a:t>
            </a:r>
            <a:r>
              <a:rPr lang="en-GB" sz="1000" dirty="0">
                <a:solidFill>
                  <a:sysClr val="windowText" lastClr="000000"/>
                </a:solidFill>
              </a:rPr>
              <a:t> cuisine is really appreciated</a:t>
            </a:r>
          </a:p>
          <a:p>
            <a:pPr marL="285750" indent="-285750">
              <a:buFont typeface="Arial" panose="020B0604020202020204" pitchFamily="34" charset="0"/>
              <a:buChar char="•"/>
            </a:pPr>
            <a:r>
              <a:rPr lang="en-GB" sz="1000" b="1" dirty="0">
                <a:solidFill>
                  <a:sysClr val="windowText" lastClr="000000"/>
                </a:solidFill>
              </a:rPr>
              <a:t>Max average salary</a:t>
            </a:r>
            <a:r>
              <a:rPr lang="en-GB" sz="1000" dirty="0">
                <a:solidFill>
                  <a:sysClr val="windowText" lastClr="000000"/>
                </a:solidFill>
              </a:rPr>
              <a:t>: this ensures that a lot of people would be able to spend their money in the restaurant</a:t>
            </a:r>
          </a:p>
          <a:p>
            <a:pPr marL="285750" indent="-285750">
              <a:buFont typeface="Arial" panose="020B0604020202020204" pitchFamily="34" charset="0"/>
              <a:buChar char="•"/>
            </a:pPr>
            <a:r>
              <a:rPr lang="en-GB" sz="1000" b="1" dirty="0">
                <a:solidFill>
                  <a:sysClr val="windowText" lastClr="000000"/>
                </a:solidFill>
              </a:rPr>
              <a:t>Max size of population</a:t>
            </a:r>
            <a:r>
              <a:rPr lang="en-GB" sz="1000" dirty="0">
                <a:solidFill>
                  <a:sysClr val="windowText" lastClr="000000"/>
                </a:solidFill>
              </a:rPr>
              <a:t>: this ensures that a lot of people could enter in the restaurant and talk about it around the city</a:t>
            </a:r>
          </a:p>
          <a:p>
            <a:pPr marL="285750" indent="-285750">
              <a:buFont typeface="Arial" panose="020B0604020202020204" pitchFamily="34" charset="0"/>
              <a:buChar char="•"/>
            </a:pPr>
            <a:r>
              <a:rPr lang="en-GB" sz="1000" b="1" dirty="0">
                <a:solidFill>
                  <a:sysClr val="windowText" lastClr="000000"/>
                </a:solidFill>
              </a:rPr>
              <a:t>Min average rate of Competitors</a:t>
            </a:r>
            <a:r>
              <a:rPr lang="en-GB" sz="1000" dirty="0">
                <a:solidFill>
                  <a:sysClr val="windowText" lastClr="000000"/>
                </a:solidFill>
              </a:rPr>
              <a:t>: this ensures that the level of competition will be not so hard</a:t>
            </a:r>
            <a:endParaRPr lang="en-AU" sz="1000" dirty="0">
              <a:solidFill>
                <a:sysClr val="windowText" lastClr="000000"/>
              </a:solidFill>
            </a:endParaRPr>
          </a:p>
        </p:txBody>
      </p:sp>
      <p:sp>
        <p:nvSpPr>
          <p:cNvPr id="9" name="Rectangle 8">
            <a:extLst>
              <a:ext uri="{FF2B5EF4-FFF2-40B4-BE49-F238E27FC236}">
                <a16:creationId xmlns:a16="http://schemas.microsoft.com/office/drawing/2014/main" id="{82D30880-705C-4271-B142-38BD0EA6EF36}"/>
              </a:ext>
            </a:extLst>
          </p:cNvPr>
          <p:cNvSpPr/>
          <p:nvPr/>
        </p:nvSpPr>
        <p:spPr>
          <a:xfrm>
            <a:off x="1775307" y="1522743"/>
            <a:ext cx="1450969" cy="25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u="sng" dirty="0">
                <a:solidFill>
                  <a:srgbClr val="002060"/>
                </a:solidFill>
              </a:rPr>
              <a:t>Problem setting</a:t>
            </a:r>
          </a:p>
        </p:txBody>
      </p:sp>
      <p:sp>
        <p:nvSpPr>
          <p:cNvPr id="17" name="Rectangle: Rounded Corners 16">
            <a:extLst>
              <a:ext uri="{FF2B5EF4-FFF2-40B4-BE49-F238E27FC236}">
                <a16:creationId xmlns:a16="http://schemas.microsoft.com/office/drawing/2014/main" id="{18647B7D-2744-468D-BDF6-A5866B94CC67}"/>
              </a:ext>
            </a:extLst>
          </p:cNvPr>
          <p:cNvSpPr/>
          <p:nvPr/>
        </p:nvSpPr>
        <p:spPr>
          <a:xfrm>
            <a:off x="692064" y="3235798"/>
            <a:ext cx="3617454" cy="123154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ysClr val="windowText" lastClr="000000"/>
                </a:solidFill>
              </a:rPr>
              <a:t>For this problem we would need 2 groups of information:</a:t>
            </a:r>
          </a:p>
          <a:p>
            <a:pPr marL="171450" indent="-171450">
              <a:buFont typeface="Arial" panose="020B0604020202020204" pitchFamily="34" charset="0"/>
              <a:buChar char="•"/>
            </a:pPr>
            <a:r>
              <a:rPr lang="en-GB" sz="1200" dirty="0">
                <a:solidFill>
                  <a:sysClr val="windowText" lastClr="000000"/>
                </a:solidFill>
              </a:rPr>
              <a:t>Geographic data</a:t>
            </a:r>
          </a:p>
          <a:p>
            <a:pPr marL="171450" indent="-171450">
              <a:buFont typeface="Arial" panose="020B0604020202020204" pitchFamily="34" charset="0"/>
              <a:buChar char="•"/>
            </a:pPr>
            <a:r>
              <a:rPr lang="en-GB" sz="1200" dirty="0">
                <a:solidFill>
                  <a:sysClr val="windowText" lastClr="000000"/>
                </a:solidFill>
              </a:rPr>
              <a:t>Demographic data</a:t>
            </a:r>
          </a:p>
          <a:p>
            <a:pPr marL="171450" indent="-171450">
              <a:buFont typeface="Arial" panose="020B0604020202020204" pitchFamily="34" charset="0"/>
              <a:buChar char="•"/>
            </a:pPr>
            <a:r>
              <a:rPr lang="en-GB" sz="1200" dirty="0">
                <a:solidFill>
                  <a:sysClr val="windowText" lastClr="000000"/>
                </a:solidFill>
              </a:rPr>
              <a:t>Restaurants data</a:t>
            </a:r>
          </a:p>
        </p:txBody>
      </p:sp>
      <p:sp>
        <p:nvSpPr>
          <p:cNvPr id="20" name="Rectangle 19">
            <a:extLst>
              <a:ext uri="{FF2B5EF4-FFF2-40B4-BE49-F238E27FC236}">
                <a16:creationId xmlns:a16="http://schemas.microsoft.com/office/drawing/2014/main" id="{1EAF9398-176C-49C0-8AF1-78A6876B1600}"/>
              </a:ext>
            </a:extLst>
          </p:cNvPr>
          <p:cNvSpPr/>
          <p:nvPr/>
        </p:nvSpPr>
        <p:spPr>
          <a:xfrm>
            <a:off x="1215551" y="3107655"/>
            <a:ext cx="2570480" cy="25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u="sng" dirty="0">
                <a:solidFill>
                  <a:srgbClr val="002060"/>
                </a:solidFill>
              </a:rPr>
              <a:t>Data Assessment &amp; Availability</a:t>
            </a:r>
          </a:p>
        </p:txBody>
      </p:sp>
      <p:sp>
        <p:nvSpPr>
          <p:cNvPr id="21" name="Rectangle: Rounded Corners 20">
            <a:extLst>
              <a:ext uri="{FF2B5EF4-FFF2-40B4-BE49-F238E27FC236}">
                <a16:creationId xmlns:a16="http://schemas.microsoft.com/office/drawing/2014/main" id="{962251F2-4235-45B6-9D88-F79586ED05F3}"/>
              </a:ext>
            </a:extLst>
          </p:cNvPr>
          <p:cNvSpPr/>
          <p:nvPr/>
        </p:nvSpPr>
        <p:spPr>
          <a:xfrm>
            <a:off x="692064" y="4801660"/>
            <a:ext cx="3617454" cy="5860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GB" sz="1200" dirty="0">
                <a:solidFill>
                  <a:sysClr val="windowText" lastClr="000000"/>
                </a:solidFill>
              </a:rPr>
              <a:t>Descriptive Analysis</a:t>
            </a:r>
          </a:p>
          <a:p>
            <a:pPr marL="171450" indent="-171450">
              <a:buFont typeface="Arial" panose="020B0604020202020204" pitchFamily="34" charset="0"/>
              <a:buChar char="•"/>
            </a:pPr>
            <a:r>
              <a:rPr lang="en-GB" sz="1200" dirty="0">
                <a:solidFill>
                  <a:sysClr val="windowText" lastClr="000000"/>
                </a:solidFill>
              </a:rPr>
              <a:t>Clustering problem </a:t>
            </a:r>
            <a:r>
              <a:rPr lang="en-GB" sz="1200" dirty="0">
                <a:solidFill>
                  <a:sysClr val="windowText" lastClr="000000"/>
                </a:solidFill>
                <a:sym typeface="Wingdings" panose="05000000000000000000" pitchFamily="2" charset="2"/>
              </a:rPr>
              <a:t></a:t>
            </a:r>
            <a:r>
              <a:rPr lang="en-GB" sz="1200" dirty="0">
                <a:solidFill>
                  <a:sysClr val="windowText" lastClr="000000"/>
                </a:solidFill>
              </a:rPr>
              <a:t> K-Means algorithm</a:t>
            </a:r>
          </a:p>
        </p:txBody>
      </p:sp>
      <p:sp>
        <p:nvSpPr>
          <p:cNvPr id="22" name="Rectangle 21">
            <a:extLst>
              <a:ext uri="{FF2B5EF4-FFF2-40B4-BE49-F238E27FC236}">
                <a16:creationId xmlns:a16="http://schemas.microsoft.com/office/drawing/2014/main" id="{8015470A-6714-49F2-B326-88454A3C4BE4}"/>
              </a:ext>
            </a:extLst>
          </p:cNvPr>
          <p:cNvSpPr/>
          <p:nvPr/>
        </p:nvSpPr>
        <p:spPr>
          <a:xfrm>
            <a:off x="1215551" y="4673517"/>
            <a:ext cx="2570480" cy="25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u="sng" dirty="0">
                <a:solidFill>
                  <a:srgbClr val="002060"/>
                </a:solidFill>
              </a:rPr>
              <a:t>Data Analysis Design</a:t>
            </a:r>
          </a:p>
        </p:txBody>
      </p:sp>
      <p:sp>
        <p:nvSpPr>
          <p:cNvPr id="13" name="TextBox 12">
            <a:extLst>
              <a:ext uri="{FF2B5EF4-FFF2-40B4-BE49-F238E27FC236}">
                <a16:creationId xmlns:a16="http://schemas.microsoft.com/office/drawing/2014/main" id="{3C282B85-4A82-4FD7-A59C-C54F1CAE6341}"/>
              </a:ext>
            </a:extLst>
          </p:cNvPr>
          <p:cNvSpPr txBox="1"/>
          <p:nvPr/>
        </p:nvSpPr>
        <p:spPr>
          <a:xfrm>
            <a:off x="635504" y="6308939"/>
            <a:ext cx="3730573" cy="369332"/>
          </a:xfrm>
          <a:prstGeom prst="rect">
            <a:avLst/>
          </a:prstGeom>
          <a:noFill/>
        </p:spPr>
        <p:txBody>
          <a:bodyPr wrap="none" rtlCol="0">
            <a:spAutoFit/>
          </a:bodyPr>
          <a:lstStyle/>
          <a:p>
            <a:r>
              <a:rPr lang="en-AU" b="1" dirty="0">
                <a:solidFill>
                  <a:srgbClr val="002060"/>
                </a:solidFill>
              </a:rPr>
              <a:t>Top-down: from real problem to data</a:t>
            </a:r>
          </a:p>
        </p:txBody>
      </p:sp>
      <p:sp>
        <p:nvSpPr>
          <p:cNvPr id="32" name="Rectangle: Rounded Corners 31">
            <a:extLst>
              <a:ext uri="{FF2B5EF4-FFF2-40B4-BE49-F238E27FC236}">
                <a16:creationId xmlns:a16="http://schemas.microsoft.com/office/drawing/2014/main" id="{168A3E94-235B-4D92-B781-B0BD382F7065}"/>
              </a:ext>
            </a:extLst>
          </p:cNvPr>
          <p:cNvSpPr/>
          <p:nvPr/>
        </p:nvSpPr>
        <p:spPr>
          <a:xfrm>
            <a:off x="5572513" y="4011427"/>
            <a:ext cx="3617454" cy="5860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GB" sz="1200" dirty="0">
                <a:solidFill>
                  <a:sysClr val="windowText" lastClr="000000"/>
                </a:solidFill>
              </a:rPr>
              <a:t>Results Discussion</a:t>
            </a:r>
          </a:p>
          <a:p>
            <a:pPr marL="171450" indent="-171450">
              <a:buFont typeface="Arial" panose="020B0604020202020204" pitchFamily="34" charset="0"/>
              <a:buChar char="•"/>
            </a:pPr>
            <a:r>
              <a:rPr lang="en-GB" sz="1200" dirty="0">
                <a:solidFill>
                  <a:sysClr val="windowText" lastClr="000000"/>
                </a:solidFill>
              </a:rPr>
              <a:t>Story Telling</a:t>
            </a:r>
          </a:p>
        </p:txBody>
      </p:sp>
      <p:sp>
        <p:nvSpPr>
          <p:cNvPr id="33" name="Rectangle 32">
            <a:extLst>
              <a:ext uri="{FF2B5EF4-FFF2-40B4-BE49-F238E27FC236}">
                <a16:creationId xmlns:a16="http://schemas.microsoft.com/office/drawing/2014/main" id="{37481682-DA94-4CD4-978D-4EBE1997BC84}"/>
              </a:ext>
            </a:extLst>
          </p:cNvPr>
          <p:cNvSpPr/>
          <p:nvPr/>
        </p:nvSpPr>
        <p:spPr>
          <a:xfrm>
            <a:off x="6096000" y="3883284"/>
            <a:ext cx="2570480" cy="25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u="sng" dirty="0">
                <a:solidFill>
                  <a:srgbClr val="002060"/>
                </a:solidFill>
              </a:rPr>
              <a:t>Real Problem solution</a:t>
            </a:r>
          </a:p>
        </p:txBody>
      </p:sp>
      <p:sp>
        <p:nvSpPr>
          <p:cNvPr id="36" name="TextBox 35">
            <a:extLst>
              <a:ext uri="{FF2B5EF4-FFF2-40B4-BE49-F238E27FC236}">
                <a16:creationId xmlns:a16="http://schemas.microsoft.com/office/drawing/2014/main" id="{A5A84055-48B3-4140-92FA-F160C3C90916}"/>
              </a:ext>
            </a:extLst>
          </p:cNvPr>
          <p:cNvSpPr txBox="1"/>
          <p:nvPr/>
        </p:nvSpPr>
        <p:spPr>
          <a:xfrm>
            <a:off x="5515953" y="2846573"/>
            <a:ext cx="3784113" cy="369332"/>
          </a:xfrm>
          <a:prstGeom prst="rect">
            <a:avLst/>
          </a:prstGeom>
          <a:noFill/>
        </p:spPr>
        <p:txBody>
          <a:bodyPr wrap="none" rtlCol="0">
            <a:spAutoFit/>
          </a:bodyPr>
          <a:lstStyle/>
          <a:p>
            <a:r>
              <a:rPr lang="en-AU" b="1" dirty="0">
                <a:solidFill>
                  <a:srgbClr val="002060"/>
                </a:solidFill>
              </a:rPr>
              <a:t>Bottom-up: from data to real solution</a:t>
            </a:r>
          </a:p>
        </p:txBody>
      </p:sp>
    </p:spTree>
    <p:extLst>
      <p:ext uri="{BB962C8B-B14F-4D97-AF65-F5344CB8AC3E}">
        <p14:creationId xmlns:p14="http://schemas.microsoft.com/office/powerpoint/2010/main" val="2846232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Diagram&#10;&#10;Description automatically generated">
            <a:extLst>
              <a:ext uri="{FF2B5EF4-FFF2-40B4-BE49-F238E27FC236}">
                <a16:creationId xmlns:a16="http://schemas.microsoft.com/office/drawing/2014/main" id="{07073E46-3040-4CA1-B34E-F18118ADDED6}"/>
              </a:ext>
            </a:extLst>
          </p:cNvPr>
          <p:cNvPicPr>
            <a:picLocks noChangeAspect="1"/>
          </p:cNvPicPr>
          <p:nvPr/>
        </p:nvPicPr>
        <p:blipFill rotWithShape="1">
          <a:blip r:embed="rId2">
            <a:clrChange>
              <a:clrFrom>
                <a:srgbClr val="F3F3F3"/>
              </a:clrFrom>
              <a:clrTo>
                <a:srgbClr val="F3F3F3">
                  <a:alpha val="0"/>
                </a:srgbClr>
              </a:clrTo>
            </a:clrChange>
            <a:alphaModFix amt="20000"/>
          </a:blip>
          <a:srcRect l="6556" r="6555" b="-1"/>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4" name="Title 1">
            <a:extLst>
              <a:ext uri="{FF2B5EF4-FFF2-40B4-BE49-F238E27FC236}">
                <a16:creationId xmlns:a16="http://schemas.microsoft.com/office/drawing/2014/main" id="{91B911C8-4A64-4B9C-BB34-EBA3DB40B557}"/>
              </a:ext>
            </a:extLst>
          </p:cNvPr>
          <p:cNvSpPr txBox="1">
            <a:spLocks/>
          </p:cNvSpPr>
          <p:nvPr/>
        </p:nvSpPr>
        <p:spPr>
          <a:xfrm>
            <a:off x="609602" y="128560"/>
            <a:ext cx="11041292" cy="736979"/>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000" dirty="0"/>
              <a:t>Clustering Italian restaurants in NYC</a:t>
            </a:r>
            <a:r>
              <a:rPr lang="en-AU" sz="4000" dirty="0">
                <a:solidFill>
                  <a:schemeClr val="bg2">
                    <a:lumMod val="65000"/>
                  </a:schemeClr>
                </a:solidFill>
              </a:rPr>
              <a:t>| Analytical Model</a:t>
            </a:r>
          </a:p>
        </p:txBody>
      </p:sp>
      <p:sp>
        <p:nvSpPr>
          <p:cNvPr id="16" name="Rectangle: Rounded Corners 15">
            <a:extLst>
              <a:ext uri="{FF2B5EF4-FFF2-40B4-BE49-F238E27FC236}">
                <a16:creationId xmlns:a16="http://schemas.microsoft.com/office/drawing/2014/main" id="{A4F4DD8F-910A-426C-A5C3-28EB677CDC4E}"/>
              </a:ext>
            </a:extLst>
          </p:cNvPr>
          <p:cNvSpPr/>
          <p:nvPr/>
        </p:nvSpPr>
        <p:spPr>
          <a:xfrm>
            <a:off x="241954" y="900671"/>
            <a:ext cx="11708090" cy="276999"/>
          </a:xfrm>
          <a:prstGeom prst="round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i="1" u="sng" dirty="0">
                <a:solidFill>
                  <a:schemeClr val="bg1"/>
                </a:solidFill>
                <a:latin typeface="Calibri" panose="020F0502020204030204" pitchFamily="34" charset="0"/>
                <a:cs typeface="Calibri" panose="020F0502020204030204" pitchFamily="34" charset="0"/>
              </a:rPr>
              <a:t>Data Analysis</a:t>
            </a:r>
          </a:p>
        </p:txBody>
      </p:sp>
      <p:pic>
        <p:nvPicPr>
          <p:cNvPr id="19" name="Picture 18">
            <a:extLst>
              <a:ext uri="{FF2B5EF4-FFF2-40B4-BE49-F238E27FC236}">
                <a16:creationId xmlns:a16="http://schemas.microsoft.com/office/drawing/2014/main" id="{F59207C6-55F9-47B8-8793-03D7ACC171D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955" y="1556087"/>
            <a:ext cx="5493366" cy="2368124"/>
          </a:xfrm>
          <a:prstGeom prst="rect">
            <a:avLst/>
          </a:prstGeom>
          <a:noFill/>
          <a:ln>
            <a:noFill/>
          </a:ln>
        </p:spPr>
      </p:pic>
      <p:pic>
        <p:nvPicPr>
          <p:cNvPr id="23" name="Picture 22">
            <a:extLst>
              <a:ext uri="{FF2B5EF4-FFF2-40B4-BE49-F238E27FC236}">
                <a16:creationId xmlns:a16="http://schemas.microsoft.com/office/drawing/2014/main" id="{D5BA1212-A871-4467-8413-3110C866DAA7}"/>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1954" y="4307207"/>
            <a:ext cx="5493366" cy="2383339"/>
          </a:xfrm>
          <a:prstGeom prst="rect">
            <a:avLst/>
          </a:prstGeom>
          <a:noFill/>
          <a:ln>
            <a:noFill/>
          </a:ln>
        </p:spPr>
      </p:pic>
      <p:sp>
        <p:nvSpPr>
          <p:cNvPr id="2" name="TextBox 1">
            <a:extLst>
              <a:ext uri="{FF2B5EF4-FFF2-40B4-BE49-F238E27FC236}">
                <a16:creationId xmlns:a16="http://schemas.microsoft.com/office/drawing/2014/main" id="{C2C5D023-29A5-4F88-80E9-2F640573566A}"/>
              </a:ext>
            </a:extLst>
          </p:cNvPr>
          <p:cNvSpPr txBox="1"/>
          <p:nvPr/>
        </p:nvSpPr>
        <p:spPr>
          <a:xfrm>
            <a:off x="296382" y="1274128"/>
            <a:ext cx="4363815" cy="307777"/>
          </a:xfrm>
          <a:prstGeom prst="rect">
            <a:avLst/>
          </a:prstGeom>
          <a:noFill/>
        </p:spPr>
        <p:txBody>
          <a:bodyPr wrap="square" rtlCol="0">
            <a:spAutoFit/>
          </a:bodyPr>
          <a:lstStyle/>
          <a:p>
            <a:r>
              <a:rPr lang="en-AU" sz="1400" b="1" dirty="0"/>
              <a:t>Demographic data </a:t>
            </a:r>
            <a:r>
              <a:rPr lang="en-AU" sz="1400" dirty="0"/>
              <a:t>(y=</a:t>
            </a:r>
            <a:r>
              <a:rPr lang="en-AU" sz="1400" dirty="0" err="1"/>
              <a:t>IncomePerCap</a:t>
            </a:r>
            <a:r>
              <a:rPr lang="en-AU" sz="1400" dirty="0"/>
              <a:t>; size=Density)</a:t>
            </a:r>
          </a:p>
        </p:txBody>
      </p:sp>
      <p:sp>
        <p:nvSpPr>
          <p:cNvPr id="24" name="TextBox 23">
            <a:extLst>
              <a:ext uri="{FF2B5EF4-FFF2-40B4-BE49-F238E27FC236}">
                <a16:creationId xmlns:a16="http://schemas.microsoft.com/office/drawing/2014/main" id="{AA079442-E96A-4B4E-B8B1-E246965FAE25}"/>
              </a:ext>
            </a:extLst>
          </p:cNvPr>
          <p:cNvSpPr txBox="1"/>
          <p:nvPr/>
        </p:nvSpPr>
        <p:spPr>
          <a:xfrm>
            <a:off x="296382" y="4014101"/>
            <a:ext cx="3961277" cy="307777"/>
          </a:xfrm>
          <a:prstGeom prst="rect">
            <a:avLst/>
          </a:prstGeom>
          <a:noFill/>
        </p:spPr>
        <p:txBody>
          <a:bodyPr wrap="none" rtlCol="0">
            <a:spAutoFit/>
          </a:bodyPr>
          <a:lstStyle/>
          <a:p>
            <a:r>
              <a:rPr lang="en-AU" sz="1400" b="1" dirty="0"/>
              <a:t>Restaurants data </a:t>
            </a:r>
            <a:r>
              <a:rPr lang="en-AU" sz="1400" dirty="0"/>
              <a:t>(y=Rating; size=N. of Restaurants)</a:t>
            </a:r>
          </a:p>
        </p:txBody>
      </p:sp>
      <p:sp>
        <p:nvSpPr>
          <p:cNvPr id="26" name="Trapezoid 25">
            <a:extLst>
              <a:ext uri="{FF2B5EF4-FFF2-40B4-BE49-F238E27FC236}">
                <a16:creationId xmlns:a16="http://schemas.microsoft.com/office/drawing/2014/main" id="{3776AE46-9F51-4059-A4A7-B849D980E222}"/>
              </a:ext>
            </a:extLst>
          </p:cNvPr>
          <p:cNvSpPr/>
          <p:nvPr/>
        </p:nvSpPr>
        <p:spPr>
          <a:xfrm rot="16200000">
            <a:off x="4903097" y="2393807"/>
            <a:ext cx="2080775" cy="456970"/>
          </a:xfrm>
          <a:prstGeom prst="trapezoid">
            <a:avLst>
              <a:gd name="adj" fmla="val 5484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ysClr val="windowText" lastClr="000000"/>
              </a:solidFill>
            </a:endParaRPr>
          </a:p>
        </p:txBody>
      </p:sp>
      <p:sp>
        <p:nvSpPr>
          <p:cNvPr id="27" name="Rectangle 26">
            <a:extLst>
              <a:ext uri="{FF2B5EF4-FFF2-40B4-BE49-F238E27FC236}">
                <a16:creationId xmlns:a16="http://schemas.microsoft.com/office/drawing/2014/main" id="{90CAD6D2-AF13-43D6-874F-FA5C7D609565}"/>
              </a:ext>
            </a:extLst>
          </p:cNvPr>
          <p:cNvSpPr/>
          <p:nvPr/>
        </p:nvSpPr>
        <p:spPr>
          <a:xfrm>
            <a:off x="6156466" y="1581904"/>
            <a:ext cx="5607072" cy="20807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i="1" u="sng" dirty="0">
                <a:solidFill>
                  <a:sysClr val="windowText" lastClr="000000"/>
                </a:solidFill>
              </a:rPr>
              <a:t>Comments</a:t>
            </a:r>
          </a:p>
          <a:p>
            <a:pPr marL="285750" indent="-285750">
              <a:buFont typeface="Arial" panose="020B0604020202020204" pitchFamily="34" charset="0"/>
              <a:buChar char="•"/>
            </a:pPr>
            <a:r>
              <a:rPr lang="en-GB" sz="1200" b="1" dirty="0">
                <a:solidFill>
                  <a:sysClr val="windowText" lastClr="000000"/>
                </a:solidFill>
              </a:rPr>
              <a:t>Bronx</a:t>
            </a:r>
            <a:r>
              <a:rPr lang="en-GB" sz="1200" dirty="0">
                <a:solidFill>
                  <a:sysClr val="windowText" lastClr="000000"/>
                </a:solidFill>
              </a:rPr>
              <a:t>: </a:t>
            </a:r>
            <a:r>
              <a:rPr lang="en-GB" sz="1200" i="1" dirty="0">
                <a:solidFill>
                  <a:sysClr val="windowText" lastClr="000000"/>
                </a:solidFill>
              </a:rPr>
              <a:t>Low Income – Low Density</a:t>
            </a:r>
          </a:p>
          <a:p>
            <a:pPr marL="285750" indent="-285750">
              <a:buFont typeface="Arial" panose="020B0604020202020204" pitchFamily="34" charset="0"/>
              <a:buChar char="•"/>
            </a:pPr>
            <a:r>
              <a:rPr lang="en-GB" sz="1200" b="1" dirty="0">
                <a:solidFill>
                  <a:sysClr val="windowText" lastClr="000000"/>
                </a:solidFill>
              </a:rPr>
              <a:t>Brooklyn</a:t>
            </a:r>
            <a:r>
              <a:rPr lang="en-GB" sz="1200" dirty="0">
                <a:solidFill>
                  <a:sysClr val="windowText" lastClr="000000"/>
                </a:solidFill>
              </a:rPr>
              <a:t>: </a:t>
            </a:r>
            <a:r>
              <a:rPr lang="en-GB" sz="1200" i="1" dirty="0">
                <a:solidFill>
                  <a:sysClr val="windowText" lastClr="000000"/>
                </a:solidFill>
              </a:rPr>
              <a:t>Mid Income – Mid Density</a:t>
            </a:r>
          </a:p>
          <a:p>
            <a:pPr marL="285750" indent="-285750">
              <a:buFont typeface="Arial" panose="020B0604020202020204" pitchFamily="34" charset="0"/>
              <a:buChar char="•"/>
            </a:pPr>
            <a:r>
              <a:rPr lang="en-GB" sz="1200" b="1" dirty="0">
                <a:solidFill>
                  <a:sysClr val="windowText" lastClr="000000"/>
                </a:solidFill>
              </a:rPr>
              <a:t>Manhattan: </a:t>
            </a:r>
            <a:r>
              <a:rPr lang="en-GB" sz="1200" i="1" dirty="0">
                <a:solidFill>
                  <a:sysClr val="windowText" lastClr="000000"/>
                </a:solidFill>
              </a:rPr>
              <a:t>High Income – Low Density</a:t>
            </a:r>
          </a:p>
          <a:p>
            <a:pPr marL="285750" indent="-285750">
              <a:buFont typeface="Arial" panose="020B0604020202020204" pitchFamily="34" charset="0"/>
              <a:buChar char="•"/>
            </a:pPr>
            <a:r>
              <a:rPr lang="en-GB" sz="1200" b="1" dirty="0">
                <a:solidFill>
                  <a:sysClr val="windowText" lastClr="000000"/>
                </a:solidFill>
              </a:rPr>
              <a:t>Queens</a:t>
            </a:r>
            <a:r>
              <a:rPr lang="en-GB" sz="1200" dirty="0">
                <a:solidFill>
                  <a:sysClr val="windowText" lastClr="000000"/>
                </a:solidFill>
              </a:rPr>
              <a:t>: </a:t>
            </a:r>
            <a:r>
              <a:rPr lang="en-GB" sz="1200" i="1" dirty="0">
                <a:solidFill>
                  <a:sysClr val="windowText" lastClr="000000"/>
                </a:solidFill>
              </a:rPr>
              <a:t>Low Income – Mid Density</a:t>
            </a:r>
          </a:p>
          <a:p>
            <a:pPr marL="285750" indent="-285750">
              <a:buFont typeface="Arial" panose="020B0604020202020204" pitchFamily="34" charset="0"/>
              <a:buChar char="•"/>
            </a:pPr>
            <a:r>
              <a:rPr lang="en-GB" sz="1200" b="1" dirty="0">
                <a:solidFill>
                  <a:sysClr val="windowText" lastClr="000000"/>
                </a:solidFill>
              </a:rPr>
              <a:t>Staten Island</a:t>
            </a:r>
            <a:r>
              <a:rPr lang="en-GB" sz="1200" dirty="0">
                <a:solidFill>
                  <a:sysClr val="windowText" lastClr="000000"/>
                </a:solidFill>
              </a:rPr>
              <a:t>: </a:t>
            </a:r>
            <a:r>
              <a:rPr lang="en-GB" sz="1200" i="1" dirty="0">
                <a:solidFill>
                  <a:sysClr val="windowText" lastClr="000000"/>
                </a:solidFill>
              </a:rPr>
              <a:t>Low Income - High Density</a:t>
            </a:r>
            <a:endParaRPr lang="en-AU" sz="1200" b="1" dirty="0">
              <a:solidFill>
                <a:sysClr val="windowText" lastClr="000000"/>
              </a:solidFill>
            </a:endParaRPr>
          </a:p>
          <a:p>
            <a:r>
              <a:rPr lang="en-AU" sz="1200" dirty="0" err="1">
                <a:solidFill>
                  <a:sysClr val="windowText" lastClr="000000"/>
                </a:solidFill>
              </a:rPr>
              <a:t>Neighborhoods</a:t>
            </a:r>
            <a:r>
              <a:rPr lang="en-AU" sz="1200" dirty="0">
                <a:solidFill>
                  <a:sysClr val="windowText" lastClr="000000"/>
                </a:solidFill>
              </a:rPr>
              <a:t> in Manhattan and Brooklyn could be good candidates based only on this variables.</a:t>
            </a:r>
          </a:p>
          <a:p>
            <a:r>
              <a:rPr lang="en-AU" sz="1200" dirty="0">
                <a:solidFill>
                  <a:sysClr val="windowText" lastClr="000000"/>
                </a:solidFill>
              </a:rPr>
              <a:t>Queens and Bronx (especially Belmont) seem to be the worst candidate.</a:t>
            </a:r>
          </a:p>
          <a:p>
            <a:r>
              <a:rPr lang="en-AU" sz="1200" dirty="0">
                <a:solidFill>
                  <a:sysClr val="windowText" lastClr="000000"/>
                </a:solidFill>
              </a:rPr>
              <a:t>Staten Island shows good value in terms of density but low average income per cap.</a:t>
            </a:r>
          </a:p>
          <a:p>
            <a:endParaRPr lang="en-GB" sz="1000" b="1" dirty="0">
              <a:solidFill>
                <a:sysClr val="windowText" lastClr="000000"/>
              </a:solidFill>
            </a:endParaRPr>
          </a:p>
        </p:txBody>
      </p:sp>
      <p:sp>
        <p:nvSpPr>
          <p:cNvPr id="28" name="Trapezoid 27">
            <a:extLst>
              <a:ext uri="{FF2B5EF4-FFF2-40B4-BE49-F238E27FC236}">
                <a16:creationId xmlns:a16="http://schemas.microsoft.com/office/drawing/2014/main" id="{8823CAAE-57D0-4CEC-8826-E41288168613}"/>
              </a:ext>
            </a:extLst>
          </p:cNvPr>
          <p:cNvSpPr/>
          <p:nvPr/>
        </p:nvSpPr>
        <p:spPr>
          <a:xfrm rot="16200000">
            <a:off x="4903097" y="5167288"/>
            <a:ext cx="2080775" cy="456970"/>
          </a:xfrm>
          <a:prstGeom prst="trapezoid">
            <a:avLst>
              <a:gd name="adj" fmla="val 5484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ysClr val="windowText" lastClr="000000"/>
              </a:solidFill>
            </a:endParaRPr>
          </a:p>
        </p:txBody>
      </p:sp>
      <p:sp>
        <p:nvSpPr>
          <p:cNvPr id="29" name="Rectangle 28">
            <a:extLst>
              <a:ext uri="{FF2B5EF4-FFF2-40B4-BE49-F238E27FC236}">
                <a16:creationId xmlns:a16="http://schemas.microsoft.com/office/drawing/2014/main" id="{0DC99729-DF44-4EEC-9F3C-27B5E4F68C5D}"/>
              </a:ext>
            </a:extLst>
          </p:cNvPr>
          <p:cNvSpPr/>
          <p:nvPr/>
        </p:nvSpPr>
        <p:spPr>
          <a:xfrm>
            <a:off x="6156466" y="4355385"/>
            <a:ext cx="5607072" cy="20807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i="1" u="sng" dirty="0">
                <a:solidFill>
                  <a:sysClr val="windowText" lastClr="000000"/>
                </a:solidFill>
              </a:rPr>
              <a:t>Comments</a:t>
            </a:r>
          </a:p>
          <a:p>
            <a:pPr marL="171450" indent="-171450">
              <a:buFont typeface="Arial" panose="020B0604020202020204" pitchFamily="34" charset="0"/>
              <a:buChar char="•"/>
            </a:pPr>
            <a:r>
              <a:rPr lang="en-GB" sz="1200" b="1" i="1" dirty="0">
                <a:solidFill>
                  <a:sysClr val="windowText" lastClr="000000"/>
                </a:solidFill>
              </a:rPr>
              <a:t>Bronx</a:t>
            </a:r>
            <a:r>
              <a:rPr lang="en-GB" sz="1200" i="1" dirty="0">
                <a:solidFill>
                  <a:sysClr val="windowText" lastClr="000000"/>
                </a:solidFill>
              </a:rPr>
              <a:t>: Low Rating – Mid N. of Restaurants</a:t>
            </a:r>
          </a:p>
          <a:p>
            <a:pPr marL="171450" indent="-171450">
              <a:buFont typeface="Arial" panose="020B0604020202020204" pitchFamily="34" charset="0"/>
              <a:buChar char="•"/>
            </a:pPr>
            <a:r>
              <a:rPr lang="en-GB" sz="1200" b="1" i="1" dirty="0">
                <a:solidFill>
                  <a:sysClr val="windowText" lastClr="000000"/>
                </a:solidFill>
              </a:rPr>
              <a:t>Brooklyn</a:t>
            </a:r>
            <a:r>
              <a:rPr lang="en-GB" sz="1200" i="1" dirty="0">
                <a:solidFill>
                  <a:sysClr val="windowText" lastClr="000000"/>
                </a:solidFill>
              </a:rPr>
              <a:t>: Mid Rating – Mid N. of Restaurants</a:t>
            </a:r>
          </a:p>
          <a:p>
            <a:pPr marL="171450" indent="-171450">
              <a:buFont typeface="Arial" panose="020B0604020202020204" pitchFamily="34" charset="0"/>
              <a:buChar char="•"/>
            </a:pPr>
            <a:r>
              <a:rPr lang="en-GB" sz="1200" b="1" i="1" dirty="0">
                <a:solidFill>
                  <a:sysClr val="windowText" lastClr="000000"/>
                </a:solidFill>
              </a:rPr>
              <a:t>Manhattan</a:t>
            </a:r>
            <a:r>
              <a:rPr lang="en-GB" sz="1200" i="1" dirty="0">
                <a:solidFill>
                  <a:sysClr val="windowText" lastClr="000000"/>
                </a:solidFill>
              </a:rPr>
              <a:t>: High Rating – Mid N. of Restaurants</a:t>
            </a:r>
          </a:p>
          <a:p>
            <a:pPr marL="171450" indent="-171450">
              <a:buFont typeface="Arial" panose="020B0604020202020204" pitchFamily="34" charset="0"/>
              <a:buChar char="•"/>
            </a:pPr>
            <a:r>
              <a:rPr lang="en-GB" sz="1200" b="1" i="1" dirty="0">
                <a:solidFill>
                  <a:sysClr val="windowText" lastClr="000000"/>
                </a:solidFill>
              </a:rPr>
              <a:t>Queens</a:t>
            </a:r>
            <a:r>
              <a:rPr lang="en-GB" sz="1200" i="1" dirty="0">
                <a:solidFill>
                  <a:sysClr val="windowText" lastClr="000000"/>
                </a:solidFill>
              </a:rPr>
              <a:t>: Low Rating – Low N. Restaurants</a:t>
            </a:r>
          </a:p>
          <a:p>
            <a:pPr marL="171450" indent="-171450">
              <a:buFont typeface="Arial" panose="020B0604020202020204" pitchFamily="34" charset="0"/>
              <a:buChar char="•"/>
            </a:pPr>
            <a:r>
              <a:rPr lang="en-GB" sz="1200" b="1" i="1" dirty="0">
                <a:solidFill>
                  <a:sysClr val="windowText" lastClr="000000"/>
                </a:solidFill>
              </a:rPr>
              <a:t>Staten Island</a:t>
            </a:r>
            <a:r>
              <a:rPr lang="en-GB" sz="1200" i="1" dirty="0">
                <a:solidFill>
                  <a:sysClr val="windowText" lastClr="000000"/>
                </a:solidFill>
              </a:rPr>
              <a:t>: Low Rating – Low N. Restaurants</a:t>
            </a:r>
            <a:endParaRPr lang="en-GB" sz="1200" i="1" u="sng" dirty="0">
              <a:solidFill>
                <a:sysClr val="windowText" lastClr="000000"/>
              </a:solidFill>
            </a:endParaRPr>
          </a:p>
          <a:p>
            <a:r>
              <a:rPr lang="en-AU" sz="1200" dirty="0" err="1">
                <a:solidFill>
                  <a:sysClr val="windowText" lastClr="000000"/>
                </a:solidFill>
              </a:rPr>
              <a:t>Neighborhoods</a:t>
            </a:r>
            <a:r>
              <a:rPr lang="en-AU" sz="1200" dirty="0">
                <a:solidFill>
                  <a:sysClr val="windowText" lastClr="000000"/>
                </a:solidFill>
              </a:rPr>
              <a:t> in Manhattan and Brooklyn show high rated restaurants but high likelihood for Italian cuisine.</a:t>
            </a:r>
          </a:p>
          <a:p>
            <a:r>
              <a:rPr lang="en-GB" sz="1200" dirty="0">
                <a:solidFill>
                  <a:sysClr val="windowText" lastClr="000000"/>
                </a:solidFill>
              </a:rPr>
              <a:t>Queens and Staten Island </a:t>
            </a:r>
            <a:r>
              <a:rPr lang="en-AU" sz="1200" dirty="0">
                <a:solidFill>
                  <a:sysClr val="windowText" lastClr="000000"/>
                </a:solidFill>
              </a:rPr>
              <a:t>show low rated restaurants but low likelihood for Italian cuisine.</a:t>
            </a:r>
          </a:p>
        </p:txBody>
      </p:sp>
    </p:spTree>
    <p:extLst>
      <p:ext uri="{BB962C8B-B14F-4D97-AF65-F5344CB8AC3E}">
        <p14:creationId xmlns:p14="http://schemas.microsoft.com/office/powerpoint/2010/main" val="110979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Diagram&#10;&#10;Description automatically generated">
            <a:extLst>
              <a:ext uri="{FF2B5EF4-FFF2-40B4-BE49-F238E27FC236}">
                <a16:creationId xmlns:a16="http://schemas.microsoft.com/office/drawing/2014/main" id="{9D1617D9-74BE-4214-9B10-35EC5D724201}"/>
              </a:ext>
            </a:extLst>
          </p:cNvPr>
          <p:cNvPicPr>
            <a:picLocks noChangeAspect="1"/>
          </p:cNvPicPr>
          <p:nvPr/>
        </p:nvPicPr>
        <p:blipFill rotWithShape="1">
          <a:blip r:embed="rId2">
            <a:clrChange>
              <a:clrFrom>
                <a:srgbClr val="F3F3F3"/>
              </a:clrFrom>
              <a:clrTo>
                <a:srgbClr val="F3F3F3">
                  <a:alpha val="0"/>
                </a:srgbClr>
              </a:clrTo>
            </a:clrChange>
            <a:alphaModFix amt="20000"/>
          </a:blip>
          <a:srcRect l="6556" r="6555" b="-1"/>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4" name="Title 1">
            <a:extLst>
              <a:ext uri="{FF2B5EF4-FFF2-40B4-BE49-F238E27FC236}">
                <a16:creationId xmlns:a16="http://schemas.microsoft.com/office/drawing/2014/main" id="{91B911C8-4A64-4B9C-BB34-EBA3DB40B557}"/>
              </a:ext>
            </a:extLst>
          </p:cNvPr>
          <p:cNvSpPr txBox="1">
            <a:spLocks/>
          </p:cNvSpPr>
          <p:nvPr/>
        </p:nvSpPr>
        <p:spPr>
          <a:xfrm>
            <a:off x="609602" y="128560"/>
            <a:ext cx="11041292" cy="736979"/>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000" dirty="0"/>
              <a:t>Clustering Italian restaurants in NYC</a:t>
            </a:r>
            <a:r>
              <a:rPr lang="en-AU" sz="4000" dirty="0">
                <a:solidFill>
                  <a:schemeClr val="bg2">
                    <a:lumMod val="65000"/>
                  </a:schemeClr>
                </a:solidFill>
              </a:rPr>
              <a:t>| Analytical Model</a:t>
            </a:r>
          </a:p>
        </p:txBody>
      </p:sp>
      <p:sp>
        <p:nvSpPr>
          <p:cNvPr id="16" name="Rectangle: Rounded Corners 15">
            <a:extLst>
              <a:ext uri="{FF2B5EF4-FFF2-40B4-BE49-F238E27FC236}">
                <a16:creationId xmlns:a16="http://schemas.microsoft.com/office/drawing/2014/main" id="{A4F4DD8F-910A-426C-A5C3-28EB677CDC4E}"/>
              </a:ext>
            </a:extLst>
          </p:cNvPr>
          <p:cNvSpPr/>
          <p:nvPr/>
        </p:nvSpPr>
        <p:spPr>
          <a:xfrm>
            <a:off x="241954" y="900671"/>
            <a:ext cx="11708090" cy="276999"/>
          </a:xfrm>
          <a:prstGeom prst="round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i="1" u="sng" dirty="0">
                <a:solidFill>
                  <a:schemeClr val="bg1"/>
                </a:solidFill>
                <a:latin typeface="Calibri" panose="020F0502020204030204" pitchFamily="34" charset="0"/>
                <a:cs typeface="Calibri" panose="020F0502020204030204" pitchFamily="34" charset="0"/>
              </a:rPr>
              <a:t>K-Means Clustering</a:t>
            </a:r>
          </a:p>
        </p:txBody>
      </p:sp>
      <p:pic>
        <p:nvPicPr>
          <p:cNvPr id="25" name="Picture 24">
            <a:extLst>
              <a:ext uri="{FF2B5EF4-FFF2-40B4-BE49-F238E27FC236}">
                <a16:creationId xmlns:a16="http://schemas.microsoft.com/office/drawing/2014/main" id="{72EBA36F-DFA1-4A0A-A9BE-14DF044B934B}"/>
              </a:ext>
            </a:extLst>
          </p:cNvPr>
          <p:cNvPicPr/>
          <p:nvPr/>
        </p:nvPicPr>
        <p:blipFill>
          <a:blip r:embed="rId3"/>
          <a:stretch>
            <a:fillRect/>
          </a:stretch>
        </p:blipFill>
        <p:spPr>
          <a:xfrm>
            <a:off x="293731" y="1240017"/>
            <a:ext cx="6096364" cy="5539817"/>
          </a:xfrm>
          <a:prstGeom prst="rect">
            <a:avLst/>
          </a:prstGeom>
        </p:spPr>
      </p:pic>
      <p:grpSp>
        <p:nvGrpSpPr>
          <p:cNvPr id="10" name="Group 9">
            <a:extLst>
              <a:ext uri="{FF2B5EF4-FFF2-40B4-BE49-F238E27FC236}">
                <a16:creationId xmlns:a16="http://schemas.microsoft.com/office/drawing/2014/main" id="{7E0EFADA-9F64-4029-9D63-7F453A6562B9}"/>
              </a:ext>
            </a:extLst>
          </p:cNvPr>
          <p:cNvGrpSpPr/>
          <p:nvPr/>
        </p:nvGrpSpPr>
        <p:grpSpPr>
          <a:xfrm>
            <a:off x="5270374" y="5058906"/>
            <a:ext cx="1173480" cy="1720928"/>
            <a:chOff x="6329680" y="4954192"/>
            <a:chExt cx="1173480" cy="1720928"/>
          </a:xfrm>
        </p:grpSpPr>
        <p:sp>
          <p:nvSpPr>
            <p:cNvPr id="8" name="Rectangle 7">
              <a:extLst>
                <a:ext uri="{FF2B5EF4-FFF2-40B4-BE49-F238E27FC236}">
                  <a16:creationId xmlns:a16="http://schemas.microsoft.com/office/drawing/2014/main" id="{01D1B553-47F7-4ED1-92B1-C61F120191A5}"/>
                </a:ext>
              </a:extLst>
            </p:cNvPr>
            <p:cNvSpPr/>
            <p:nvPr/>
          </p:nvSpPr>
          <p:spPr>
            <a:xfrm>
              <a:off x="6329680" y="4954192"/>
              <a:ext cx="1173480" cy="1720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9C689E21-6457-48FA-B5FB-A20482538C55}"/>
                </a:ext>
              </a:extLst>
            </p:cNvPr>
            <p:cNvSpPr txBox="1"/>
            <p:nvPr/>
          </p:nvSpPr>
          <p:spPr>
            <a:xfrm>
              <a:off x="6512550" y="5017818"/>
              <a:ext cx="858825" cy="1600438"/>
            </a:xfrm>
            <a:prstGeom prst="rect">
              <a:avLst/>
            </a:prstGeom>
            <a:noFill/>
          </p:spPr>
          <p:txBody>
            <a:bodyPr wrap="none" rtlCol="0">
              <a:spAutoFit/>
            </a:bodyPr>
            <a:lstStyle/>
            <a:p>
              <a:r>
                <a:rPr lang="en-AU" sz="1400" b="1" i="1" u="sng" dirty="0"/>
                <a:t>Legend</a:t>
              </a:r>
            </a:p>
            <a:p>
              <a:r>
                <a:rPr lang="en-GB" sz="1400" i="1" dirty="0"/>
                <a:t>Cluster 0 </a:t>
              </a:r>
            </a:p>
            <a:p>
              <a:r>
                <a:rPr lang="en-GB" sz="1400" i="1" dirty="0"/>
                <a:t>Cluster 1</a:t>
              </a:r>
            </a:p>
            <a:p>
              <a:r>
                <a:rPr lang="en-GB" sz="1400" i="1" dirty="0"/>
                <a:t>Cluster 2</a:t>
              </a:r>
            </a:p>
            <a:p>
              <a:r>
                <a:rPr lang="en-GB" sz="1400" i="1" dirty="0"/>
                <a:t>Cluster 3</a:t>
              </a:r>
            </a:p>
            <a:p>
              <a:r>
                <a:rPr lang="en-GB" sz="1400" i="1" dirty="0"/>
                <a:t>Cluster 4</a:t>
              </a:r>
            </a:p>
            <a:p>
              <a:r>
                <a:rPr lang="en-GB" sz="1400" i="1" dirty="0"/>
                <a:t>Cluster 5</a:t>
              </a:r>
              <a:endParaRPr lang="en-GB" sz="1400" b="1" i="1" u="sng" dirty="0"/>
            </a:p>
          </p:txBody>
        </p:sp>
        <p:sp>
          <p:nvSpPr>
            <p:cNvPr id="6" name="Oval 5">
              <a:extLst>
                <a:ext uri="{FF2B5EF4-FFF2-40B4-BE49-F238E27FC236}">
                  <a16:creationId xmlns:a16="http://schemas.microsoft.com/office/drawing/2014/main" id="{5A785CB7-4769-48DF-9724-FEB3F2821287}"/>
                </a:ext>
              </a:extLst>
            </p:cNvPr>
            <p:cNvSpPr/>
            <p:nvPr/>
          </p:nvSpPr>
          <p:spPr>
            <a:xfrm>
              <a:off x="6458121" y="5333777"/>
              <a:ext cx="108857" cy="108857"/>
            </a:xfrm>
            <a:prstGeom prst="ellipse">
              <a:avLst/>
            </a:prstGeom>
            <a:solidFill>
              <a:srgbClr val="FF8F8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a:extLst>
                <a:ext uri="{FF2B5EF4-FFF2-40B4-BE49-F238E27FC236}">
                  <a16:creationId xmlns:a16="http://schemas.microsoft.com/office/drawing/2014/main" id="{780386DF-82FB-41EC-BF16-087AE419961E}"/>
                </a:ext>
              </a:extLst>
            </p:cNvPr>
            <p:cNvSpPr/>
            <p:nvPr/>
          </p:nvSpPr>
          <p:spPr>
            <a:xfrm>
              <a:off x="6458121" y="5549042"/>
              <a:ext cx="108857" cy="108857"/>
            </a:xfrm>
            <a:prstGeom prst="ellipse">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Oval 16">
              <a:extLst>
                <a:ext uri="{FF2B5EF4-FFF2-40B4-BE49-F238E27FC236}">
                  <a16:creationId xmlns:a16="http://schemas.microsoft.com/office/drawing/2014/main" id="{95C239B6-221D-4DA7-9B5F-2A621DB721B3}"/>
                </a:ext>
              </a:extLst>
            </p:cNvPr>
            <p:cNvSpPr/>
            <p:nvPr/>
          </p:nvSpPr>
          <p:spPr>
            <a:xfrm>
              <a:off x="6458121" y="5759527"/>
              <a:ext cx="108857" cy="108857"/>
            </a:xfrm>
            <a:prstGeom prst="ellipse">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Oval 17">
              <a:extLst>
                <a:ext uri="{FF2B5EF4-FFF2-40B4-BE49-F238E27FC236}">
                  <a16:creationId xmlns:a16="http://schemas.microsoft.com/office/drawing/2014/main" id="{0311A0AA-0FD6-4262-98C3-5FA8629D31BB}"/>
                </a:ext>
              </a:extLst>
            </p:cNvPr>
            <p:cNvSpPr/>
            <p:nvPr/>
          </p:nvSpPr>
          <p:spPr>
            <a:xfrm>
              <a:off x="6458121" y="5976033"/>
              <a:ext cx="108857" cy="108857"/>
            </a:xfrm>
            <a:prstGeom prst="ellips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Oval 19">
              <a:extLst>
                <a:ext uri="{FF2B5EF4-FFF2-40B4-BE49-F238E27FC236}">
                  <a16:creationId xmlns:a16="http://schemas.microsoft.com/office/drawing/2014/main" id="{0455D226-96B6-4D5E-B972-1DEA3597D8E5}"/>
                </a:ext>
              </a:extLst>
            </p:cNvPr>
            <p:cNvSpPr/>
            <p:nvPr/>
          </p:nvSpPr>
          <p:spPr>
            <a:xfrm>
              <a:off x="6458121" y="6188287"/>
              <a:ext cx="108857" cy="108857"/>
            </a:xfrm>
            <a:prstGeom prst="ellipse">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Oval 20">
              <a:extLst>
                <a:ext uri="{FF2B5EF4-FFF2-40B4-BE49-F238E27FC236}">
                  <a16:creationId xmlns:a16="http://schemas.microsoft.com/office/drawing/2014/main" id="{88E9D372-03B3-4B33-ACEA-E02DDC16B354}"/>
                </a:ext>
              </a:extLst>
            </p:cNvPr>
            <p:cNvSpPr/>
            <p:nvPr/>
          </p:nvSpPr>
          <p:spPr>
            <a:xfrm>
              <a:off x="6458121" y="6400541"/>
              <a:ext cx="108857" cy="108857"/>
            </a:xfrm>
            <a:prstGeom prst="ellipse">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7" name="TextBox 6">
            <a:extLst>
              <a:ext uri="{FF2B5EF4-FFF2-40B4-BE49-F238E27FC236}">
                <a16:creationId xmlns:a16="http://schemas.microsoft.com/office/drawing/2014/main" id="{3B337E7C-E4AB-4FF3-9225-AC2E5EF983D2}"/>
              </a:ext>
            </a:extLst>
          </p:cNvPr>
          <p:cNvSpPr txBox="1"/>
          <p:nvPr/>
        </p:nvSpPr>
        <p:spPr>
          <a:xfrm>
            <a:off x="7009924" y="5313721"/>
            <a:ext cx="4526894" cy="1200329"/>
          </a:xfrm>
          <a:prstGeom prst="rect">
            <a:avLst/>
          </a:prstGeom>
          <a:noFill/>
        </p:spPr>
        <p:txBody>
          <a:bodyPr wrap="square" rtlCol="0">
            <a:spAutoFit/>
          </a:bodyPr>
          <a:lstStyle/>
          <a:p>
            <a:r>
              <a:rPr lang="en-AU" sz="1200" dirty="0"/>
              <a:t>Each borough is composed by </a:t>
            </a:r>
            <a:r>
              <a:rPr lang="en-AU" sz="1200" dirty="0" err="1"/>
              <a:t>neighborhoods</a:t>
            </a:r>
            <a:r>
              <a:rPr lang="en-AU" sz="1200" dirty="0"/>
              <a:t> of different clusters.</a:t>
            </a:r>
          </a:p>
          <a:p>
            <a:pPr marL="285750" indent="-285750">
              <a:buFont typeface="Arial" panose="020B0604020202020204" pitchFamily="34" charset="0"/>
              <a:buChar char="•"/>
            </a:pPr>
            <a:r>
              <a:rPr lang="en-AU" sz="1200" b="1" dirty="0"/>
              <a:t>Bronx and Staten Island</a:t>
            </a:r>
            <a:r>
              <a:rPr lang="en-AU" sz="1200" dirty="0"/>
              <a:t>: equally split in 2 clusters (respectively 4-5 and 3-4)</a:t>
            </a:r>
          </a:p>
          <a:p>
            <a:pPr marL="285750" indent="-285750">
              <a:buFont typeface="Arial" panose="020B0604020202020204" pitchFamily="34" charset="0"/>
              <a:buChar char="•"/>
            </a:pPr>
            <a:r>
              <a:rPr lang="en-AU" sz="1200" b="1" dirty="0"/>
              <a:t>Brooklyn</a:t>
            </a:r>
            <a:r>
              <a:rPr lang="en-AU" sz="1200" dirty="0"/>
              <a:t>: Mix of 4 clusters (0-1-2-4-5)</a:t>
            </a:r>
          </a:p>
          <a:p>
            <a:pPr marL="285750" indent="-285750">
              <a:buFont typeface="Arial" panose="020B0604020202020204" pitchFamily="34" charset="0"/>
              <a:buChar char="•"/>
            </a:pPr>
            <a:r>
              <a:rPr lang="en-AU" sz="1200" b="1" dirty="0"/>
              <a:t>Manhattan and Queens</a:t>
            </a:r>
            <a:r>
              <a:rPr lang="en-AU" sz="1200" dirty="0"/>
              <a:t>: mostly 1 cluster + minor clusters (respectively 2+0-1 and 4+1)</a:t>
            </a:r>
          </a:p>
        </p:txBody>
      </p:sp>
      <p:graphicFrame>
        <p:nvGraphicFramePr>
          <p:cNvPr id="27" name="Chart 26">
            <a:extLst>
              <a:ext uri="{FF2B5EF4-FFF2-40B4-BE49-F238E27FC236}">
                <a16:creationId xmlns:a16="http://schemas.microsoft.com/office/drawing/2014/main" id="{AE58355D-9B42-48D0-9ABD-924984A03B5F}"/>
              </a:ext>
            </a:extLst>
          </p:cNvPr>
          <p:cNvGraphicFramePr>
            <a:graphicFrameLocks/>
          </p:cNvGraphicFramePr>
          <p:nvPr>
            <p:extLst>
              <p:ext uri="{D42A27DB-BD31-4B8C-83A1-F6EECF244321}">
                <p14:modId xmlns:p14="http://schemas.microsoft.com/office/powerpoint/2010/main" val="567585020"/>
              </p:ext>
            </p:extLst>
          </p:nvPr>
        </p:nvGraphicFramePr>
        <p:xfrm>
          <a:off x="6441870" y="1564463"/>
          <a:ext cx="5508174" cy="365182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97685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Diagram&#10;&#10;Description automatically generated">
            <a:extLst>
              <a:ext uri="{FF2B5EF4-FFF2-40B4-BE49-F238E27FC236}">
                <a16:creationId xmlns:a16="http://schemas.microsoft.com/office/drawing/2014/main" id="{26C3F488-D49A-4670-BD13-7543C1921FEF}"/>
              </a:ext>
            </a:extLst>
          </p:cNvPr>
          <p:cNvPicPr>
            <a:picLocks noChangeAspect="1"/>
          </p:cNvPicPr>
          <p:nvPr/>
        </p:nvPicPr>
        <p:blipFill rotWithShape="1">
          <a:blip r:embed="rId2">
            <a:clrChange>
              <a:clrFrom>
                <a:srgbClr val="F3F3F3"/>
              </a:clrFrom>
              <a:clrTo>
                <a:srgbClr val="F3F3F3">
                  <a:alpha val="0"/>
                </a:srgbClr>
              </a:clrTo>
            </a:clrChange>
            <a:alphaModFix amt="20000"/>
          </a:blip>
          <a:srcRect l="6556" r="6555" b="-1"/>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35" name="Trapezoid 34">
            <a:extLst>
              <a:ext uri="{FF2B5EF4-FFF2-40B4-BE49-F238E27FC236}">
                <a16:creationId xmlns:a16="http://schemas.microsoft.com/office/drawing/2014/main" id="{C6847F74-F77B-4EE9-805E-2F8D54CE7482}"/>
              </a:ext>
            </a:extLst>
          </p:cNvPr>
          <p:cNvSpPr/>
          <p:nvPr/>
        </p:nvSpPr>
        <p:spPr>
          <a:xfrm>
            <a:off x="5416952" y="2857911"/>
            <a:ext cx="6695954" cy="1138450"/>
          </a:xfrm>
          <a:prstGeom prst="trapezoid">
            <a:avLst>
              <a:gd name="adj" fmla="val 61581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Rectangle 35">
            <a:extLst>
              <a:ext uri="{FF2B5EF4-FFF2-40B4-BE49-F238E27FC236}">
                <a16:creationId xmlns:a16="http://schemas.microsoft.com/office/drawing/2014/main" id="{45639B9A-7194-4A0B-A661-A2C0C382ABAF}"/>
              </a:ext>
            </a:extLst>
          </p:cNvPr>
          <p:cNvSpPr/>
          <p:nvPr/>
        </p:nvSpPr>
        <p:spPr>
          <a:xfrm>
            <a:off x="5457463" y="3986330"/>
            <a:ext cx="6609145" cy="27431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Arrow: Bent 33">
            <a:extLst>
              <a:ext uri="{FF2B5EF4-FFF2-40B4-BE49-F238E27FC236}">
                <a16:creationId xmlns:a16="http://schemas.microsoft.com/office/drawing/2014/main" id="{0E5CAB96-C2CE-456E-B88B-AD59347C3100}"/>
              </a:ext>
            </a:extLst>
          </p:cNvPr>
          <p:cNvSpPr/>
          <p:nvPr/>
        </p:nvSpPr>
        <p:spPr>
          <a:xfrm>
            <a:off x="2603953" y="2346960"/>
            <a:ext cx="4344700" cy="2038882"/>
          </a:xfrm>
          <a:prstGeom prst="bentArrow">
            <a:avLst>
              <a:gd name="adj1" fmla="val 25000"/>
              <a:gd name="adj2" fmla="val 25000"/>
              <a:gd name="adj3" fmla="val 25000"/>
              <a:gd name="adj4" fmla="val 87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8" name="Rectangle: Rounded Corners 7">
            <a:extLst>
              <a:ext uri="{FF2B5EF4-FFF2-40B4-BE49-F238E27FC236}">
                <a16:creationId xmlns:a16="http://schemas.microsoft.com/office/drawing/2014/main" id="{D161169C-E942-42F8-89F7-AB82E24155B3}"/>
              </a:ext>
            </a:extLst>
          </p:cNvPr>
          <p:cNvSpPr/>
          <p:nvPr/>
        </p:nvSpPr>
        <p:spPr>
          <a:xfrm>
            <a:off x="360681" y="4211319"/>
            <a:ext cx="4983480" cy="2435451"/>
          </a:xfrm>
          <a:prstGeom prst="round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Rounded Corners 28">
            <a:extLst>
              <a:ext uri="{FF2B5EF4-FFF2-40B4-BE49-F238E27FC236}">
                <a16:creationId xmlns:a16="http://schemas.microsoft.com/office/drawing/2014/main" id="{230D4B9A-B967-422D-A561-027542C068C9}"/>
              </a:ext>
            </a:extLst>
          </p:cNvPr>
          <p:cNvSpPr/>
          <p:nvPr/>
        </p:nvSpPr>
        <p:spPr>
          <a:xfrm>
            <a:off x="360681" y="1380713"/>
            <a:ext cx="4983480" cy="2435451"/>
          </a:xfrm>
          <a:prstGeom prst="round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itle 1">
            <a:extLst>
              <a:ext uri="{FF2B5EF4-FFF2-40B4-BE49-F238E27FC236}">
                <a16:creationId xmlns:a16="http://schemas.microsoft.com/office/drawing/2014/main" id="{91B911C8-4A64-4B9C-BB34-EBA3DB40B557}"/>
              </a:ext>
            </a:extLst>
          </p:cNvPr>
          <p:cNvSpPr txBox="1">
            <a:spLocks/>
          </p:cNvSpPr>
          <p:nvPr/>
        </p:nvSpPr>
        <p:spPr>
          <a:xfrm>
            <a:off x="609602" y="128560"/>
            <a:ext cx="11041292" cy="7369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000" dirty="0"/>
              <a:t>Clustering Italian restaurants in NYC</a:t>
            </a:r>
            <a:r>
              <a:rPr lang="en-AU" sz="4000" dirty="0">
                <a:solidFill>
                  <a:schemeClr val="bg2">
                    <a:lumMod val="65000"/>
                  </a:schemeClr>
                </a:solidFill>
              </a:rPr>
              <a:t>| Discussion</a:t>
            </a:r>
          </a:p>
        </p:txBody>
      </p:sp>
      <p:sp>
        <p:nvSpPr>
          <p:cNvPr id="16" name="Rectangle: Rounded Corners 15">
            <a:extLst>
              <a:ext uri="{FF2B5EF4-FFF2-40B4-BE49-F238E27FC236}">
                <a16:creationId xmlns:a16="http://schemas.microsoft.com/office/drawing/2014/main" id="{A4F4DD8F-910A-426C-A5C3-28EB677CDC4E}"/>
              </a:ext>
            </a:extLst>
          </p:cNvPr>
          <p:cNvSpPr/>
          <p:nvPr/>
        </p:nvSpPr>
        <p:spPr>
          <a:xfrm>
            <a:off x="241954" y="900671"/>
            <a:ext cx="11708090" cy="276999"/>
          </a:xfrm>
          <a:prstGeom prst="round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i="1" u="sng" dirty="0">
                <a:solidFill>
                  <a:schemeClr val="bg1"/>
                </a:solidFill>
                <a:latin typeface="Calibri" panose="020F0502020204030204" pitchFamily="34" charset="0"/>
                <a:cs typeface="Calibri" panose="020F0502020204030204" pitchFamily="34" charset="0"/>
              </a:rPr>
              <a:t>Which is the best </a:t>
            </a:r>
            <a:r>
              <a:rPr lang="en-AU" sz="1600" i="1" u="sng" dirty="0" err="1">
                <a:solidFill>
                  <a:schemeClr val="bg1"/>
                </a:solidFill>
                <a:latin typeface="Calibri" panose="020F0502020204030204" pitchFamily="34" charset="0"/>
                <a:cs typeface="Calibri" panose="020F0502020204030204" pitchFamily="34" charset="0"/>
              </a:rPr>
              <a:t>Neighborhood</a:t>
            </a:r>
            <a:r>
              <a:rPr lang="en-AU" sz="1600" i="1" u="sng" dirty="0">
                <a:solidFill>
                  <a:schemeClr val="bg1"/>
                </a:solidFill>
                <a:latin typeface="Calibri" panose="020F0502020204030204" pitchFamily="34" charset="0"/>
                <a:cs typeface="Calibri" panose="020F0502020204030204" pitchFamily="34" charset="0"/>
              </a:rPr>
              <a:t>?</a:t>
            </a:r>
          </a:p>
        </p:txBody>
      </p:sp>
      <p:pic>
        <p:nvPicPr>
          <p:cNvPr id="11" name="Picture 10">
            <a:extLst>
              <a:ext uri="{FF2B5EF4-FFF2-40B4-BE49-F238E27FC236}">
                <a16:creationId xmlns:a16="http://schemas.microsoft.com/office/drawing/2014/main" id="{5E87AB21-108F-47B5-B0B1-629878B201E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7406" y="1750045"/>
            <a:ext cx="2016000" cy="1980000"/>
          </a:xfrm>
          <a:prstGeom prst="rect">
            <a:avLst/>
          </a:prstGeom>
          <a:noFill/>
          <a:ln>
            <a:noFill/>
          </a:ln>
        </p:spPr>
      </p:pic>
      <p:pic>
        <p:nvPicPr>
          <p:cNvPr id="12" name="Picture 11">
            <a:extLst>
              <a:ext uri="{FF2B5EF4-FFF2-40B4-BE49-F238E27FC236}">
                <a16:creationId xmlns:a16="http://schemas.microsoft.com/office/drawing/2014/main" id="{EC5ED5CE-0A13-44C1-B950-AD67293AF44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05662" y="1750045"/>
            <a:ext cx="2016000" cy="1980000"/>
          </a:xfrm>
          <a:prstGeom prst="rect">
            <a:avLst/>
          </a:prstGeom>
          <a:noFill/>
          <a:ln>
            <a:noFill/>
          </a:ln>
        </p:spPr>
      </p:pic>
      <p:pic>
        <p:nvPicPr>
          <p:cNvPr id="13" name="Picture 12">
            <a:extLst>
              <a:ext uri="{FF2B5EF4-FFF2-40B4-BE49-F238E27FC236}">
                <a16:creationId xmlns:a16="http://schemas.microsoft.com/office/drawing/2014/main" id="{D8E9EB9A-C4CB-4AFD-B784-06BA7AED78C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27406" y="4625325"/>
            <a:ext cx="2016000" cy="1980000"/>
          </a:xfrm>
          <a:prstGeom prst="rect">
            <a:avLst/>
          </a:prstGeom>
          <a:noFill/>
          <a:ln>
            <a:noFill/>
          </a:ln>
        </p:spPr>
      </p:pic>
      <p:pic>
        <p:nvPicPr>
          <p:cNvPr id="15" name="Picture 14">
            <a:extLst>
              <a:ext uri="{FF2B5EF4-FFF2-40B4-BE49-F238E27FC236}">
                <a16:creationId xmlns:a16="http://schemas.microsoft.com/office/drawing/2014/main" id="{1F6FAC84-8F0A-4FBF-9177-A43CC69C7B0B}"/>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3105661" y="4625325"/>
            <a:ext cx="2016000" cy="1980000"/>
          </a:xfrm>
          <a:prstGeom prst="rect">
            <a:avLst/>
          </a:prstGeom>
          <a:noFill/>
          <a:ln>
            <a:noFill/>
          </a:ln>
        </p:spPr>
      </p:pic>
      <p:sp>
        <p:nvSpPr>
          <p:cNvPr id="5" name="TextBox 4">
            <a:extLst>
              <a:ext uri="{FF2B5EF4-FFF2-40B4-BE49-F238E27FC236}">
                <a16:creationId xmlns:a16="http://schemas.microsoft.com/office/drawing/2014/main" id="{92BB1C38-C357-466D-A5AC-EFB2635B889B}"/>
              </a:ext>
            </a:extLst>
          </p:cNvPr>
          <p:cNvSpPr txBox="1"/>
          <p:nvPr/>
        </p:nvSpPr>
        <p:spPr>
          <a:xfrm>
            <a:off x="805051" y="1380713"/>
            <a:ext cx="1660711" cy="369332"/>
          </a:xfrm>
          <a:prstGeom prst="rect">
            <a:avLst/>
          </a:prstGeom>
          <a:noFill/>
        </p:spPr>
        <p:txBody>
          <a:bodyPr wrap="none" rtlCol="0">
            <a:spAutoFit/>
          </a:bodyPr>
          <a:lstStyle/>
          <a:p>
            <a:r>
              <a:rPr lang="en-AU" b="1" i="1" dirty="0">
                <a:solidFill>
                  <a:srgbClr val="002060"/>
                </a:solidFill>
              </a:rPr>
              <a:t>Income per Cap</a:t>
            </a:r>
          </a:p>
        </p:txBody>
      </p:sp>
      <p:sp>
        <p:nvSpPr>
          <p:cNvPr id="17" name="TextBox 16">
            <a:extLst>
              <a:ext uri="{FF2B5EF4-FFF2-40B4-BE49-F238E27FC236}">
                <a16:creationId xmlns:a16="http://schemas.microsoft.com/office/drawing/2014/main" id="{11E86629-F9EA-4D08-ACC4-E66927F3FBF5}"/>
              </a:ext>
            </a:extLst>
          </p:cNvPr>
          <p:cNvSpPr txBox="1"/>
          <p:nvPr/>
        </p:nvSpPr>
        <p:spPr>
          <a:xfrm>
            <a:off x="3669470" y="1380713"/>
            <a:ext cx="906017" cy="369332"/>
          </a:xfrm>
          <a:prstGeom prst="rect">
            <a:avLst/>
          </a:prstGeom>
          <a:noFill/>
        </p:spPr>
        <p:txBody>
          <a:bodyPr wrap="none" rtlCol="0">
            <a:spAutoFit/>
          </a:bodyPr>
          <a:lstStyle/>
          <a:p>
            <a:r>
              <a:rPr lang="en-AU" b="1" i="1" dirty="0">
                <a:solidFill>
                  <a:srgbClr val="002060"/>
                </a:solidFill>
              </a:rPr>
              <a:t>Density</a:t>
            </a:r>
          </a:p>
        </p:txBody>
      </p:sp>
      <p:sp>
        <p:nvSpPr>
          <p:cNvPr id="18" name="TextBox 17">
            <a:extLst>
              <a:ext uri="{FF2B5EF4-FFF2-40B4-BE49-F238E27FC236}">
                <a16:creationId xmlns:a16="http://schemas.microsoft.com/office/drawing/2014/main" id="{7C7F65E1-2FE1-4C11-ADE4-A733A32CD81E}"/>
              </a:ext>
            </a:extLst>
          </p:cNvPr>
          <p:cNvSpPr txBox="1"/>
          <p:nvPr/>
        </p:nvSpPr>
        <p:spPr>
          <a:xfrm>
            <a:off x="1245972" y="4255993"/>
            <a:ext cx="816249" cy="369332"/>
          </a:xfrm>
          <a:prstGeom prst="rect">
            <a:avLst/>
          </a:prstGeom>
          <a:noFill/>
        </p:spPr>
        <p:txBody>
          <a:bodyPr wrap="none" rtlCol="0">
            <a:spAutoFit/>
          </a:bodyPr>
          <a:lstStyle/>
          <a:p>
            <a:r>
              <a:rPr lang="en-AU" b="1" i="1" dirty="0">
                <a:solidFill>
                  <a:srgbClr val="002060"/>
                </a:solidFill>
              </a:rPr>
              <a:t>Rating</a:t>
            </a:r>
          </a:p>
        </p:txBody>
      </p:sp>
      <p:sp>
        <p:nvSpPr>
          <p:cNvPr id="20" name="TextBox 19">
            <a:extLst>
              <a:ext uri="{FF2B5EF4-FFF2-40B4-BE49-F238E27FC236}">
                <a16:creationId xmlns:a16="http://schemas.microsoft.com/office/drawing/2014/main" id="{F79BF7D2-D3D8-4EEB-917D-CE007874FD6F}"/>
              </a:ext>
            </a:extLst>
          </p:cNvPr>
          <p:cNvSpPr txBox="1"/>
          <p:nvPr/>
        </p:nvSpPr>
        <p:spPr>
          <a:xfrm>
            <a:off x="3202322" y="4255993"/>
            <a:ext cx="1862048" cy="369332"/>
          </a:xfrm>
          <a:prstGeom prst="rect">
            <a:avLst/>
          </a:prstGeom>
          <a:noFill/>
        </p:spPr>
        <p:txBody>
          <a:bodyPr wrap="none" rtlCol="0">
            <a:spAutoFit/>
          </a:bodyPr>
          <a:lstStyle/>
          <a:p>
            <a:r>
              <a:rPr lang="en-AU" b="1" i="1" dirty="0">
                <a:solidFill>
                  <a:srgbClr val="002060"/>
                </a:solidFill>
              </a:rPr>
              <a:t>N. Of Restaurants</a:t>
            </a:r>
          </a:p>
        </p:txBody>
      </p:sp>
      <p:pic>
        <p:nvPicPr>
          <p:cNvPr id="21" name="Picture 20">
            <a:extLst>
              <a:ext uri="{FF2B5EF4-FFF2-40B4-BE49-F238E27FC236}">
                <a16:creationId xmlns:a16="http://schemas.microsoft.com/office/drawing/2014/main" id="{F22870DA-A95E-4328-9745-5E15C1C62F2A}"/>
              </a:ext>
            </a:extLst>
          </p:cNvPr>
          <p:cNvPicPr/>
          <p:nvPr/>
        </p:nvPicPr>
        <p:blipFill>
          <a:blip r:embed="rId7"/>
          <a:stretch>
            <a:fillRect/>
          </a:stretch>
        </p:blipFill>
        <p:spPr>
          <a:xfrm>
            <a:off x="7070437" y="1425375"/>
            <a:ext cx="3611880" cy="2270760"/>
          </a:xfrm>
          <a:prstGeom prst="rect">
            <a:avLst/>
          </a:prstGeom>
        </p:spPr>
      </p:pic>
      <p:sp>
        <p:nvSpPr>
          <p:cNvPr id="26" name="Rectangle 25">
            <a:extLst>
              <a:ext uri="{FF2B5EF4-FFF2-40B4-BE49-F238E27FC236}">
                <a16:creationId xmlns:a16="http://schemas.microsoft.com/office/drawing/2014/main" id="{C499EE10-2A30-4238-9DEB-90EAC1B1CC07}"/>
              </a:ext>
            </a:extLst>
          </p:cNvPr>
          <p:cNvSpPr/>
          <p:nvPr/>
        </p:nvSpPr>
        <p:spPr>
          <a:xfrm rot="16200000">
            <a:off x="-163184" y="5189806"/>
            <a:ext cx="991032" cy="25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u="sng" dirty="0">
                <a:solidFill>
                  <a:srgbClr val="002060"/>
                </a:solidFill>
              </a:rPr>
              <a:t>Restaurant</a:t>
            </a:r>
          </a:p>
        </p:txBody>
      </p:sp>
      <p:sp>
        <p:nvSpPr>
          <p:cNvPr id="30" name="Rectangle 29">
            <a:extLst>
              <a:ext uri="{FF2B5EF4-FFF2-40B4-BE49-F238E27FC236}">
                <a16:creationId xmlns:a16="http://schemas.microsoft.com/office/drawing/2014/main" id="{9CD86BC1-2ED7-46A5-A1B2-8BCB74D64262}"/>
              </a:ext>
            </a:extLst>
          </p:cNvPr>
          <p:cNvSpPr/>
          <p:nvPr/>
        </p:nvSpPr>
        <p:spPr>
          <a:xfrm rot="16200000">
            <a:off x="-267242" y="2359200"/>
            <a:ext cx="1199149" cy="256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u="sng" dirty="0">
                <a:solidFill>
                  <a:srgbClr val="002060"/>
                </a:solidFill>
              </a:rPr>
              <a:t>Demographic</a:t>
            </a:r>
          </a:p>
        </p:txBody>
      </p:sp>
      <p:sp>
        <p:nvSpPr>
          <p:cNvPr id="9" name="TextBox 8">
            <a:extLst>
              <a:ext uri="{FF2B5EF4-FFF2-40B4-BE49-F238E27FC236}">
                <a16:creationId xmlns:a16="http://schemas.microsoft.com/office/drawing/2014/main" id="{2671A675-97DA-4F87-B04F-B5CBA7567C0C}"/>
              </a:ext>
            </a:extLst>
          </p:cNvPr>
          <p:cNvSpPr txBox="1"/>
          <p:nvPr/>
        </p:nvSpPr>
        <p:spPr>
          <a:xfrm>
            <a:off x="9553413" y="4279776"/>
            <a:ext cx="184731" cy="369332"/>
          </a:xfrm>
          <a:prstGeom prst="rect">
            <a:avLst/>
          </a:prstGeom>
          <a:noFill/>
        </p:spPr>
        <p:txBody>
          <a:bodyPr wrap="none" rtlCol="0">
            <a:spAutoFit/>
          </a:bodyPr>
          <a:lstStyle/>
          <a:p>
            <a:endParaRPr lang="en-AU" dirty="0"/>
          </a:p>
        </p:txBody>
      </p:sp>
      <p:sp>
        <p:nvSpPr>
          <p:cNvPr id="10" name="TextBox 9">
            <a:extLst>
              <a:ext uri="{FF2B5EF4-FFF2-40B4-BE49-F238E27FC236}">
                <a16:creationId xmlns:a16="http://schemas.microsoft.com/office/drawing/2014/main" id="{B76FAAFD-FD80-431D-B342-00C5C8B8E3EF}"/>
              </a:ext>
            </a:extLst>
          </p:cNvPr>
          <p:cNvSpPr txBox="1"/>
          <p:nvPr/>
        </p:nvSpPr>
        <p:spPr>
          <a:xfrm>
            <a:off x="8414533" y="4118846"/>
            <a:ext cx="3481721" cy="533992"/>
          </a:xfrm>
          <a:prstGeom prst="rect">
            <a:avLst/>
          </a:prstGeom>
          <a:noFill/>
        </p:spPr>
        <p:txBody>
          <a:bodyPr wrap="square" rtlCol="0">
            <a:spAutoFit/>
          </a:bodyPr>
          <a:lstStyle/>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endParaRPr kumimoji="0" lang="en-AU" sz="1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endParaRPr lang="en-AU" dirty="0"/>
          </a:p>
        </p:txBody>
      </p:sp>
      <p:sp>
        <p:nvSpPr>
          <p:cNvPr id="22" name="Rectangle: Rounded Corners 21">
            <a:extLst>
              <a:ext uri="{FF2B5EF4-FFF2-40B4-BE49-F238E27FC236}">
                <a16:creationId xmlns:a16="http://schemas.microsoft.com/office/drawing/2014/main" id="{70B311F8-844D-48A8-9813-76F96B5B8226}"/>
              </a:ext>
            </a:extLst>
          </p:cNvPr>
          <p:cNvSpPr/>
          <p:nvPr/>
        </p:nvSpPr>
        <p:spPr>
          <a:xfrm>
            <a:off x="5583916" y="4141051"/>
            <a:ext cx="2708833" cy="2505719"/>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a:t>
            </a:r>
            <a:r>
              <a:rPr lang="en-AU" sz="1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epresent areas where to open an </a:t>
            </a:r>
            <a:r>
              <a:rPr lang="en-AU" sz="10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italian</a:t>
            </a:r>
            <a:r>
              <a:rPr lang="en-AU" sz="1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restaurant based on quality, raw material of first choice and high target of people. This because in those </a:t>
            </a:r>
            <a:r>
              <a:rPr lang="en-AU" sz="10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neighborhoods</a:t>
            </a:r>
            <a:r>
              <a:rPr lang="en-AU" sz="1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there is a low density of high-class population so the restaurant should be based on quality more than quantity. Moreover, the competition is middle level, this means that Italian Restaurants are quite appreciated but since the number of restaurants is mid, probably potential customers could prefer other cuisines. For this reason, I would suggest introducing some fusion cuisine elements in the menu in order to be more attractive in the market.</a:t>
            </a:r>
            <a:endParaRPr lang="en-AU" sz="1000" dirty="0">
              <a:solidFill>
                <a:schemeClr val="tx1"/>
              </a:solidFill>
            </a:endParaRPr>
          </a:p>
        </p:txBody>
      </p:sp>
      <p:sp>
        <p:nvSpPr>
          <p:cNvPr id="31" name="Rectangle 30">
            <a:extLst>
              <a:ext uri="{FF2B5EF4-FFF2-40B4-BE49-F238E27FC236}">
                <a16:creationId xmlns:a16="http://schemas.microsoft.com/office/drawing/2014/main" id="{EA46F84F-28B0-42DF-9EBA-413730F4E28F}"/>
              </a:ext>
            </a:extLst>
          </p:cNvPr>
          <p:cNvSpPr/>
          <p:nvPr/>
        </p:nvSpPr>
        <p:spPr>
          <a:xfrm>
            <a:off x="6442816" y="4000090"/>
            <a:ext cx="991032" cy="25628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u="sng" dirty="0">
                <a:solidFill>
                  <a:srgbClr val="002060"/>
                </a:solidFill>
              </a:rPr>
              <a:t>Cluster 2</a:t>
            </a:r>
          </a:p>
        </p:txBody>
      </p:sp>
      <p:sp>
        <p:nvSpPr>
          <p:cNvPr id="32" name="Rectangle: Rounded Corners 31">
            <a:extLst>
              <a:ext uri="{FF2B5EF4-FFF2-40B4-BE49-F238E27FC236}">
                <a16:creationId xmlns:a16="http://schemas.microsoft.com/office/drawing/2014/main" id="{45648D8E-00AA-433F-BBD2-F02F7C705BF1}"/>
              </a:ext>
            </a:extLst>
          </p:cNvPr>
          <p:cNvSpPr/>
          <p:nvPr/>
        </p:nvSpPr>
        <p:spPr>
          <a:xfrm>
            <a:off x="8346048" y="4151958"/>
            <a:ext cx="3604851" cy="2505719"/>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l" defTabSz="914400" rtl="0" eaLnBrk="1" fontAlgn="auto" latinLnBrk="0" hangingPunct="1">
              <a:lnSpc>
                <a:spcPct val="107000"/>
              </a:lnSpc>
              <a:spcBef>
                <a:spcPts val="0"/>
              </a:spcBef>
              <a:spcAft>
                <a:spcPts val="800"/>
              </a:spcAft>
              <a:buClrTx/>
              <a:buSzTx/>
              <a:tabLst/>
              <a:defRPr/>
            </a:pPr>
            <a:r>
              <a:rPr lang="en-AU" sz="1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R</a:t>
            </a:r>
            <a:r>
              <a:rPr kumimoji="0" lang="en-AU" sz="10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epresent</a:t>
            </a:r>
            <a:r>
              <a:rPr kumimoji="0" lang="en-AU" sz="1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areas where to open an Italian restaurant more based on a fast and friendly service and with a business model based on high quantities and low prices. This because in this area there is a Mid density of low-class population so the restaurant should attract a lot of people taking also into account their economic power. Moreover, the competition shows a high number of Italian restaurants with mid average rating. This means that Italian cuisine is very appreciated in these </a:t>
            </a:r>
            <a:r>
              <a:rPr kumimoji="0" lang="en-AU" sz="10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neighborhoods</a:t>
            </a:r>
            <a:r>
              <a:rPr kumimoji="0" lang="en-AU" sz="1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but there are already a lot of appreciated venues. For this reason, I would suggest applying marketing strategies for customer retention and brand awareness (for example membership cards, “bring a friend” promo, social media marketing campaigns and so on).</a:t>
            </a:r>
          </a:p>
        </p:txBody>
      </p:sp>
      <p:sp>
        <p:nvSpPr>
          <p:cNvPr id="33" name="Rectangle 32">
            <a:extLst>
              <a:ext uri="{FF2B5EF4-FFF2-40B4-BE49-F238E27FC236}">
                <a16:creationId xmlns:a16="http://schemas.microsoft.com/office/drawing/2014/main" id="{15F69F15-1197-440B-9711-3C1DC15007E6}"/>
              </a:ext>
            </a:extLst>
          </p:cNvPr>
          <p:cNvSpPr/>
          <p:nvPr/>
        </p:nvSpPr>
        <p:spPr>
          <a:xfrm>
            <a:off x="9653185" y="4010997"/>
            <a:ext cx="991032" cy="25628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u="sng" dirty="0">
                <a:solidFill>
                  <a:srgbClr val="002060"/>
                </a:solidFill>
              </a:rPr>
              <a:t>Cluster 5</a:t>
            </a:r>
          </a:p>
        </p:txBody>
      </p:sp>
    </p:spTree>
    <p:extLst>
      <p:ext uri="{BB962C8B-B14F-4D97-AF65-F5344CB8AC3E}">
        <p14:creationId xmlns:p14="http://schemas.microsoft.com/office/powerpoint/2010/main" val="4066897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926</Words>
  <Application>Microsoft Office PowerPoint</Application>
  <PresentationFormat>Widescreen</PresentationFormat>
  <Paragraphs>89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 Sarni</dc:creator>
  <cp:lastModifiedBy>Andrea Sarni</cp:lastModifiedBy>
  <cp:revision>21</cp:revision>
  <dcterms:created xsi:type="dcterms:W3CDTF">2021-08-08T13:45:24Z</dcterms:created>
  <dcterms:modified xsi:type="dcterms:W3CDTF">2021-08-08T17:23:29Z</dcterms:modified>
</cp:coreProperties>
</file>