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6576000" cy="24688800"/>
  <p:notesSz cx="9144000" cy="6858000"/>
  <p:defaultTextStyle>
    <a:defPPr>
      <a:defRPr lang="en-US"/>
    </a:defPPr>
    <a:lvl1pPr marL="0" algn="l" defTabSz="3498938" rtl="0" eaLnBrk="1" latinLnBrk="0" hangingPunct="1">
      <a:defRPr sz="6900" kern="1200">
        <a:solidFill>
          <a:schemeClr val="tx1"/>
        </a:solidFill>
        <a:latin typeface="+mn-lt"/>
        <a:ea typeface="+mn-ea"/>
        <a:cs typeface="+mn-cs"/>
      </a:defRPr>
    </a:lvl1pPr>
    <a:lvl2pPr marL="1749468" algn="l" defTabSz="3498938" rtl="0" eaLnBrk="1" latinLnBrk="0" hangingPunct="1">
      <a:defRPr sz="6900" kern="1200">
        <a:solidFill>
          <a:schemeClr val="tx1"/>
        </a:solidFill>
        <a:latin typeface="+mn-lt"/>
        <a:ea typeface="+mn-ea"/>
        <a:cs typeface="+mn-cs"/>
      </a:defRPr>
    </a:lvl2pPr>
    <a:lvl3pPr marL="3498938" algn="l" defTabSz="3498938" rtl="0" eaLnBrk="1" latinLnBrk="0" hangingPunct="1">
      <a:defRPr sz="6900" kern="1200">
        <a:solidFill>
          <a:schemeClr val="tx1"/>
        </a:solidFill>
        <a:latin typeface="+mn-lt"/>
        <a:ea typeface="+mn-ea"/>
        <a:cs typeface="+mn-cs"/>
      </a:defRPr>
    </a:lvl3pPr>
    <a:lvl4pPr marL="5248405" algn="l" defTabSz="3498938" rtl="0" eaLnBrk="1" latinLnBrk="0" hangingPunct="1">
      <a:defRPr sz="6900" kern="1200">
        <a:solidFill>
          <a:schemeClr val="tx1"/>
        </a:solidFill>
        <a:latin typeface="+mn-lt"/>
        <a:ea typeface="+mn-ea"/>
        <a:cs typeface="+mn-cs"/>
      </a:defRPr>
    </a:lvl4pPr>
    <a:lvl5pPr marL="6997869" algn="l" defTabSz="3498938" rtl="0" eaLnBrk="1" latinLnBrk="0" hangingPunct="1">
      <a:defRPr sz="6900" kern="1200">
        <a:solidFill>
          <a:schemeClr val="tx1"/>
        </a:solidFill>
        <a:latin typeface="+mn-lt"/>
        <a:ea typeface="+mn-ea"/>
        <a:cs typeface="+mn-cs"/>
      </a:defRPr>
    </a:lvl5pPr>
    <a:lvl6pPr marL="8747336" algn="l" defTabSz="3498938" rtl="0" eaLnBrk="1" latinLnBrk="0" hangingPunct="1">
      <a:defRPr sz="6900" kern="1200">
        <a:solidFill>
          <a:schemeClr val="tx1"/>
        </a:solidFill>
        <a:latin typeface="+mn-lt"/>
        <a:ea typeface="+mn-ea"/>
        <a:cs typeface="+mn-cs"/>
      </a:defRPr>
    </a:lvl6pPr>
    <a:lvl7pPr marL="10496807" algn="l" defTabSz="3498938" rtl="0" eaLnBrk="1" latinLnBrk="0" hangingPunct="1">
      <a:defRPr sz="6900" kern="1200">
        <a:solidFill>
          <a:schemeClr val="tx1"/>
        </a:solidFill>
        <a:latin typeface="+mn-lt"/>
        <a:ea typeface="+mn-ea"/>
        <a:cs typeface="+mn-cs"/>
      </a:defRPr>
    </a:lvl7pPr>
    <a:lvl8pPr marL="12246275" algn="l" defTabSz="3498938" rtl="0" eaLnBrk="1" latinLnBrk="0" hangingPunct="1">
      <a:defRPr sz="6900" kern="1200">
        <a:solidFill>
          <a:schemeClr val="tx1"/>
        </a:solidFill>
        <a:latin typeface="+mn-lt"/>
        <a:ea typeface="+mn-ea"/>
        <a:cs typeface="+mn-cs"/>
      </a:defRPr>
    </a:lvl8pPr>
    <a:lvl9pPr marL="13995741" algn="l" defTabSz="3498938"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31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283" autoAdjust="0"/>
  </p:normalViewPr>
  <p:slideViewPr>
    <p:cSldViewPr>
      <p:cViewPr>
        <p:scale>
          <a:sx n="30" d="100"/>
          <a:sy n="30" d="100"/>
        </p:scale>
        <p:origin x="-468" y="654"/>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4"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1048645"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BC9DF48-D10B-4DB5-BEF6-54A100D4676B}" type="datetimeFigureOut">
              <a:rPr lang="en-IN" smtClean="0"/>
              <a:t>29-01-2022</a:t>
            </a:fld>
            <a:endParaRPr lang="en-IN" dirty="0"/>
          </a:p>
        </p:txBody>
      </p:sp>
      <p:sp>
        <p:nvSpPr>
          <p:cNvPr id="1048646" name="Slide Image Placeholder 3"/>
          <p:cNvSpPr>
            <a:spLocks noGrp="1" noRot="1" noChangeAspect="1"/>
          </p:cNvSpPr>
          <p:nvPr>
            <p:ph type="sldImg" idx="2"/>
          </p:nvPr>
        </p:nvSpPr>
        <p:spPr>
          <a:xfrm>
            <a:off x="2667000" y="514350"/>
            <a:ext cx="38100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1048647"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8"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1048649"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A21628C-97A8-4D19-9520-970F1E500446}" type="slidenum">
              <a:rPr lang="en-IN" smtClean="0"/>
              <a:t>‹#›</a:t>
            </a:fld>
            <a:endParaRPr lang="en-IN" dirty="0"/>
          </a:p>
        </p:txBody>
      </p:sp>
    </p:spTree>
    <p:extLst>
      <p:ext uri="{BB962C8B-B14F-4D97-AF65-F5344CB8AC3E}">
        <p14:creationId xmlns:p14="http://schemas.microsoft.com/office/powerpoint/2010/main" val="1024331576"/>
      </p:ext>
    </p:extLst>
  </p:cSld>
  <p:clrMap bg1="lt1" tx1="dk1" bg2="lt2" tx2="dk2" accent1="accent1" accent2="accent2" accent3="accent3" accent4="accent4" accent5="accent5" accent6="accent6" hlink="hlink" folHlink="folHlink"/>
  <p:notesStyle>
    <a:lvl1pPr marL="0" algn="l" defTabSz="3498938" rtl="0" eaLnBrk="1" latinLnBrk="0" hangingPunct="1">
      <a:defRPr sz="4600" kern="1200">
        <a:solidFill>
          <a:schemeClr val="tx1"/>
        </a:solidFill>
        <a:latin typeface="+mn-lt"/>
        <a:ea typeface="+mn-ea"/>
        <a:cs typeface="+mn-cs"/>
      </a:defRPr>
    </a:lvl1pPr>
    <a:lvl2pPr marL="1749468" algn="l" defTabSz="3498938" rtl="0" eaLnBrk="1" latinLnBrk="0" hangingPunct="1">
      <a:defRPr sz="4600" kern="1200">
        <a:solidFill>
          <a:schemeClr val="tx1"/>
        </a:solidFill>
        <a:latin typeface="+mn-lt"/>
        <a:ea typeface="+mn-ea"/>
        <a:cs typeface="+mn-cs"/>
      </a:defRPr>
    </a:lvl2pPr>
    <a:lvl3pPr marL="3498938" algn="l" defTabSz="3498938" rtl="0" eaLnBrk="1" latinLnBrk="0" hangingPunct="1">
      <a:defRPr sz="4600" kern="1200">
        <a:solidFill>
          <a:schemeClr val="tx1"/>
        </a:solidFill>
        <a:latin typeface="+mn-lt"/>
        <a:ea typeface="+mn-ea"/>
        <a:cs typeface="+mn-cs"/>
      </a:defRPr>
    </a:lvl3pPr>
    <a:lvl4pPr marL="5248405" algn="l" defTabSz="3498938" rtl="0" eaLnBrk="1" latinLnBrk="0" hangingPunct="1">
      <a:defRPr sz="4600" kern="1200">
        <a:solidFill>
          <a:schemeClr val="tx1"/>
        </a:solidFill>
        <a:latin typeface="+mn-lt"/>
        <a:ea typeface="+mn-ea"/>
        <a:cs typeface="+mn-cs"/>
      </a:defRPr>
    </a:lvl4pPr>
    <a:lvl5pPr marL="6997869" algn="l" defTabSz="3498938" rtl="0" eaLnBrk="1" latinLnBrk="0" hangingPunct="1">
      <a:defRPr sz="4600" kern="1200">
        <a:solidFill>
          <a:schemeClr val="tx1"/>
        </a:solidFill>
        <a:latin typeface="+mn-lt"/>
        <a:ea typeface="+mn-ea"/>
        <a:cs typeface="+mn-cs"/>
      </a:defRPr>
    </a:lvl5pPr>
    <a:lvl6pPr marL="8747336" algn="l" defTabSz="3498938" rtl="0" eaLnBrk="1" latinLnBrk="0" hangingPunct="1">
      <a:defRPr sz="4600" kern="1200">
        <a:solidFill>
          <a:schemeClr val="tx1"/>
        </a:solidFill>
        <a:latin typeface="+mn-lt"/>
        <a:ea typeface="+mn-ea"/>
        <a:cs typeface="+mn-cs"/>
      </a:defRPr>
    </a:lvl6pPr>
    <a:lvl7pPr marL="10496807" algn="l" defTabSz="3498938" rtl="0" eaLnBrk="1" latinLnBrk="0" hangingPunct="1">
      <a:defRPr sz="4600" kern="1200">
        <a:solidFill>
          <a:schemeClr val="tx1"/>
        </a:solidFill>
        <a:latin typeface="+mn-lt"/>
        <a:ea typeface="+mn-ea"/>
        <a:cs typeface="+mn-cs"/>
      </a:defRPr>
    </a:lvl7pPr>
    <a:lvl8pPr marL="12246275" algn="l" defTabSz="3498938" rtl="0" eaLnBrk="1" latinLnBrk="0" hangingPunct="1">
      <a:defRPr sz="4600" kern="1200">
        <a:solidFill>
          <a:schemeClr val="tx1"/>
        </a:solidFill>
        <a:latin typeface="+mn-lt"/>
        <a:ea typeface="+mn-ea"/>
        <a:cs typeface="+mn-cs"/>
      </a:defRPr>
    </a:lvl8pPr>
    <a:lvl9pPr marL="13995741" algn="l" defTabSz="34989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PlaceHolder 1"/>
          <p:cNvSpPr>
            <a:spLocks noGrp="1"/>
          </p:cNvSpPr>
          <p:nvPr>
            <p:ph type="body"/>
          </p:nvPr>
        </p:nvSpPr>
        <p:spPr>
          <a:xfrm>
            <a:off x="0" y="0"/>
            <a:ext cx="15728160" cy="8847090"/>
          </a:xfrm>
          <a:prstGeom prst="rect">
            <a:avLst/>
          </a:prstGeom>
        </p:spPr>
        <p:txBody>
          <a:bodyPr lIns="90000" tIns="45000" rIns="90000" bIns="45000"/>
          <a:lstStyle/>
          <a:p>
            <a:endParaRPr dirty="0"/>
          </a:p>
        </p:txBody>
      </p:sp>
      <p:sp>
        <p:nvSpPr>
          <p:cNvPr id="1048611" name="CustomShape 2"/>
          <p:cNvSpPr/>
          <p:nvPr/>
        </p:nvSpPr>
        <p:spPr>
          <a:xfrm>
            <a:off x="0" y="0"/>
            <a:ext cx="15728160" cy="8847090"/>
          </a:xfrm>
          <a:prstGeom prst="rect">
            <a:avLst/>
          </a:prstGeom>
        </p:spPr>
        <p:txBody>
          <a:bodyPr lIns="90000" tIns="45000" rIns="90000" bIns="45000"/>
          <a:lstStyle/>
          <a:p>
            <a:pPr defTabSz="914256"/>
            <a:fld id="{212191F1-7181-41E1-A1B1-11813151E161}" type="slidenum">
              <a:rPr lang="en-IN" sz="8600">
                <a:solidFill>
                  <a:srgbClr val="000000"/>
                </a:solidFill>
                <a:latin typeface="Arial"/>
                <a:ea typeface="ＭＳ Ｐゴシック"/>
              </a:rPr>
              <a:pPr defTabSz="914256"/>
              <a:t>1</a:t>
            </a:fld>
            <a:endParaRPr sz="19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37"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38" name="PlaceHolder 2"/>
          <p:cNvSpPr>
            <a:spLocks noGrp="1"/>
          </p:cNvSpPr>
          <p:nvPr>
            <p:ph type="body"/>
          </p:nvPr>
        </p:nvSpPr>
        <p:spPr>
          <a:xfrm>
            <a:off x="1828800" y="5776920"/>
            <a:ext cx="32186400" cy="6829920"/>
          </a:xfrm>
          <a:prstGeom prst="rect">
            <a:avLst/>
          </a:prstGeom>
        </p:spPr>
        <p:txBody>
          <a:bodyPr wrap="none" lIns="0" tIns="0" rIns="0" bIns="0"/>
          <a:lstStyle/>
          <a:p>
            <a:endParaRPr/>
          </a:p>
        </p:txBody>
      </p:sp>
      <p:sp>
        <p:nvSpPr>
          <p:cNvPr id="1048639" name="PlaceHolder 3"/>
          <p:cNvSpPr>
            <a:spLocks noGrp="1"/>
          </p:cNvSpPr>
          <p:nvPr>
            <p:ph type="body"/>
          </p:nvPr>
        </p:nvSpPr>
        <p:spPr>
          <a:xfrm>
            <a:off x="1828800" y="13255920"/>
            <a:ext cx="32186400" cy="682992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22"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23" name="PlaceHolder 2"/>
          <p:cNvSpPr>
            <a:spLocks noGrp="1"/>
          </p:cNvSpPr>
          <p:nvPr>
            <p:ph type="body"/>
          </p:nvPr>
        </p:nvSpPr>
        <p:spPr>
          <a:xfrm>
            <a:off x="1828800" y="5776920"/>
            <a:ext cx="15706800" cy="6829920"/>
          </a:xfrm>
          <a:prstGeom prst="rect">
            <a:avLst/>
          </a:prstGeom>
        </p:spPr>
        <p:txBody>
          <a:bodyPr wrap="none" lIns="0" tIns="0" rIns="0" bIns="0"/>
          <a:lstStyle/>
          <a:p>
            <a:endParaRPr/>
          </a:p>
        </p:txBody>
      </p:sp>
      <p:sp>
        <p:nvSpPr>
          <p:cNvPr id="1048624" name="PlaceHolder 3"/>
          <p:cNvSpPr>
            <a:spLocks noGrp="1"/>
          </p:cNvSpPr>
          <p:nvPr>
            <p:ph type="body"/>
          </p:nvPr>
        </p:nvSpPr>
        <p:spPr>
          <a:xfrm>
            <a:off x="18321000" y="5776920"/>
            <a:ext cx="15706800" cy="6829920"/>
          </a:xfrm>
          <a:prstGeom prst="rect">
            <a:avLst/>
          </a:prstGeom>
        </p:spPr>
        <p:txBody>
          <a:bodyPr wrap="none" lIns="0" tIns="0" rIns="0" bIns="0"/>
          <a:lstStyle/>
          <a:p>
            <a:endParaRPr/>
          </a:p>
        </p:txBody>
      </p:sp>
      <p:sp>
        <p:nvSpPr>
          <p:cNvPr id="1048625" name="PlaceHolder 4"/>
          <p:cNvSpPr>
            <a:spLocks noGrp="1"/>
          </p:cNvSpPr>
          <p:nvPr>
            <p:ph type="body"/>
          </p:nvPr>
        </p:nvSpPr>
        <p:spPr>
          <a:xfrm>
            <a:off x="18321000" y="13255920"/>
            <a:ext cx="15706800" cy="6829920"/>
          </a:xfrm>
          <a:prstGeom prst="rect">
            <a:avLst/>
          </a:prstGeom>
        </p:spPr>
        <p:txBody>
          <a:bodyPr wrap="none" lIns="0" tIns="0" rIns="0" bIns="0"/>
          <a:lstStyle/>
          <a:p>
            <a:endParaRPr/>
          </a:p>
        </p:txBody>
      </p:sp>
      <p:sp>
        <p:nvSpPr>
          <p:cNvPr id="1048626" name="PlaceHolder 5"/>
          <p:cNvSpPr>
            <a:spLocks noGrp="1"/>
          </p:cNvSpPr>
          <p:nvPr>
            <p:ph type="body"/>
          </p:nvPr>
        </p:nvSpPr>
        <p:spPr>
          <a:xfrm>
            <a:off x="1828800" y="13255920"/>
            <a:ext cx="15706800" cy="682992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19"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20" name="PlaceHolder 2"/>
          <p:cNvSpPr>
            <a:spLocks noGrp="1"/>
          </p:cNvSpPr>
          <p:nvPr>
            <p:ph type="body"/>
          </p:nvPr>
        </p:nvSpPr>
        <p:spPr>
          <a:xfrm>
            <a:off x="1828800" y="5776920"/>
            <a:ext cx="15706800" cy="6829920"/>
          </a:xfrm>
          <a:prstGeom prst="rect">
            <a:avLst/>
          </a:prstGeom>
        </p:spPr>
        <p:txBody>
          <a:bodyPr wrap="none" lIns="0" tIns="0" rIns="0" bIns="0"/>
          <a:lstStyle/>
          <a:p>
            <a:endParaRPr/>
          </a:p>
        </p:txBody>
      </p:sp>
      <p:sp>
        <p:nvSpPr>
          <p:cNvPr id="1048621" name="PlaceHolder 3"/>
          <p:cNvSpPr>
            <a:spLocks noGrp="1"/>
          </p:cNvSpPr>
          <p:nvPr>
            <p:ph type="body"/>
          </p:nvPr>
        </p:nvSpPr>
        <p:spPr>
          <a:xfrm>
            <a:off x="18321000" y="5776920"/>
            <a:ext cx="15706800" cy="682992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16"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17" name="PlaceHolder 2"/>
          <p:cNvSpPr>
            <a:spLocks noGrp="1"/>
          </p:cNvSpPr>
          <p:nvPr>
            <p:ph type="subTitle"/>
          </p:nvPr>
        </p:nvSpPr>
        <p:spPr>
          <a:xfrm>
            <a:off x="1828800" y="5776926"/>
            <a:ext cx="32186400" cy="1431945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35"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36" name="PlaceHolder 2"/>
          <p:cNvSpPr>
            <a:spLocks noGrp="1"/>
          </p:cNvSpPr>
          <p:nvPr>
            <p:ph type="body"/>
          </p:nvPr>
        </p:nvSpPr>
        <p:spPr>
          <a:xfrm>
            <a:off x="1828800" y="5776920"/>
            <a:ext cx="32186400" cy="143191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12"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13" name="PlaceHolder 2"/>
          <p:cNvSpPr>
            <a:spLocks noGrp="1"/>
          </p:cNvSpPr>
          <p:nvPr>
            <p:ph type="body"/>
          </p:nvPr>
        </p:nvSpPr>
        <p:spPr>
          <a:xfrm>
            <a:off x="1828800" y="5776920"/>
            <a:ext cx="15706800" cy="14319180"/>
          </a:xfrm>
          <a:prstGeom prst="rect">
            <a:avLst/>
          </a:prstGeom>
        </p:spPr>
        <p:txBody>
          <a:bodyPr wrap="none" lIns="0" tIns="0" rIns="0" bIns="0"/>
          <a:lstStyle/>
          <a:p>
            <a:endParaRPr/>
          </a:p>
        </p:txBody>
      </p:sp>
      <p:sp>
        <p:nvSpPr>
          <p:cNvPr id="1048614" name="PlaceHolder 3"/>
          <p:cNvSpPr>
            <a:spLocks noGrp="1"/>
          </p:cNvSpPr>
          <p:nvPr>
            <p:ph type="body"/>
          </p:nvPr>
        </p:nvSpPr>
        <p:spPr>
          <a:xfrm>
            <a:off x="18321000" y="5776920"/>
            <a:ext cx="15706800" cy="143191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18" name="PlaceHolder 1"/>
          <p:cNvSpPr>
            <a:spLocks noGrp="1"/>
          </p:cNvSpPr>
          <p:nvPr>
            <p:ph type="subTitle"/>
          </p:nvPr>
        </p:nvSpPr>
        <p:spPr>
          <a:xfrm>
            <a:off x="1828802" y="984960"/>
            <a:ext cx="32918100" cy="191111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27"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28" name="PlaceHolder 2"/>
          <p:cNvSpPr>
            <a:spLocks noGrp="1"/>
          </p:cNvSpPr>
          <p:nvPr>
            <p:ph type="body"/>
          </p:nvPr>
        </p:nvSpPr>
        <p:spPr>
          <a:xfrm>
            <a:off x="1828800" y="5776920"/>
            <a:ext cx="15706800" cy="6829920"/>
          </a:xfrm>
          <a:prstGeom prst="rect">
            <a:avLst/>
          </a:prstGeom>
        </p:spPr>
        <p:txBody>
          <a:bodyPr wrap="none" lIns="0" tIns="0" rIns="0" bIns="0"/>
          <a:lstStyle/>
          <a:p>
            <a:endParaRPr/>
          </a:p>
        </p:txBody>
      </p:sp>
      <p:sp>
        <p:nvSpPr>
          <p:cNvPr id="1048629" name="PlaceHolder 3"/>
          <p:cNvSpPr>
            <a:spLocks noGrp="1"/>
          </p:cNvSpPr>
          <p:nvPr>
            <p:ph type="body"/>
          </p:nvPr>
        </p:nvSpPr>
        <p:spPr>
          <a:xfrm>
            <a:off x="1828800" y="13255920"/>
            <a:ext cx="15706800" cy="6829920"/>
          </a:xfrm>
          <a:prstGeom prst="rect">
            <a:avLst/>
          </a:prstGeom>
        </p:spPr>
        <p:txBody>
          <a:bodyPr wrap="none" lIns="0" tIns="0" rIns="0" bIns="0"/>
          <a:lstStyle/>
          <a:p>
            <a:endParaRPr/>
          </a:p>
        </p:txBody>
      </p:sp>
      <p:sp>
        <p:nvSpPr>
          <p:cNvPr id="1048630" name="PlaceHolder 4"/>
          <p:cNvSpPr>
            <a:spLocks noGrp="1"/>
          </p:cNvSpPr>
          <p:nvPr>
            <p:ph type="body"/>
          </p:nvPr>
        </p:nvSpPr>
        <p:spPr>
          <a:xfrm>
            <a:off x="18321000" y="5776920"/>
            <a:ext cx="15706800" cy="143191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0"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41" name="PlaceHolder 2"/>
          <p:cNvSpPr>
            <a:spLocks noGrp="1"/>
          </p:cNvSpPr>
          <p:nvPr>
            <p:ph type="body"/>
          </p:nvPr>
        </p:nvSpPr>
        <p:spPr>
          <a:xfrm>
            <a:off x="1828800" y="5776920"/>
            <a:ext cx="15706800" cy="14319180"/>
          </a:xfrm>
          <a:prstGeom prst="rect">
            <a:avLst/>
          </a:prstGeom>
        </p:spPr>
        <p:txBody>
          <a:bodyPr wrap="none" lIns="0" tIns="0" rIns="0" bIns="0"/>
          <a:lstStyle/>
          <a:p>
            <a:endParaRPr/>
          </a:p>
        </p:txBody>
      </p:sp>
      <p:sp>
        <p:nvSpPr>
          <p:cNvPr id="1048642" name="PlaceHolder 3"/>
          <p:cNvSpPr>
            <a:spLocks noGrp="1"/>
          </p:cNvSpPr>
          <p:nvPr>
            <p:ph type="body"/>
          </p:nvPr>
        </p:nvSpPr>
        <p:spPr>
          <a:xfrm>
            <a:off x="18321000" y="5776920"/>
            <a:ext cx="15706800" cy="6829920"/>
          </a:xfrm>
          <a:prstGeom prst="rect">
            <a:avLst/>
          </a:prstGeom>
        </p:spPr>
        <p:txBody>
          <a:bodyPr wrap="none" lIns="0" tIns="0" rIns="0" bIns="0"/>
          <a:lstStyle/>
          <a:p>
            <a:endParaRPr/>
          </a:p>
        </p:txBody>
      </p:sp>
      <p:sp>
        <p:nvSpPr>
          <p:cNvPr id="1048643" name="PlaceHolder 4"/>
          <p:cNvSpPr>
            <a:spLocks noGrp="1"/>
          </p:cNvSpPr>
          <p:nvPr>
            <p:ph type="body"/>
          </p:nvPr>
        </p:nvSpPr>
        <p:spPr>
          <a:xfrm>
            <a:off x="18321000" y="13255920"/>
            <a:ext cx="15706800" cy="682992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31" name="PlaceHolder 1"/>
          <p:cNvSpPr>
            <a:spLocks noGrp="1"/>
          </p:cNvSpPr>
          <p:nvPr>
            <p:ph type="title"/>
          </p:nvPr>
        </p:nvSpPr>
        <p:spPr>
          <a:xfrm>
            <a:off x="1828802" y="984960"/>
            <a:ext cx="32918100" cy="4122900"/>
          </a:xfrm>
          <a:prstGeom prst="rect">
            <a:avLst/>
          </a:prstGeom>
        </p:spPr>
        <p:txBody>
          <a:bodyPr wrap="none" lIns="0" tIns="0" rIns="0" bIns="0" anchor="ctr"/>
          <a:lstStyle/>
          <a:p>
            <a:pPr algn="ctr"/>
            <a:endParaRPr/>
          </a:p>
        </p:txBody>
      </p:sp>
      <p:sp>
        <p:nvSpPr>
          <p:cNvPr id="1048632" name="PlaceHolder 2"/>
          <p:cNvSpPr>
            <a:spLocks noGrp="1"/>
          </p:cNvSpPr>
          <p:nvPr>
            <p:ph type="body"/>
          </p:nvPr>
        </p:nvSpPr>
        <p:spPr>
          <a:xfrm>
            <a:off x="1828800" y="5776920"/>
            <a:ext cx="15706800" cy="6829920"/>
          </a:xfrm>
          <a:prstGeom prst="rect">
            <a:avLst/>
          </a:prstGeom>
        </p:spPr>
        <p:txBody>
          <a:bodyPr wrap="none" lIns="0" tIns="0" rIns="0" bIns="0"/>
          <a:lstStyle/>
          <a:p>
            <a:endParaRPr/>
          </a:p>
        </p:txBody>
      </p:sp>
      <p:sp>
        <p:nvSpPr>
          <p:cNvPr id="1048633" name="PlaceHolder 3"/>
          <p:cNvSpPr>
            <a:spLocks noGrp="1"/>
          </p:cNvSpPr>
          <p:nvPr>
            <p:ph type="body"/>
          </p:nvPr>
        </p:nvSpPr>
        <p:spPr>
          <a:xfrm>
            <a:off x="18321000" y="5776920"/>
            <a:ext cx="15706800" cy="6829920"/>
          </a:xfrm>
          <a:prstGeom prst="rect">
            <a:avLst/>
          </a:prstGeom>
        </p:spPr>
        <p:txBody>
          <a:bodyPr wrap="none" lIns="0" tIns="0" rIns="0" bIns="0"/>
          <a:lstStyle/>
          <a:p>
            <a:endParaRPr/>
          </a:p>
        </p:txBody>
      </p:sp>
      <p:sp>
        <p:nvSpPr>
          <p:cNvPr id="1048634" name="PlaceHolder 4"/>
          <p:cNvSpPr>
            <a:spLocks noGrp="1"/>
          </p:cNvSpPr>
          <p:nvPr>
            <p:ph type="body"/>
          </p:nvPr>
        </p:nvSpPr>
        <p:spPr>
          <a:xfrm>
            <a:off x="1828806" y="13255920"/>
            <a:ext cx="32186100" cy="682992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PlaceHolder 1"/>
          <p:cNvSpPr>
            <a:spLocks noGrp="1"/>
          </p:cNvSpPr>
          <p:nvPr>
            <p:ph type="title"/>
          </p:nvPr>
        </p:nvSpPr>
        <p:spPr>
          <a:xfrm>
            <a:off x="1828802" y="984965"/>
            <a:ext cx="32918100" cy="4122630"/>
          </a:xfrm>
          <a:prstGeom prst="rect">
            <a:avLst/>
          </a:prstGeom>
        </p:spPr>
        <p:txBody>
          <a:bodyPr wrap="none" lIns="0" tIns="0" rIns="0" bIns="0" anchor="ctr"/>
          <a:lstStyle/>
          <a:p>
            <a:pPr algn="ctr"/>
            <a:r>
              <a:rPr lang="en-IN"/>
              <a:t>Click to edit the title text format</a:t>
            </a:r>
          </a:p>
        </p:txBody>
      </p:sp>
      <p:sp>
        <p:nvSpPr>
          <p:cNvPr id="1048577" name="PlaceHolder 2"/>
          <p:cNvSpPr>
            <a:spLocks noGrp="1"/>
          </p:cNvSpPr>
          <p:nvPr>
            <p:ph type="body"/>
          </p:nvPr>
        </p:nvSpPr>
        <p:spPr>
          <a:xfrm>
            <a:off x="1828800" y="5776920"/>
            <a:ext cx="32186400" cy="1431918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8" name="Line 2"/>
          <p:cNvSpPr/>
          <p:nvPr/>
        </p:nvSpPr>
        <p:spPr>
          <a:xfrm>
            <a:off x="895680" y="997245"/>
            <a:ext cx="34493733" cy="1080"/>
          </a:xfrm>
          <a:prstGeom prst="line">
            <a:avLst/>
          </a:prstGeom>
          <a:ln w="76320">
            <a:solidFill>
              <a:srgbClr val="FFFFFF"/>
            </a:solidFill>
            <a:round/>
          </a:ln>
        </p:spPr>
        <p:txBody>
          <a:bodyPr lIns="76654" tIns="38327" rIns="76654" bIns="38327"/>
          <a:lstStyle/>
          <a:p>
            <a:endParaRPr lang="en-US" sz="30400" dirty="0"/>
          </a:p>
        </p:txBody>
      </p:sp>
      <p:sp>
        <p:nvSpPr>
          <p:cNvPr id="1048579" name="CustomShape 3"/>
          <p:cNvSpPr/>
          <p:nvPr/>
        </p:nvSpPr>
        <p:spPr>
          <a:xfrm>
            <a:off x="762000" y="0"/>
            <a:ext cx="35052000" cy="3505200"/>
          </a:xfrm>
          <a:prstGeom prst="rect">
            <a:avLst/>
          </a:prstGeom>
          <a:solidFill>
            <a:schemeClr val="accent2">
              <a:lumMod val="60000"/>
              <a:lumOff val="40000"/>
            </a:schemeClr>
          </a:solidFill>
          <a:ln>
            <a:solidFill>
              <a:schemeClr val="tx1"/>
            </a:solidFill>
          </a:ln>
          <a:effectLst>
            <a:outerShdw blurRad="50800" dist="38100" dir="5400000" algn="t" rotWithShape="0">
              <a:prstClr val="black">
                <a:alpha val="40000"/>
              </a:prstClr>
            </a:outerShdw>
          </a:effectLst>
        </p:spPr>
        <p:txBody>
          <a:bodyPr lIns="69367" tIns="34683" rIns="69367" bIns="34683"/>
          <a:lstStyle/>
          <a:p>
            <a:pPr algn="ctr"/>
            <a:r>
              <a:rPr lang="en-US" sz="4800" dirty="0" smtClean="0"/>
              <a:t> 	</a:t>
            </a:r>
            <a:r>
              <a:rPr lang="en-US" sz="7200" b="1" dirty="0" smtClean="0">
                <a:latin typeface="Cambria" pitchFamily="18" charset="0"/>
              </a:rPr>
              <a:t>WIRELESS SENSOR NETWORK TECHNOLOGY</a:t>
            </a:r>
          </a:p>
          <a:p>
            <a:pPr algn="ctr" defTabSz="704772"/>
            <a:r>
              <a:rPr lang="en-US" sz="4500" b="1" dirty="0" smtClean="0">
                <a:solidFill>
                  <a:prstClr val="black"/>
                </a:solidFill>
                <a:latin typeface="Cambria" panose="02040503050406030204" pitchFamily="18" charset="0"/>
              </a:rPr>
              <a:t>Author</a:t>
            </a:r>
            <a:r>
              <a:rPr lang="en-US" sz="4500" b="1" baseline="30000" dirty="0" smtClean="0">
                <a:solidFill>
                  <a:prstClr val="black"/>
                </a:solidFill>
                <a:latin typeface="Cambria" panose="02040503050406030204" pitchFamily="18" charset="0"/>
              </a:rPr>
              <a:t>1</a:t>
            </a:r>
            <a:r>
              <a:rPr lang="en-US" sz="4500" b="1" dirty="0" smtClean="0">
                <a:solidFill>
                  <a:prstClr val="black"/>
                </a:solidFill>
                <a:latin typeface="Cambria" panose="02040503050406030204" pitchFamily="18" charset="0"/>
              </a:rPr>
              <a:t>, Author</a:t>
            </a:r>
            <a:r>
              <a:rPr lang="en-US" sz="4500" b="1" baseline="30000" dirty="0" smtClean="0">
                <a:solidFill>
                  <a:prstClr val="black"/>
                </a:solidFill>
                <a:latin typeface="Cambria" panose="02040503050406030204" pitchFamily="18" charset="0"/>
              </a:rPr>
              <a:t>2</a:t>
            </a:r>
            <a:endParaRPr lang="en-US" sz="4500" b="1" dirty="0" smtClean="0">
              <a:solidFill>
                <a:prstClr val="black"/>
              </a:solidFill>
              <a:latin typeface="Cambria" panose="02040503050406030204" pitchFamily="18" charset="0"/>
            </a:endParaRPr>
          </a:p>
          <a:p>
            <a:pPr algn="ctr" defTabSz="704772"/>
            <a:r>
              <a:rPr lang="en-US" sz="4000" b="1" dirty="0" smtClean="0">
                <a:solidFill>
                  <a:prstClr val="black"/>
                </a:solidFill>
                <a:latin typeface="Cambria" panose="02040503050406030204" pitchFamily="18" charset="0"/>
              </a:rPr>
              <a:t>Department of  Information Technology, Walchand  College of Engineering Sangli.Maharashtra</a:t>
            </a:r>
            <a:endParaRPr sz="4000" dirty="0">
              <a:solidFill>
                <a:prstClr val="black"/>
              </a:solidFill>
              <a:latin typeface="Cambria" panose="02040503050406030204" pitchFamily="18" charset="0"/>
            </a:endParaRPr>
          </a:p>
        </p:txBody>
      </p:sp>
      <p:sp>
        <p:nvSpPr>
          <p:cNvPr id="1048580" name="TextBox 3"/>
          <p:cNvSpPr txBox="1"/>
          <p:nvPr/>
        </p:nvSpPr>
        <p:spPr>
          <a:xfrm>
            <a:off x="762000" y="3581400"/>
            <a:ext cx="35052000" cy="2465016"/>
          </a:xfrm>
          <a:prstGeom prst="rect">
            <a:avLst/>
          </a:prstGeom>
          <a:solidFill>
            <a:schemeClr val="bg1"/>
          </a:solidFill>
          <a:ln>
            <a:solidFill>
              <a:schemeClr val="tx1"/>
            </a:solidFill>
          </a:ln>
        </p:spPr>
        <p:txBody>
          <a:bodyPr wrap="square" lIns="76654" tIns="38327" rIns="76654" bIns="38327" rtlCol="0">
            <a:spAutoFit/>
          </a:bodyPr>
          <a:lstStyle/>
          <a:p>
            <a:pPr algn="just"/>
            <a:r>
              <a:rPr lang="en-US" sz="3200" b="1" i="1" u="sng" dirty="0">
                <a:solidFill>
                  <a:schemeClr val="accent2">
                    <a:lumMod val="50000"/>
                  </a:schemeClr>
                </a:solidFill>
                <a:latin typeface="Cambria" pitchFamily="18" charset="0"/>
              </a:rPr>
              <a:t>Abstract</a:t>
            </a:r>
            <a:r>
              <a:rPr lang="en-US" sz="2800" b="1" i="1" dirty="0" smtClean="0">
                <a:solidFill>
                  <a:schemeClr val="accent2">
                    <a:lumMod val="50000"/>
                  </a:schemeClr>
                </a:solidFill>
                <a:latin typeface="Cambria" pitchFamily="18" charset="0"/>
              </a:rPr>
              <a:t>: </a:t>
            </a:r>
            <a:r>
              <a:rPr lang="en-IN" sz="2800" b="1" i="1" dirty="0" smtClean="0">
                <a:latin typeface="Cambria" pitchFamily="18" charset="0"/>
              </a:rPr>
              <a:t>Maximizing battery lifetime is the main concern in sensor network due to limited battery power.  To enhance the lifetime of the network emphasis given to design energy efficient routing algorithms. In WSN, sensor nodes which are nearer to the base station having a task of collecting data for the entire area and send to the base station. These nodes have an additional load. To support such a collection of data tree topology is build at the sink node or base station. </a:t>
            </a:r>
            <a:r>
              <a:rPr lang="en-US" sz="2800" b="1" i="1" dirty="0" smtClean="0">
                <a:latin typeface="Cambria" pitchFamily="18" charset="0"/>
              </a:rPr>
              <a:t>Load balancing method is used for distributing the workload over a sensor network. This paper contributes to maximizing the wireless sensor network duration applying the load balancing concept. This paper is focus on to reduce communication overhead and increase the convergence time using load balancing scheme which augments duration of the network considering different network parameter (e.g., density, degree) using randomized changing. </a:t>
            </a:r>
          </a:p>
          <a:p>
            <a:pPr algn="just"/>
            <a:endParaRPr lang="en-US" sz="2800" b="1" i="1" dirty="0">
              <a:solidFill>
                <a:schemeClr val="accent6">
                  <a:lumMod val="75000"/>
                </a:schemeClr>
              </a:solidFill>
              <a:latin typeface="Cambria" pitchFamily="18" charset="0"/>
            </a:endParaRPr>
          </a:p>
        </p:txBody>
      </p:sp>
      <p:sp>
        <p:nvSpPr>
          <p:cNvPr id="1048581" name="Rectangle 14"/>
          <p:cNvSpPr/>
          <p:nvPr/>
        </p:nvSpPr>
        <p:spPr>
          <a:xfrm>
            <a:off x="762000" y="6400800"/>
            <a:ext cx="35052000" cy="17522046"/>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51211" tIns="751211" rIns="751211" bIns="751211" rtlCol="0" anchor="ctr">
            <a:normAutofit/>
          </a:bodyPr>
          <a:lstStyle/>
          <a:p>
            <a:pPr algn="ctr"/>
            <a:endParaRPr lang="en-US" dirty="0"/>
          </a:p>
        </p:txBody>
      </p:sp>
      <p:sp>
        <p:nvSpPr>
          <p:cNvPr id="1048582" name="Rounded Rectangle 55"/>
          <p:cNvSpPr/>
          <p:nvPr/>
        </p:nvSpPr>
        <p:spPr>
          <a:xfrm>
            <a:off x="990600" y="6477000"/>
            <a:ext cx="11430000" cy="1729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704772"/>
            <a:endParaRPr lang="en-US" sz="2800" b="1" dirty="0" smtClean="0">
              <a:solidFill>
                <a:schemeClr val="tx1"/>
              </a:solidFill>
              <a:latin typeface="Cambria" pitchFamily="18" charset="0"/>
            </a:endParaRPr>
          </a:p>
          <a:p>
            <a:pPr algn="just" defTabSz="704772"/>
            <a:r>
              <a:rPr lang="en-IN" sz="2800" b="1" u="sng" dirty="0" smtClean="0">
                <a:solidFill>
                  <a:schemeClr val="tx1"/>
                </a:solidFill>
                <a:latin typeface="Cambria" pitchFamily="18" charset="0"/>
                <a:ea typeface="ＭＳ Ｐゴシック"/>
              </a:rPr>
              <a:t> </a:t>
            </a:r>
          </a:p>
          <a:p>
            <a:endParaRPr lang="en-US" sz="2800" b="1" u="sng" dirty="0">
              <a:solidFill>
                <a:schemeClr val="tx1"/>
              </a:solidFill>
              <a:latin typeface="Cambria" pitchFamily="18" charset="0"/>
            </a:endParaRPr>
          </a:p>
        </p:txBody>
      </p:sp>
      <p:sp>
        <p:nvSpPr>
          <p:cNvPr id="1048583" name="Rounded Rectangle 60"/>
          <p:cNvSpPr/>
          <p:nvPr/>
        </p:nvSpPr>
        <p:spPr>
          <a:xfrm>
            <a:off x="12573000" y="6477000"/>
            <a:ext cx="11582400" cy="1729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4" name="Rounded Rectangle 70"/>
          <p:cNvSpPr/>
          <p:nvPr/>
        </p:nvSpPr>
        <p:spPr>
          <a:xfrm>
            <a:off x="24307800" y="6553200"/>
            <a:ext cx="11277600" cy="7772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Picture 79" descr="images.jpg"/>
          <p:cNvPicPr>
            <a:picLocks noChangeAspect="1"/>
          </p:cNvPicPr>
          <p:nvPr/>
        </p:nvPicPr>
        <p:blipFill>
          <a:blip r:embed="rId3"/>
          <a:stretch>
            <a:fillRect/>
          </a:stretch>
        </p:blipFill>
        <p:spPr>
          <a:xfrm>
            <a:off x="7620000" y="7848600"/>
            <a:ext cx="4191000" cy="3352800"/>
          </a:xfrm>
          <a:prstGeom prst="rect">
            <a:avLst/>
          </a:prstGeom>
        </p:spPr>
      </p:pic>
      <p:sp>
        <p:nvSpPr>
          <p:cNvPr id="1048585" name="Rounded Rectangle 80"/>
          <p:cNvSpPr/>
          <p:nvPr/>
        </p:nvSpPr>
        <p:spPr>
          <a:xfrm>
            <a:off x="1676400" y="7620000"/>
            <a:ext cx="5486400" cy="441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704772"/>
            <a:r>
              <a:rPr lang="en-US" sz="2800" dirty="0" smtClean="0">
                <a:solidFill>
                  <a:schemeClr val="tx1"/>
                </a:solidFill>
                <a:latin typeface="Cambria" pitchFamily="18" charset="0"/>
              </a:rPr>
              <a:t>A Wireless Sensor Network (WSN) consists of base stations or sink nodes and a number of wireless sensors nodes. These sensors work with each other to sense some physical phenomenon and then the information gathered is processed to get relevant results.</a:t>
            </a:r>
          </a:p>
        </p:txBody>
      </p:sp>
      <p:sp>
        <p:nvSpPr>
          <p:cNvPr id="1048586" name="TextBox 81"/>
          <p:cNvSpPr txBox="1"/>
          <p:nvPr/>
        </p:nvSpPr>
        <p:spPr>
          <a:xfrm>
            <a:off x="7391400" y="11277600"/>
            <a:ext cx="4724400" cy="370873"/>
          </a:xfrm>
          <a:prstGeom prst="rect">
            <a:avLst/>
          </a:prstGeom>
          <a:noFill/>
        </p:spPr>
        <p:txBody>
          <a:bodyPr wrap="square" rtlCol="0">
            <a:spAutoFit/>
          </a:bodyPr>
          <a:lstStyle/>
          <a:p>
            <a:r>
              <a:rPr lang="en-US" sz="2000" b="1" dirty="0" smtClean="0">
                <a:latin typeface="Cambria" pitchFamily="18" charset="0"/>
              </a:rPr>
              <a:t>Figure 1. Overview of sensor network</a:t>
            </a:r>
            <a:endParaRPr lang="en-US" sz="2000" b="1" dirty="0">
              <a:latin typeface="Cambria" pitchFamily="18" charset="0"/>
            </a:endParaRPr>
          </a:p>
        </p:txBody>
      </p:sp>
      <p:pic>
        <p:nvPicPr>
          <p:cNvPr id="2097154" name="Picture 4"/>
          <p:cNvPicPr>
            <a:picLocks noChangeAspect="1" noChangeArrowheads="1"/>
          </p:cNvPicPr>
          <p:nvPr/>
        </p:nvPicPr>
        <p:blipFill>
          <a:blip r:embed="rId4"/>
          <a:srcRect/>
          <a:stretch>
            <a:fillRect/>
          </a:stretch>
        </p:blipFill>
        <p:spPr bwMode="auto">
          <a:xfrm>
            <a:off x="1905000" y="12115800"/>
            <a:ext cx="9525000" cy="3200400"/>
          </a:xfrm>
          <a:prstGeom prst="rect">
            <a:avLst/>
          </a:prstGeom>
          <a:noFill/>
        </p:spPr>
      </p:pic>
      <p:sp>
        <p:nvSpPr>
          <p:cNvPr id="1048587" name="TextBox 84"/>
          <p:cNvSpPr txBox="1"/>
          <p:nvPr/>
        </p:nvSpPr>
        <p:spPr>
          <a:xfrm>
            <a:off x="3886200" y="15468600"/>
            <a:ext cx="4953000" cy="370872"/>
          </a:xfrm>
          <a:prstGeom prst="rect">
            <a:avLst/>
          </a:prstGeom>
          <a:noFill/>
        </p:spPr>
        <p:txBody>
          <a:bodyPr wrap="square" rtlCol="0">
            <a:spAutoFit/>
          </a:bodyPr>
          <a:lstStyle/>
          <a:p>
            <a:r>
              <a:rPr lang="en-US" sz="2000" b="1" dirty="0" smtClean="0">
                <a:latin typeface="Cambria" pitchFamily="18" charset="0"/>
              </a:rPr>
              <a:t>Figure 2. Components of sensor node</a:t>
            </a:r>
            <a:endParaRPr lang="en-US" sz="2000" b="1" dirty="0">
              <a:latin typeface="Cambria" pitchFamily="18" charset="0"/>
            </a:endParaRPr>
          </a:p>
        </p:txBody>
      </p:sp>
      <p:pic>
        <p:nvPicPr>
          <p:cNvPr id="2097155" name="Picture 85" descr="wsn-applications_resized.png"/>
          <p:cNvPicPr>
            <a:picLocks noChangeAspect="1"/>
          </p:cNvPicPr>
          <p:nvPr/>
        </p:nvPicPr>
        <p:blipFill>
          <a:blip r:embed="rId5"/>
          <a:stretch>
            <a:fillRect/>
          </a:stretch>
        </p:blipFill>
        <p:spPr>
          <a:xfrm>
            <a:off x="1983828" y="16572047"/>
            <a:ext cx="9525000" cy="2895600"/>
          </a:xfrm>
          <a:prstGeom prst="rect">
            <a:avLst/>
          </a:prstGeom>
        </p:spPr>
      </p:pic>
      <p:sp>
        <p:nvSpPr>
          <p:cNvPr id="1048588" name="Rectangle 86"/>
          <p:cNvSpPr/>
          <p:nvPr/>
        </p:nvSpPr>
        <p:spPr>
          <a:xfrm>
            <a:off x="1828800" y="20726400"/>
            <a:ext cx="9677400" cy="2384298"/>
          </a:xfrm>
          <a:prstGeom prst="rect">
            <a:avLst/>
          </a:prstGeom>
          <a:solidFill>
            <a:schemeClr val="bg1"/>
          </a:solidFill>
        </p:spPr>
        <p:txBody>
          <a:bodyPr wrap="square">
            <a:spAutoFit/>
          </a:bodyPr>
          <a:lstStyle/>
          <a:p>
            <a:pPr marL="757238" indent="-631825"/>
            <a:r>
              <a:rPr lang="en-US" sz="2800" dirty="0" smtClean="0">
                <a:latin typeface="Cambria" pitchFamily="18" charset="0"/>
              </a:rPr>
              <a:t>Following objectives are defined in proposed study:</a:t>
            </a:r>
          </a:p>
          <a:p>
            <a:pPr marL="757238" indent="-631825"/>
            <a:r>
              <a:rPr lang="en-US" sz="2800" dirty="0" smtClean="0">
                <a:latin typeface="Cambria" pitchFamily="18" charset="0"/>
              </a:rPr>
              <a:t>1.     To implement tree based topology using  randomized   switching.</a:t>
            </a:r>
          </a:p>
          <a:p>
            <a:pPr marL="757238" indent="-757238"/>
            <a:r>
              <a:rPr lang="en-US" sz="2800" dirty="0" smtClean="0">
                <a:latin typeface="Cambria" pitchFamily="18" charset="0"/>
              </a:rPr>
              <a:t>  2.     To analyze the performance of tree based topology  considering various parameters.</a:t>
            </a:r>
          </a:p>
          <a:p>
            <a:pPr marL="788988" indent="-788988"/>
            <a:r>
              <a:rPr lang="en-US" sz="2800" dirty="0" smtClean="0">
                <a:latin typeface="Cambria" pitchFamily="18" charset="0"/>
              </a:rPr>
              <a:t>  3.     To extend tree based topology using cluster approach.</a:t>
            </a:r>
            <a:endParaRPr lang="en-US" sz="2800" dirty="0">
              <a:latin typeface="Cambria" pitchFamily="18" charset="0"/>
            </a:endParaRPr>
          </a:p>
        </p:txBody>
      </p:sp>
      <p:sp>
        <p:nvSpPr>
          <p:cNvPr id="1048589" name="TextBox 87"/>
          <p:cNvSpPr txBox="1"/>
          <p:nvPr/>
        </p:nvSpPr>
        <p:spPr>
          <a:xfrm>
            <a:off x="1828800" y="20040600"/>
            <a:ext cx="9677400" cy="638271"/>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Objectives</a:t>
            </a:r>
            <a:endParaRPr lang="en-US" sz="4000" b="1" dirty="0">
              <a:latin typeface="Cambria" pitchFamily="18" charset="0"/>
            </a:endParaRPr>
          </a:p>
        </p:txBody>
      </p:sp>
      <p:sp>
        <p:nvSpPr>
          <p:cNvPr id="1048590" name="TextBox 88"/>
          <p:cNvSpPr txBox="1"/>
          <p:nvPr/>
        </p:nvSpPr>
        <p:spPr>
          <a:xfrm>
            <a:off x="1905000" y="15925800"/>
            <a:ext cx="9525000" cy="638271"/>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Applications</a:t>
            </a:r>
            <a:endParaRPr lang="en-US" sz="4000" b="1" dirty="0">
              <a:latin typeface="Cambria" pitchFamily="18" charset="0"/>
            </a:endParaRPr>
          </a:p>
        </p:txBody>
      </p:sp>
      <p:sp>
        <p:nvSpPr>
          <p:cNvPr id="1048591" name="TextBox 89"/>
          <p:cNvSpPr txBox="1"/>
          <p:nvPr/>
        </p:nvSpPr>
        <p:spPr>
          <a:xfrm>
            <a:off x="2057400" y="6934200"/>
            <a:ext cx="9448800" cy="638270"/>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Introduction</a:t>
            </a:r>
            <a:endParaRPr lang="en-US" sz="4000" b="1" dirty="0">
              <a:latin typeface="Cambria" pitchFamily="18" charset="0"/>
            </a:endParaRPr>
          </a:p>
        </p:txBody>
      </p:sp>
      <p:sp>
        <p:nvSpPr>
          <p:cNvPr id="1048592" name="TextBox 90"/>
          <p:cNvSpPr txBox="1"/>
          <p:nvPr/>
        </p:nvSpPr>
        <p:spPr>
          <a:xfrm>
            <a:off x="14097000" y="6781800"/>
            <a:ext cx="8686800" cy="638270"/>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Methodology</a:t>
            </a:r>
            <a:endParaRPr lang="en-US" sz="4000" b="1" dirty="0">
              <a:latin typeface="Cambria" pitchFamily="18" charset="0"/>
            </a:endParaRPr>
          </a:p>
        </p:txBody>
      </p:sp>
      <p:sp>
        <p:nvSpPr>
          <p:cNvPr id="1048593" name="Rectangle 91"/>
          <p:cNvSpPr/>
          <p:nvPr/>
        </p:nvSpPr>
        <p:spPr>
          <a:xfrm>
            <a:off x="13030200" y="7543800"/>
            <a:ext cx="6096000" cy="8936482"/>
          </a:xfrm>
          <a:prstGeom prst="rect">
            <a:avLst/>
          </a:prstGeom>
          <a:solidFill>
            <a:schemeClr val="bg1"/>
          </a:solidFill>
          <a:ln>
            <a:solidFill>
              <a:schemeClr val="bg1"/>
            </a:solidFill>
          </a:ln>
        </p:spPr>
        <p:txBody>
          <a:bodyPr wrap="square">
            <a:spAutoFit/>
          </a:bodyPr>
          <a:lstStyle/>
          <a:p>
            <a:pPr algn="just" defTabSz="688975">
              <a:tabLst>
                <a:tab pos="5029200" algn="l"/>
                <a:tab pos="5822950" algn="l"/>
              </a:tabLst>
            </a:pPr>
            <a:r>
              <a:rPr lang="en-IN" sz="2800" dirty="0" smtClean="0">
                <a:latin typeface="Cambria" pitchFamily="18" charset="0"/>
              </a:rPr>
              <a:t>This section presents an existing efficient routing algorithm for maximizing the lifetime of wireless sensor network considering load balancing [1] scheme. This algorithm searches bottleneck node and balances path loads of those nodes in the network through randomized changing [1] and transformation of the  tree.</a:t>
            </a:r>
          </a:p>
          <a:p>
            <a:pPr algn="just" defTabSz="704772"/>
            <a:endParaRPr lang="en-IN" sz="2800" b="1" dirty="0" smtClean="0">
              <a:latin typeface="Cambria" pitchFamily="18" charset="0"/>
            </a:endParaRPr>
          </a:p>
          <a:p>
            <a:pPr algn="just" defTabSz="704772"/>
            <a:r>
              <a:rPr lang="en-IN" sz="2800" dirty="0" smtClean="0">
                <a:latin typeface="Cambria" pitchFamily="18" charset="0"/>
              </a:rPr>
              <a:t>Energy loss rate : </a:t>
            </a:r>
            <a:r>
              <a:rPr lang="en-IN" sz="2000" dirty="0" smtClean="0">
                <a:latin typeface="Cambria" pitchFamily="18" charset="0"/>
              </a:rPr>
              <a:t>r</a:t>
            </a:r>
            <a:r>
              <a:rPr lang="en-IN" sz="2000" baseline="-25000" dirty="0" smtClean="0">
                <a:latin typeface="Cambria" pitchFamily="18" charset="0"/>
              </a:rPr>
              <a:t>i=</a:t>
            </a:r>
            <a:r>
              <a:rPr lang="en-IN" sz="2000" dirty="0" smtClean="0">
                <a:latin typeface="Cambria" pitchFamily="18" charset="0"/>
              </a:rPr>
              <a:t>R</a:t>
            </a:r>
            <a:r>
              <a:rPr lang="en-IN" sz="2000" baseline="30000" dirty="0" smtClean="0">
                <a:latin typeface="Cambria" pitchFamily="18" charset="0"/>
              </a:rPr>
              <a:t>t</a:t>
            </a:r>
            <a:r>
              <a:rPr lang="en-IN" sz="2000" baseline="-25000" dirty="0" smtClean="0">
                <a:latin typeface="Cambria" pitchFamily="18" charset="0"/>
              </a:rPr>
              <a:t> i </a:t>
            </a:r>
            <a:r>
              <a:rPr lang="en-IN" sz="2000" dirty="0" smtClean="0">
                <a:latin typeface="Cambria" pitchFamily="18" charset="0"/>
              </a:rPr>
              <a:t>E</a:t>
            </a:r>
            <a:r>
              <a:rPr lang="en-IN" sz="2000" baseline="30000" dirty="0" smtClean="0">
                <a:latin typeface="Cambria" pitchFamily="18" charset="0"/>
              </a:rPr>
              <a:t>t</a:t>
            </a:r>
            <a:r>
              <a:rPr lang="en-IN" sz="2000" baseline="-25000" dirty="0" smtClean="0">
                <a:latin typeface="Cambria" pitchFamily="18" charset="0"/>
              </a:rPr>
              <a:t> </a:t>
            </a:r>
            <a:r>
              <a:rPr lang="en-IN" sz="2000" dirty="0" smtClean="0">
                <a:latin typeface="Cambria" pitchFamily="18" charset="0"/>
              </a:rPr>
              <a:t> + R</a:t>
            </a:r>
            <a:r>
              <a:rPr lang="en-IN" sz="2000" baseline="30000" dirty="0" smtClean="0">
                <a:latin typeface="Cambria" pitchFamily="18" charset="0"/>
              </a:rPr>
              <a:t>c</a:t>
            </a:r>
            <a:r>
              <a:rPr lang="en-IN" sz="2000" baseline="-25000" dirty="0" smtClean="0">
                <a:latin typeface="Cambria" pitchFamily="18" charset="0"/>
              </a:rPr>
              <a:t> i </a:t>
            </a:r>
            <a:r>
              <a:rPr lang="en-IN" sz="2000" dirty="0" err="1" smtClean="0">
                <a:latin typeface="Cambria" pitchFamily="18" charset="0"/>
              </a:rPr>
              <a:t>E</a:t>
            </a:r>
            <a:r>
              <a:rPr lang="en-IN" sz="2000" baseline="30000" dirty="0" err="1" smtClean="0">
                <a:latin typeface="Cambria" pitchFamily="18" charset="0"/>
              </a:rPr>
              <a:t>c</a:t>
            </a:r>
            <a:r>
              <a:rPr lang="en-IN" sz="2000" baseline="-25000" dirty="0" smtClean="0">
                <a:latin typeface="Cambria" pitchFamily="18" charset="0"/>
              </a:rPr>
              <a:t> </a:t>
            </a:r>
            <a:r>
              <a:rPr lang="en-IN" sz="2000" b="1" baseline="-25000" dirty="0" smtClean="0">
                <a:latin typeface="Cambria" pitchFamily="18" charset="0"/>
              </a:rPr>
              <a:t>..........…………..(1)</a:t>
            </a:r>
          </a:p>
          <a:p>
            <a:pPr algn="just" defTabSz="704772"/>
            <a:endParaRPr lang="en-US" sz="2800" b="1" baseline="-25000" dirty="0" smtClean="0">
              <a:latin typeface="Cambria" pitchFamily="18" charset="0"/>
            </a:endParaRPr>
          </a:p>
          <a:p>
            <a:pPr algn="just" defTabSz="704772"/>
            <a:r>
              <a:rPr lang="en-IN" sz="2800" dirty="0" smtClean="0">
                <a:latin typeface="Cambria" pitchFamily="18" charset="0"/>
                <a:ea typeface="ＭＳ Ｐゴシック"/>
              </a:rPr>
              <a:t>Load of a node :  </a:t>
            </a:r>
            <a:r>
              <a:rPr lang="el-GR" sz="2000" dirty="0" smtClean="0">
                <a:latin typeface="Cambria" pitchFamily="18" charset="0"/>
                <a:ea typeface="Malgun Gothic"/>
              </a:rPr>
              <a:t>γ</a:t>
            </a:r>
            <a:r>
              <a:rPr lang="en-US" sz="2000" dirty="0" smtClean="0">
                <a:latin typeface="Cambria" pitchFamily="18" charset="0"/>
                <a:ea typeface="Malgun Gothic"/>
              </a:rPr>
              <a:t> =</a:t>
            </a:r>
            <a:r>
              <a:rPr lang="en-IN" sz="2000" dirty="0" smtClean="0">
                <a:latin typeface="Cambria" pitchFamily="18" charset="0"/>
              </a:rPr>
              <a:t> r</a:t>
            </a:r>
            <a:r>
              <a:rPr lang="en-IN" sz="2000" baseline="-25000" dirty="0" smtClean="0">
                <a:latin typeface="Cambria" pitchFamily="18" charset="0"/>
              </a:rPr>
              <a:t>i/</a:t>
            </a:r>
            <a:r>
              <a:rPr lang="en-IN" sz="2000" dirty="0" smtClean="0">
                <a:latin typeface="Cambria" pitchFamily="18" charset="0"/>
              </a:rPr>
              <a:t> </a:t>
            </a:r>
            <a:r>
              <a:rPr lang="en-IN" sz="2000" dirty="0" err="1" smtClean="0">
                <a:latin typeface="Cambria" pitchFamily="18" charset="0"/>
              </a:rPr>
              <a:t>e</a:t>
            </a:r>
            <a:r>
              <a:rPr lang="en-IN" sz="2000" baseline="-25000" dirty="0" err="1" smtClean="0">
                <a:latin typeface="Cambria" pitchFamily="18" charset="0"/>
              </a:rPr>
              <a:t>i</a:t>
            </a:r>
            <a:r>
              <a:rPr lang="en-IN" sz="2000" baseline="-25000" dirty="0" smtClean="0">
                <a:latin typeface="Cambria" pitchFamily="18" charset="0"/>
              </a:rPr>
              <a:t> ……………………………………...(</a:t>
            </a:r>
            <a:r>
              <a:rPr lang="en-IN" sz="2000" b="1" baseline="-25000" dirty="0" smtClean="0">
                <a:latin typeface="Cambria" pitchFamily="18" charset="0"/>
              </a:rPr>
              <a:t>2)</a:t>
            </a:r>
          </a:p>
          <a:p>
            <a:pPr algn="just" defTabSz="704772"/>
            <a:endParaRPr lang="en-IN" sz="2800" b="1" baseline="-25000" dirty="0" smtClean="0">
              <a:latin typeface="Cambria" pitchFamily="18" charset="0"/>
            </a:endParaRPr>
          </a:p>
          <a:p>
            <a:pPr algn="just" defTabSz="704772"/>
            <a:r>
              <a:rPr lang="en-IN" sz="2800" dirty="0" smtClean="0">
                <a:latin typeface="Cambria" pitchFamily="18" charset="0"/>
              </a:rPr>
              <a:t>Lifetime of a node :</a:t>
            </a:r>
            <a:r>
              <a:rPr lang="en-IN" sz="2800" baseline="-25000" dirty="0" smtClean="0">
                <a:latin typeface="Cambria" pitchFamily="18" charset="0"/>
              </a:rPr>
              <a:t>  </a:t>
            </a:r>
            <a:r>
              <a:rPr lang="en-IN" sz="2800" dirty="0" smtClean="0">
                <a:latin typeface="Cambria" pitchFamily="18" charset="0"/>
              </a:rPr>
              <a:t> </a:t>
            </a:r>
            <a:r>
              <a:rPr lang="en-IN" sz="2000" dirty="0" smtClean="0">
                <a:latin typeface="Cambria" pitchFamily="18" charset="0"/>
              </a:rPr>
              <a:t>t</a:t>
            </a:r>
            <a:r>
              <a:rPr lang="en-IN" sz="2000" baseline="-25000" dirty="0" smtClean="0">
                <a:latin typeface="Cambria" pitchFamily="18" charset="0"/>
              </a:rPr>
              <a:t>i = </a:t>
            </a:r>
            <a:r>
              <a:rPr lang="en-IN" sz="2000" dirty="0" smtClean="0">
                <a:latin typeface="Cambria" pitchFamily="18" charset="0"/>
              </a:rPr>
              <a:t>e</a:t>
            </a:r>
            <a:r>
              <a:rPr lang="en-IN" sz="2000" baseline="-25000" dirty="0" smtClean="0">
                <a:latin typeface="Cambria" pitchFamily="18" charset="0"/>
              </a:rPr>
              <a:t>i/</a:t>
            </a:r>
            <a:r>
              <a:rPr lang="en-IN" sz="2000" dirty="0" smtClean="0">
                <a:latin typeface="Cambria" pitchFamily="18" charset="0"/>
              </a:rPr>
              <a:t> </a:t>
            </a:r>
            <a:r>
              <a:rPr lang="en-IN" sz="2000" dirty="0" err="1" smtClean="0">
                <a:latin typeface="Cambria" pitchFamily="18" charset="0"/>
              </a:rPr>
              <a:t>r</a:t>
            </a:r>
            <a:r>
              <a:rPr lang="en-IN" sz="2000" baseline="-25000" dirty="0" err="1" smtClean="0">
                <a:latin typeface="Cambria" pitchFamily="18" charset="0"/>
              </a:rPr>
              <a:t>i</a:t>
            </a:r>
            <a:r>
              <a:rPr lang="en-IN" sz="2000" baseline="-25000" dirty="0" smtClean="0">
                <a:latin typeface="Cambria" pitchFamily="18" charset="0"/>
              </a:rPr>
              <a:t>……………………………..(</a:t>
            </a:r>
            <a:r>
              <a:rPr lang="en-IN" sz="2000" b="1" baseline="-25000" dirty="0" smtClean="0">
                <a:latin typeface="Cambria" pitchFamily="18" charset="0"/>
              </a:rPr>
              <a:t>3)</a:t>
            </a:r>
          </a:p>
          <a:p>
            <a:pPr algn="just" defTabSz="704772"/>
            <a:endParaRPr lang="en-IN" sz="2800" b="1" baseline="-25000" dirty="0" smtClean="0">
              <a:latin typeface="Cambria" pitchFamily="18" charset="0"/>
            </a:endParaRPr>
          </a:p>
          <a:p>
            <a:pPr algn="just" defTabSz="704772"/>
            <a:endParaRPr lang="en-IN" sz="2800" b="1" baseline="-25000" dirty="0" smtClean="0">
              <a:latin typeface="Cambria" pitchFamily="18" charset="0"/>
            </a:endParaRPr>
          </a:p>
          <a:p>
            <a:pPr algn="just" defTabSz="704772"/>
            <a:endParaRPr lang="en-IN" sz="2800" b="1" baseline="-25000" dirty="0" smtClean="0">
              <a:latin typeface="Cambria" pitchFamily="18" charset="0"/>
            </a:endParaRPr>
          </a:p>
          <a:p>
            <a:pPr algn="just" defTabSz="704772"/>
            <a:endParaRPr lang="en-IN" sz="2800" b="1" baseline="-25000" dirty="0" smtClean="0">
              <a:latin typeface="Cambria" pitchFamily="18" charset="0"/>
            </a:endParaRPr>
          </a:p>
          <a:p>
            <a:pPr algn="just" defTabSz="704772"/>
            <a:endParaRPr lang="en-IN" sz="2800" b="1" baseline="-25000" dirty="0" smtClean="0">
              <a:latin typeface="Cambria" pitchFamily="18" charset="0"/>
            </a:endParaRPr>
          </a:p>
          <a:p>
            <a:pPr algn="just" defTabSz="704772"/>
            <a:endParaRPr lang="en-IN" sz="2800" b="1" u="sng" dirty="0" smtClean="0">
              <a:solidFill>
                <a:schemeClr val="accent2">
                  <a:lumMod val="75000"/>
                </a:schemeClr>
              </a:solidFill>
              <a:latin typeface="Cambria" pitchFamily="18" charset="0"/>
              <a:ea typeface="ＭＳ Ｐゴシック"/>
            </a:endParaRPr>
          </a:p>
        </p:txBody>
      </p:sp>
      <p:pic>
        <p:nvPicPr>
          <p:cNvPr id="2097156" name="Picture 92" descr="flowchart.JPG"/>
          <p:cNvPicPr>
            <a:picLocks noChangeAspect="1"/>
          </p:cNvPicPr>
          <p:nvPr/>
        </p:nvPicPr>
        <p:blipFill>
          <a:blip r:embed="rId6"/>
          <a:stretch>
            <a:fillRect/>
          </a:stretch>
        </p:blipFill>
        <p:spPr>
          <a:xfrm>
            <a:off x="19126200" y="8001000"/>
            <a:ext cx="4953000" cy="8534400"/>
          </a:xfrm>
          <a:prstGeom prst="rect">
            <a:avLst/>
          </a:prstGeom>
          <a:gradFill>
            <a:gsLst>
              <a:gs pos="42000">
                <a:schemeClr val="accent2">
                  <a:lumMod val="50000"/>
                </a:schemeClr>
              </a:gs>
              <a:gs pos="50000">
                <a:schemeClr val="accent1">
                  <a:tint val="44500"/>
                  <a:satMod val="160000"/>
                </a:schemeClr>
              </a:gs>
              <a:gs pos="100000">
                <a:schemeClr val="accent1">
                  <a:tint val="23500"/>
                  <a:satMod val="160000"/>
                </a:schemeClr>
              </a:gs>
            </a:gsLst>
            <a:lin ang="5400000" scaled="0"/>
          </a:gradFill>
        </p:spPr>
      </p:pic>
      <p:sp>
        <p:nvSpPr>
          <p:cNvPr id="1048594" name="TextBox 93"/>
          <p:cNvSpPr txBox="1"/>
          <p:nvPr/>
        </p:nvSpPr>
        <p:spPr>
          <a:xfrm>
            <a:off x="19583400" y="17068800"/>
            <a:ext cx="4495800" cy="648186"/>
          </a:xfrm>
          <a:prstGeom prst="rect">
            <a:avLst/>
          </a:prstGeom>
          <a:noFill/>
        </p:spPr>
        <p:txBody>
          <a:bodyPr wrap="square" lIns="76654" tIns="38327" rIns="76654" bIns="38327" rtlCol="0">
            <a:spAutoFit/>
          </a:bodyPr>
          <a:lstStyle/>
          <a:p>
            <a:r>
              <a:rPr lang="en-US" sz="2000" b="1" dirty="0" smtClean="0">
                <a:latin typeface="Cambria" panose="02040503050406030204" pitchFamily="18" charset="0"/>
              </a:rPr>
              <a:t>Figure 4.  Flowchart of RaSMaLai   Algorithm</a:t>
            </a:r>
            <a:endParaRPr lang="en-IN" sz="2000" b="1" dirty="0">
              <a:latin typeface="Cambria" panose="02040503050406030204" pitchFamily="18" charset="0"/>
            </a:endParaRPr>
          </a:p>
        </p:txBody>
      </p:sp>
      <p:sp>
        <p:nvSpPr>
          <p:cNvPr id="1048595" name="Rectangle 95"/>
          <p:cNvSpPr/>
          <p:nvPr/>
        </p:nvSpPr>
        <p:spPr>
          <a:xfrm>
            <a:off x="13030200" y="15087600"/>
            <a:ext cx="6096000" cy="2830004"/>
          </a:xfrm>
          <a:prstGeom prst="rect">
            <a:avLst/>
          </a:prstGeom>
          <a:solidFill>
            <a:schemeClr val="bg1"/>
          </a:solidFill>
        </p:spPr>
        <p:txBody>
          <a:bodyPr wrap="square">
            <a:spAutoFit/>
          </a:bodyPr>
          <a:lstStyle/>
          <a:p>
            <a:pPr algn="just"/>
            <a:r>
              <a:rPr lang="en-IN" sz="2800" dirty="0" smtClean="0">
                <a:latin typeface="Cambria" pitchFamily="18" charset="0"/>
              </a:rPr>
              <a:t>Network is a connected graph which contains G= {V, E}, Where V is the set of vertices corresponding to the N sensor nodes and E is the edges between nodes. Tree topology [2] is used for deployment of N sensor nodes over the network. </a:t>
            </a:r>
            <a:endParaRPr lang="en-US" sz="2800" dirty="0">
              <a:latin typeface="Cambria" pitchFamily="18" charset="0"/>
            </a:endParaRPr>
          </a:p>
        </p:txBody>
      </p:sp>
      <p:sp>
        <p:nvSpPr>
          <p:cNvPr id="1048596" name="TextBox 97"/>
          <p:cNvSpPr txBox="1"/>
          <p:nvPr/>
        </p:nvSpPr>
        <p:spPr>
          <a:xfrm>
            <a:off x="13411200" y="22174200"/>
            <a:ext cx="9906000" cy="1253881"/>
          </a:xfrm>
          <a:prstGeom prst="rect">
            <a:avLst/>
          </a:prstGeom>
          <a:noFill/>
        </p:spPr>
        <p:txBody>
          <a:bodyPr wrap="square" lIns="76654" tIns="38327" rIns="76654" bIns="38327" rtlCol="0">
            <a:spAutoFit/>
          </a:bodyPr>
          <a:lstStyle/>
          <a:p>
            <a:pPr algn="just"/>
            <a:r>
              <a:rPr lang="en-US" sz="2000" b="1" dirty="0" smtClean="0">
                <a:latin typeface="Cambria" pitchFamily="18" charset="0"/>
                <a:cs typeface="Times New Roman" pitchFamily="18" charset="0"/>
              </a:rPr>
              <a:t>Figure 5.  Illustrative example of switching process (a) tree at the</a:t>
            </a:r>
            <a:r>
              <a:rPr lang="en-US" sz="2000" b="1" i="1" dirty="0" smtClean="0">
                <a:latin typeface="Cambria" pitchFamily="18" charset="0"/>
                <a:cs typeface="Times New Roman" pitchFamily="18" charset="0"/>
              </a:rPr>
              <a:t> h</a:t>
            </a:r>
            <a:r>
              <a:rPr lang="en-US" sz="2000" b="1" i="1" baseline="30000" dirty="0" smtClean="0">
                <a:latin typeface="Cambria" pitchFamily="18" charset="0"/>
                <a:cs typeface="Times New Roman" pitchFamily="18" charset="0"/>
              </a:rPr>
              <a:t>th </a:t>
            </a:r>
            <a:r>
              <a:rPr lang="en-US" sz="2000" b="1" i="1" dirty="0" smtClean="0">
                <a:latin typeface="Cambria" pitchFamily="18" charset="0"/>
                <a:cs typeface="Times New Roman" pitchFamily="18" charset="0"/>
              </a:rPr>
              <a:t> </a:t>
            </a:r>
            <a:r>
              <a:rPr lang="en-US" sz="2000" b="1" dirty="0" smtClean="0">
                <a:latin typeface="Cambria" pitchFamily="18" charset="0"/>
                <a:cs typeface="Times New Roman" pitchFamily="18" charset="0"/>
              </a:rPr>
              <a:t>iteration </a:t>
            </a:r>
          </a:p>
          <a:p>
            <a:pPr algn="just"/>
            <a:r>
              <a:rPr lang="en-US" sz="2000" b="1" dirty="0" smtClean="0">
                <a:latin typeface="Cambria" pitchFamily="18" charset="0"/>
                <a:cs typeface="Times New Roman" pitchFamily="18" charset="0"/>
              </a:rPr>
              <a:t>  (b) Node 7 is switched   (c) nodes 9 and 10 are selected    (d) node 10 is switched</a:t>
            </a:r>
          </a:p>
          <a:p>
            <a:pPr algn="just"/>
            <a:endParaRPr lang="en-US" sz="2000" b="1" baseline="30000" dirty="0" smtClean="0">
              <a:latin typeface="Cambria" pitchFamily="18" charset="0"/>
              <a:cs typeface="Times New Roman" pitchFamily="18" charset="0"/>
            </a:endParaRPr>
          </a:p>
          <a:p>
            <a:pPr algn="just"/>
            <a:endParaRPr lang="en-IN" sz="2000" b="1" dirty="0">
              <a:solidFill>
                <a:srgbClr val="FF0000"/>
              </a:solidFill>
              <a:latin typeface="Cambria" pitchFamily="18" charset="0"/>
            </a:endParaRPr>
          </a:p>
        </p:txBody>
      </p:sp>
      <p:sp>
        <p:nvSpPr>
          <p:cNvPr id="1048597" name="Rectangle 98"/>
          <p:cNvSpPr/>
          <p:nvPr/>
        </p:nvSpPr>
        <p:spPr>
          <a:xfrm>
            <a:off x="24841200" y="7467600"/>
            <a:ext cx="9982200" cy="2436305"/>
          </a:xfrm>
          <a:prstGeom prst="rect">
            <a:avLst/>
          </a:prstGeom>
          <a:solidFill>
            <a:schemeClr val="bg1"/>
          </a:solidFill>
        </p:spPr>
        <p:txBody>
          <a:bodyPr wrap="square">
            <a:spAutoFit/>
          </a:bodyPr>
          <a:lstStyle/>
          <a:p>
            <a:pPr marL="288925" algn="just"/>
            <a:r>
              <a:rPr lang="en-IN" sz="2800" dirty="0" smtClean="0">
                <a:latin typeface="Cambria" pitchFamily="18" charset="0"/>
              </a:rPr>
              <a:t>This section evaluates the implementation of existing RaSMaLai [1] algorithm. The graph shows that when load balancing parameter is low then the lifetime of the network is increases i.e. battery level is more. Fig.6(a) and 6(b)shows the lifetime achieved by the steady state of the network containing 12 nodes and 100 nodes </a:t>
            </a:r>
            <a:endParaRPr lang="en-US" sz="2800" dirty="0">
              <a:latin typeface="Cambria" pitchFamily="18" charset="0"/>
            </a:endParaRPr>
          </a:p>
        </p:txBody>
      </p:sp>
      <p:sp>
        <p:nvSpPr>
          <p:cNvPr id="1048598" name="TextBox 99"/>
          <p:cNvSpPr txBox="1"/>
          <p:nvPr/>
        </p:nvSpPr>
        <p:spPr>
          <a:xfrm>
            <a:off x="25603200" y="6705600"/>
            <a:ext cx="8686800" cy="638270"/>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Result and Discussion</a:t>
            </a:r>
            <a:endParaRPr lang="en-US" sz="4000" b="1" dirty="0">
              <a:latin typeface="Cambria" pitchFamily="18" charset="0"/>
            </a:endParaRPr>
          </a:p>
        </p:txBody>
      </p:sp>
      <p:pic>
        <p:nvPicPr>
          <p:cNvPr id="2097157" name="Picture 3" descr="C:\Users\LOGIN\Desktop\Diss_work_NOV17\results\graph1.jpg"/>
          <p:cNvPicPr>
            <a:picLocks noChangeAspect="1" noChangeArrowheads="1"/>
          </p:cNvPicPr>
          <p:nvPr/>
        </p:nvPicPr>
        <p:blipFill>
          <a:blip r:embed="rId7"/>
          <a:srcRect/>
          <a:stretch>
            <a:fillRect/>
          </a:stretch>
        </p:blipFill>
        <p:spPr bwMode="auto">
          <a:xfrm>
            <a:off x="24917400" y="10134600"/>
            <a:ext cx="5334000" cy="3048000"/>
          </a:xfrm>
          <a:prstGeom prst="rect">
            <a:avLst/>
          </a:prstGeom>
          <a:noFill/>
        </p:spPr>
      </p:pic>
      <p:pic>
        <p:nvPicPr>
          <p:cNvPr id="2097158" name="Picture 5" descr="C:\Users\LOGIN\Desktop\Diss_work_NOV17\results\graph2.jpg"/>
          <p:cNvPicPr>
            <a:picLocks noChangeAspect="1" noChangeArrowheads="1"/>
          </p:cNvPicPr>
          <p:nvPr/>
        </p:nvPicPr>
        <p:blipFill>
          <a:blip r:embed="rId8"/>
          <a:srcRect/>
          <a:stretch>
            <a:fillRect/>
          </a:stretch>
        </p:blipFill>
        <p:spPr bwMode="auto">
          <a:xfrm>
            <a:off x="30327600" y="10134600"/>
            <a:ext cx="4648200" cy="3048000"/>
          </a:xfrm>
          <a:prstGeom prst="rect">
            <a:avLst/>
          </a:prstGeom>
          <a:noFill/>
        </p:spPr>
      </p:pic>
      <p:sp>
        <p:nvSpPr>
          <p:cNvPr id="1048599" name="TextBox 102"/>
          <p:cNvSpPr txBox="1"/>
          <p:nvPr/>
        </p:nvSpPr>
        <p:spPr>
          <a:xfrm>
            <a:off x="25374600" y="13563600"/>
            <a:ext cx="9829800" cy="356086"/>
          </a:xfrm>
          <a:prstGeom prst="rect">
            <a:avLst/>
          </a:prstGeom>
          <a:noFill/>
        </p:spPr>
        <p:txBody>
          <a:bodyPr wrap="square" lIns="76654" tIns="38327" rIns="76654" bIns="38327" rtlCol="0">
            <a:spAutoFit/>
          </a:bodyPr>
          <a:lstStyle/>
          <a:p>
            <a:r>
              <a:rPr lang="en-US" sz="2000" b="1" dirty="0" smtClean="0">
                <a:latin typeface="Cambria" panose="02040503050406030204" pitchFamily="18" charset="0"/>
              </a:rPr>
              <a:t>Figure 6.   Impact of Load Balancing Parameter  (a) for 12 nodes (b) for 100 nodes</a:t>
            </a:r>
            <a:endParaRPr lang="en-IN" sz="2000" b="1" dirty="0">
              <a:latin typeface="Cambria" panose="02040503050406030204" pitchFamily="18" charset="0"/>
            </a:endParaRPr>
          </a:p>
        </p:txBody>
      </p:sp>
      <p:sp>
        <p:nvSpPr>
          <p:cNvPr id="1048600" name="Rounded Rectangle 103"/>
          <p:cNvSpPr/>
          <p:nvPr/>
        </p:nvSpPr>
        <p:spPr>
          <a:xfrm>
            <a:off x="24307800" y="14478000"/>
            <a:ext cx="11201400" cy="9296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1" name="Rectangle 104"/>
          <p:cNvSpPr/>
          <p:nvPr/>
        </p:nvSpPr>
        <p:spPr>
          <a:xfrm>
            <a:off x="24993600" y="15468600"/>
            <a:ext cx="9906000" cy="2007935"/>
          </a:xfrm>
          <a:prstGeom prst="rect">
            <a:avLst/>
          </a:prstGeom>
          <a:solidFill>
            <a:schemeClr val="bg1"/>
          </a:solidFill>
          <a:ln>
            <a:solidFill>
              <a:schemeClr val="bg1"/>
            </a:solidFill>
          </a:ln>
        </p:spPr>
        <p:txBody>
          <a:bodyPr wrap="square">
            <a:spAutoFit/>
          </a:bodyPr>
          <a:lstStyle/>
          <a:p>
            <a:pPr marL="693738" indent="-693738" algn="just" defTabSz="704772">
              <a:tabLst>
                <a:tab pos="693738" algn="l"/>
              </a:tabLst>
            </a:pPr>
            <a:r>
              <a:rPr lang="en-IN" sz="2800" dirty="0" smtClean="0">
                <a:latin typeface="Cambria" pitchFamily="18" charset="0"/>
                <a:ea typeface="ＭＳ Ｐゴシック"/>
              </a:rPr>
              <a:t> 1.</a:t>
            </a:r>
            <a:r>
              <a:rPr lang="en-IN" sz="2800" dirty="0" smtClean="0">
                <a:latin typeface="Cambria" pitchFamily="18" charset="0"/>
              </a:rPr>
              <a:t> Existing RaSMaLai [1] algorithm is useful for different scenarios   rather than  specific application.</a:t>
            </a:r>
          </a:p>
          <a:p>
            <a:pPr marL="630238" indent="-630238" algn="just" defTabSz="625475"/>
            <a:r>
              <a:rPr lang="en-IN" sz="2800" dirty="0" smtClean="0">
                <a:latin typeface="Cambria" pitchFamily="18" charset="0"/>
              </a:rPr>
              <a:t> 2. This randomized switching [1] algorithm maximizes the   lifetime of data collection tree.</a:t>
            </a:r>
          </a:p>
          <a:p>
            <a:pPr algn="just" defTabSz="704772"/>
            <a:endParaRPr lang="en-IN" sz="2800" dirty="0" smtClean="0">
              <a:solidFill>
                <a:schemeClr val="accent2">
                  <a:lumMod val="75000"/>
                </a:schemeClr>
              </a:solidFill>
              <a:latin typeface="Cambria" pitchFamily="18" charset="0"/>
              <a:ea typeface="ＭＳ Ｐゴシック"/>
            </a:endParaRPr>
          </a:p>
        </p:txBody>
      </p:sp>
      <p:sp>
        <p:nvSpPr>
          <p:cNvPr id="1048602" name="TextBox 105"/>
          <p:cNvSpPr txBox="1"/>
          <p:nvPr/>
        </p:nvSpPr>
        <p:spPr>
          <a:xfrm>
            <a:off x="25374600" y="14630400"/>
            <a:ext cx="9144000" cy="638271"/>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Conclusion</a:t>
            </a:r>
            <a:endParaRPr lang="en-US" sz="4000" b="1" dirty="0">
              <a:latin typeface="Cambria" pitchFamily="18" charset="0"/>
            </a:endParaRPr>
          </a:p>
        </p:txBody>
      </p:sp>
      <p:sp>
        <p:nvSpPr>
          <p:cNvPr id="1048603" name="TextBox 106"/>
          <p:cNvSpPr txBox="1"/>
          <p:nvPr/>
        </p:nvSpPr>
        <p:spPr>
          <a:xfrm>
            <a:off x="25450800" y="17830800"/>
            <a:ext cx="9220200" cy="638271"/>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Future Scope</a:t>
            </a:r>
            <a:endParaRPr lang="en-US" sz="4000" b="1" dirty="0">
              <a:latin typeface="Cambria" pitchFamily="18" charset="0"/>
            </a:endParaRPr>
          </a:p>
        </p:txBody>
      </p:sp>
      <p:sp>
        <p:nvSpPr>
          <p:cNvPr id="1048604" name="Rectangle 107"/>
          <p:cNvSpPr/>
          <p:nvPr/>
        </p:nvSpPr>
        <p:spPr>
          <a:xfrm>
            <a:off x="24993600" y="18669000"/>
            <a:ext cx="9906000" cy="2025270"/>
          </a:xfrm>
          <a:prstGeom prst="rect">
            <a:avLst/>
          </a:prstGeom>
          <a:solidFill>
            <a:schemeClr val="bg1"/>
          </a:solidFill>
          <a:ln>
            <a:solidFill>
              <a:schemeClr val="bg1"/>
            </a:solidFill>
          </a:ln>
        </p:spPr>
        <p:txBody>
          <a:bodyPr wrap="square">
            <a:spAutoFit/>
          </a:bodyPr>
          <a:lstStyle/>
          <a:p>
            <a:pPr marL="630238" indent="-461963" algn="just" defTabSz="704772"/>
            <a:r>
              <a:rPr lang="en-IN" sz="2800" dirty="0" smtClean="0">
                <a:latin typeface="Cambria" pitchFamily="18" charset="0"/>
                <a:ea typeface="ＭＳ Ｐゴシック"/>
              </a:rPr>
              <a:t>1.  D</a:t>
            </a:r>
            <a:r>
              <a:rPr lang="en-IN" sz="2800" dirty="0" smtClean="0">
                <a:latin typeface="Cambria" pitchFamily="18" charset="0"/>
              </a:rPr>
              <a:t>ifferent network parameters [1] (network density, degree of node) are considered to reduce the drawback of  less  decedents nodes for the switching.</a:t>
            </a:r>
          </a:p>
          <a:p>
            <a:pPr marL="693738" indent="-630238" algn="just" defTabSz="704772"/>
            <a:r>
              <a:rPr lang="en-IN" sz="2800" dirty="0" smtClean="0">
                <a:latin typeface="Cambria" pitchFamily="18" charset="0"/>
              </a:rPr>
              <a:t> 2.  Also focusing on to reduce communication overhead, and convergence time.</a:t>
            </a:r>
            <a:endParaRPr lang="en-IN" sz="2800" dirty="0" smtClean="0">
              <a:solidFill>
                <a:schemeClr val="accent2">
                  <a:lumMod val="75000"/>
                </a:schemeClr>
              </a:solidFill>
              <a:latin typeface="Cambria" pitchFamily="18" charset="0"/>
              <a:ea typeface="ＭＳ Ｐゴシック"/>
            </a:endParaRPr>
          </a:p>
        </p:txBody>
      </p:sp>
      <p:sp>
        <p:nvSpPr>
          <p:cNvPr id="1048605" name="TextBox 110"/>
          <p:cNvSpPr txBox="1"/>
          <p:nvPr/>
        </p:nvSpPr>
        <p:spPr>
          <a:xfrm>
            <a:off x="25374600" y="21031200"/>
            <a:ext cx="9144000" cy="638271"/>
          </a:xfrm>
          <a:prstGeom prst="rect">
            <a:avLst/>
          </a:prstGeom>
          <a:solidFill>
            <a:schemeClr val="accent2">
              <a:lumMod val="60000"/>
              <a:lumOff val="40000"/>
            </a:schemeClr>
          </a:solidFill>
        </p:spPr>
        <p:txBody>
          <a:bodyPr wrap="square" rtlCol="0">
            <a:spAutoFit/>
          </a:bodyPr>
          <a:lstStyle/>
          <a:p>
            <a:pPr algn="ctr"/>
            <a:r>
              <a:rPr lang="en-US" sz="4000" b="1" dirty="0" smtClean="0">
                <a:latin typeface="Cambria" pitchFamily="18" charset="0"/>
              </a:rPr>
              <a:t>References</a:t>
            </a:r>
            <a:endParaRPr lang="en-US" sz="4000" b="1" dirty="0">
              <a:latin typeface="Cambria" pitchFamily="18" charset="0"/>
            </a:endParaRPr>
          </a:p>
        </p:txBody>
      </p:sp>
      <p:sp>
        <p:nvSpPr>
          <p:cNvPr id="1048606" name="Rectangle 113"/>
          <p:cNvSpPr/>
          <p:nvPr/>
        </p:nvSpPr>
        <p:spPr>
          <a:xfrm>
            <a:off x="25069800" y="21869400"/>
            <a:ext cx="9829800" cy="1338770"/>
          </a:xfrm>
          <a:prstGeom prst="rect">
            <a:avLst/>
          </a:prstGeom>
          <a:solidFill>
            <a:schemeClr val="bg1"/>
          </a:solidFill>
          <a:ln>
            <a:solidFill>
              <a:schemeClr val="bg1"/>
            </a:solidFill>
          </a:ln>
        </p:spPr>
        <p:txBody>
          <a:bodyPr wrap="square">
            <a:spAutoFit/>
          </a:bodyPr>
          <a:lstStyle/>
          <a:p>
            <a:pPr marL="693738" indent="-520700" algn="just" defTabSz="704772"/>
            <a:r>
              <a:rPr lang="en-US" sz="1800" dirty="0" smtClean="0">
                <a:latin typeface="Cambria" pitchFamily="18" charset="0"/>
              </a:rPr>
              <a:t>[1]   S. K. A. Imon, A. Khan, M. Di Francesco, and S. K. Das, “Energy-efficient randomized  switching for maximizing lifetime in tree-based wireless sensor networks,” </a:t>
            </a:r>
            <a:r>
              <a:rPr lang="en-US" sz="1800" i="1" dirty="0" smtClean="0">
                <a:latin typeface="Cambria" pitchFamily="18" charset="0"/>
              </a:rPr>
              <a:t>IEEE/ACM Trans. Netw.</a:t>
            </a:r>
            <a:r>
              <a:rPr lang="en-US" sz="1800" dirty="0" smtClean="0">
                <a:latin typeface="Cambria" pitchFamily="18" charset="0"/>
              </a:rPr>
              <a:t>, vol. 23, no. 5, pp. 1401–1415, 2015.</a:t>
            </a:r>
          </a:p>
          <a:p>
            <a:pPr marL="693738" indent="-520700" algn="just" defTabSz="704772"/>
            <a:r>
              <a:rPr lang="en-US" sz="1800" dirty="0" smtClean="0">
                <a:latin typeface="Cambria" pitchFamily="18" charset="0"/>
              </a:rPr>
              <a:t>[2]   D. Luo, X. Zhu, X. Wu, and G. Chen, “Maximizing lifetime for the shortest path aggregation tree in wireless sensor networks,” </a:t>
            </a:r>
            <a:r>
              <a:rPr lang="en-US" sz="1800" i="1" dirty="0" smtClean="0">
                <a:latin typeface="Cambria" pitchFamily="18" charset="0"/>
              </a:rPr>
              <a:t>Proc. - IEEE INFOCOM</a:t>
            </a:r>
            <a:r>
              <a:rPr lang="en-US" sz="1800" dirty="0" smtClean="0">
                <a:latin typeface="Cambria" pitchFamily="18" charset="0"/>
              </a:rPr>
              <a:t>, pp. 1566–1574, 2011.</a:t>
            </a:r>
            <a:endParaRPr lang="en-IN" sz="1800" dirty="0" smtClean="0">
              <a:latin typeface="Cambria" pitchFamily="18" charset="0"/>
            </a:endParaRPr>
          </a:p>
        </p:txBody>
      </p:sp>
      <p:sp>
        <p:nvSpPr>
          <p:cNvPr id="1048607" name="TextBox 114"/>
          <p:cNvSpPr txBox="1"/>
          <p:nvPr/>
        </p:nvSpPr>
        <p:spPr>
          <a:xfrm>
            <a:off x="1485900" y="19442108"/>
            <a:ext cx="10591800" cy="938348"/>
          </a:xfrm>
          <a:prstGeom prst="rect">
            <a:avLst/>
          </a:prstGeom>
          <a:noFill/>
        </p:spPr>
        <p:txBody>
          <a:bodyPr wrap="square" lIns="76654" tIns="38327" rIns="76654" bIns="38327" rtlCol="0">
            <a:spAutoFit/>
          </a:bodyPr>
          <a:lstStyle/>
          <a:p>
            <a:pPr algn="ctr"/>
            <a:r>
              <a:rPr lang="en-US" sz="2000" b="1" dirty="0" smtClean="0">
                <a:latin typeface="Cambria" pitchFamily="18" charset="0"/>
                <a:cs typeface="Times New Roman" pitchFamily="18" charset="0"/>
              </a:rPr>
              <a:t>Figure 3.  Different applications of sensors</a:t>
            </a:r>
          </a:p>
          <a:p>
            <a:pPr algn="ctr"/>
            <a:endParaRPr lang="en-US" sz="2000" b="1" baseline="30000" dirty="0" smtClean="0">
              <a:latin typeface="Cambria" pitchFamily="18" charset="0"/>
              <a:cs typeface="Times New Roman" pitchFamily="18" charset="0"/>
            </a:endParaRPr>
          </a:p>
          <a:p>
            <a:pPr algn="ctr"/>
            <a:endParaRPr lang="en-IN" sz="2000" b="1" dirty="0">
              <a:solidFill>
                <a:srgbClr val="FF0000"/>
              </a:solidFill>
              <a:latin typeface="Cambria" pitchFamily="18" charset="0"/>
            </a:endParaRPr>
          </a:p>
        </p:txBody>
      </p:sp>
      <p:sp>
        <p:nvSpPr>
          <p:cNvPr id="1048608" name="TextBox 115"/>
          <p:cNvSpPr txBox="1"/>
          <p:nvPr/>
        </p:nvSpPr>
        <p:spPr>
          <a:xfrm>
            <a:off x="26822400" y="13106400"/>
            <a:ext cx="1981200" cy="419672"/>
          </a:xfrm>
          <a:prstGeom prst="rect">
            <a:avLst/>
          </a:prstGeom>
          <a:noFill/>
        </p:spPr>
        <p:txBody>
          <a:bodyPr wrap="square" rtlCol="0">
            <a:spAutoFit/>
          </a:bodyPr>
          <a:lstStyle/>
          <a:p>
            <a:r>
              <a:rPr lang="en-US" sz="2400" dirty="0" smtClean="0">
                <a:latin typeface="Cambria" pitchFamily="18" charset="0"/>
              </a:rPr>
              <a:t>        (a)</a:t>
            </a:r>
            <a:endParaRPr lang="en-US" sz="2400" dirty="0">
              <a:latin typeface="Cambria" pitchFamily="18" charset="0"/>
            </a:endParaRPr>
          </a:p>
        </p:txBody>
      </p:sp>
      <p:sp>
        <p:nvSpPr>
          <p:cNvPr id="1048609" name="TextBox 116"/>
          <p:cNvSpPr txBox="1"/>
          <p:nvPr/>
        </p:nvSpPr>
        <p:spPr>
          <a:xfrm>
            <a:off x="32156400" y="13106400"/>
            <a:ext cx="1219200" cy="419672"/>
          </a:xfrm>
          <a:prstGeom prst="rect">
            <a:avLst/>
          </a:prstGeom>
          <a:noFill/>
        </p:spPr>
        <p:txBody>
          <a:bodyPr wrap="square" rtlCol="0">
            <a:spAutoFit/>
          </a:bodyPr>
          <a:lstStyle/>
          <a:p>
            <a:r>
              <a:rPr lang="en-US" sz="2400" dirty="0" smtClean="0">
                <a:latin typeface="Cambria" pitchFamily="18" charset="0"/>
              </a:rPr>
              <a:t>     (b)</a:t>
            </a:r>
            <a:endParaRPr lang="en-US" sz="2400" dirty="0">
              <a:latin typeface="Cambria" pitchFamily="18" charset="0"/>
            </a:endParaRPr>
          </a:p>
        </p:txBody>
      </p:sp>
      <p:pic>
        <p:nvPicPr>
          <p:cNvPr id="2097159" name="Picture 41" descr="diagram.JPG"/>
          <p:cNvPicPr>
            <a:picLocks noChangeAspect="1"/>
          </p:cNvPicPr>
          <p:nvPr/>
        </p:nvPicPr>
        <p:blipFill>
          <a:blip r:embed="rId9"/>
          <a:stretch>
            <a:fillRect/>
          </a:stretch>
        </p:blipFill>
        <p:spPr>
          <a:xfrm>
            <a:off x="13792200" y="18288000"/>
            <a:ext cx="9677400" cy="3810000"/>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1028" y="284989"/>
            <a:ext cx="3477172" cy="32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723</Words>
  <Application>Microsoft Office PowerPoint</Application>
  <PresentationFormat>Custom</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UBC</dc:creator>
  <cp:lastModifiedBy>Dell</cp:lastModifiedBy>
  <cp:revision>1</cp:revision>
  <dcterms:created xsi:type="dcterms:W3CDTF">2014-09-17T23:28:45Z</dcterms:created>
  <dcterms:modified xsi:type="dcterms:W3CDTF">2022-01-29T06:06:48Z</dcterms:modified>
</cp:coreProperties>
</file>