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70" r:id="rId8"/>
    <p:sldId id="271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6" r:id="rId18"/>
    <p:sldId id="277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용서" initials="박" lastIdx="1" clrIdx="0">
    <p:extLst>
      <p:ext uri="{19B8F6BF-5375-455C-9EA6-DF929625EA0E}">
        <p15:presenceInfo xmlns:p15="http://schemas.microsoft.com/office/powerpoint/2012/main" userId="S-1-5-21-2754259941-3015005090-2863031221-79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42" autoAdjust="0"/>
  </p:normalViewPr>
  <p:slideViewPr>
    <p:cSldViewPr snapToGrid="0">
      <p:cViewPr varScale="1">
        <p:scale>
          <a:sx n="62" d="100"/>
          <a:sy n="6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6762-63FD-4398-915C-723C7B7FA14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1FEB6-4468-4A69-A3EB-0B515C28D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발표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보이시는 것처럼 </a:t>
            </a:r>
            <a:r>
              <a:rPr lang="ko-KR" altLang="en-US" dirty="0" err="1"/>
              <a:t>코틀린은</a:t>
            </a:r>
            <a:r>
              <a:rPr lang="ko-KR" altLang="en-US" dirty="0"/>
              <a:t> 인텔리제이로 유명한 </a:t>
            </a:r>
            <a:r>
              <a:rPr lang="ko-KR" altLang="en-US" dirty="0" err="1"/>
              <a:t>젯</a:t>
            </a:r>
            <a:r>
              <a:rPr lang="ko-KR" altLang="en-US" dirty="0"/>
              <a:t> 브레인이라는 회사에서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각종 </a:t>
            </a:r>
            <a:r>
              <a:rPr lang="ko-KR" altLang="en-US" dirty="0" err="1"/>
              <a:t>콜백등으로</a:t>
            </a:r>
            <a:r>
              <a:rPr lang="ko-KR" altLang="en-US" dirty="0"/>
              <a:t> 함수형을 강요하는 안드로이드 환경에서 지나치게 길어지는 코드때문에 </a:t>
            </a:r>
            <a:endParaRPr lang="en-US" altLang="ko-KR" dirty="0"/>
          </a:p>
          <a:p>
            <a:r>
              <a:rPr lang="ko-KR" altLang="en-US" dirty="0"/>
              <a:t>안드로이드에서 사용되다가 점차적으로 일반 어플리케이션에도 사용되기 시작했습니다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해외에서는 꾸준히 점유율을 올리고 있으며</a:t>
            </a:r>
            <a:r>
              <a:rPr lang="en-US" altLang="ko-KR" dirty="0"/>
              <a:t>, </a:t>
            </a:r>
            <a:r>
              <a:rPr lang="ko-KR" altLang="en-US" dirty="0"/>
              <a:t>한국에서도 카카오를 기점으로 많은 테크기업이 앱 외 용도로 사용하고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7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메인 예제인데요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자바같은경우는</a:t>
            </a:r>
            <a:r>
              <a:rPr lang="ko-KR" altLang="en-US" dirty="0"/>
              <a:t> 기본단위가 클래스인 만큼 </a:t>
            </a:r>
            <a:r>
              <a:rPr lang="en-US" altLang="ko-KR" dirty="0"/>
              <a:t>main</a:t>
            </a:r>
            <a:r>
              <a:rPr lang="ko-KR" altLang="en-US" dirty="0"/>
              <a:t>을 사용하기위해 반드시 클래스를 </a:t>
            </a:r>
            <a:r>
              <a:rPr lang="ko-KR" altLang="en-US"/>
              <a:t>만들게 되어있는데요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코틀린의</a:t>
            </a:r>
            <a:r>
              <a:rPr lang="ko-KR" altLang="en-US" dirty="0"/>
              <a:t> 경우에는 반드시 클래스를 만들지 않아도 </a:t>
            </a:r>
            <a:r>
              <a:rPr lang="ko-KR" altLang="en-US" dirty="0" err="1"/>
              <a:t>메인을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8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발표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5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9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92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0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2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3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AF8C8A-2831-4262-ACE7-9538D8BE363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o-example/kotlin-1-basic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github.com/saro-example/kotlin-2-jp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25D5-5E7C-42B5-857A-368D98F6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Kotlin</a:t>
            </a:r>
            <a:endParaRPr lang="ko-KR" altLang="en-US" sz="9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B7CD2-C057-4403-AA00-DC77F9EC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2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716128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기본타입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원시타입이 없으며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 없음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쓰고싶은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경우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Type?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형태로 사용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FA5A233-1FEF-48B5-965A-EA94EAB9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8" y="2130832"/>
            <a:ext cx="24098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C6461-5095-43EF-87A6-2D567680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8" y="2141465"/>
            <a:ext cx="31908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– </a:t>
            </a:r>
            <a:r>
              <a:rPr lang="ko-KR" altLang="en-US" dirty="0"/>
              <a:t>스트링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564629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코틀린에선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equals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수있다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===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와 같다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8E333CA-CD26-4097-81E6-2C96966B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5" y="2120863"/>
            <a:ext cx="2790825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B22C9-09B1-447F-B820-925EF7E0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53" y="2179342"/>
            <a:ext cx="1323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- </a:t>
            </a:r>
            <a:r>
              <a:rPr lang="ko-KR" altLang="en-US" dirty="0"/>
              <a:t>맵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91806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값 형태로 해시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인트리를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만들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9E746D5-39AC-4B46-A0A3-1595B8D1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11" y="2133600"/>
            <a:ext cx="4086225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0B1C69-2A7C-47D0-A2B8-CD42AC18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69" y="2133600"/>
            <a:ext cx="18288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61234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 스트림 함수인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등을 바로 쓸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3D16FA-6660-4DF0-AFDD-ACBE5297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3" y="2149992"/>
            <a:ext cx="2143125" cy="140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A1AB05-1F0F-4AD1-834F-0E5675C4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75" y="2149992"/>
            <a:ext cx="971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- </a:t>
            </a:r>
            <a:r>
              <a:rPr lang="ko-KR" altLang="en-US" dirty="0"/>
              <a:t>리스트 </a:t>
            </a:r>
            <a:r>
              <a:rPr lang="en-US" altLang="ko-KR" dirty="0"/>
              <a:t>vs </a:t>
            </a:r>
            <a:r>
              <a:rPr lang="ko-KR" altLang="en-US" dirty="0"/>
              <a:t>스트림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235689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스트림 함수를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 이상 사용한다면 효율이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안좋음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4F39671-FFB7-43D2-9513-E0905A0A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2" y="2119312"/>
            <a:ext cx="2990850" cy="2619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60AE4A-1BE0-45BA-A540-2DA3997C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42" y="2129945"/>
            <a:ext cx="1057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439621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기존의 </a:t>
                      </a:r>
                      <a:r>
                        <a:rPr lang="nn-NO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nn-NO" altLang="ko-KR" dirty="0"/>
                        <a:t>(int i = </a:t>
                      </a:r>
                      <a:r>
                        <a:rPr lang="nn-NO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; </a:t>
                      </a:r>
                      <a:r>
                        <a:rPr lang="nn-NO" altLang="ko-KR" dirty="0"/>
                        <a:t>i &lt; </a:t>
                      </a:r>
                      <a:r>
                        <a:rPr lang="nn-NO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; </a:t>
                      </a:r>
                      <a:r>
                        <a:rPr lang="nn-NO" altLang="ko-KR" dirty="0"/>
                        <a:t>i++) </a:t>
                      </a:r>
                      <a:r>
                        <a:rPr lang="ko-KR" altLang="en-US" dirty="0"/>
                        <a:t>를 쓸 수 없다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123EF3B-9725-40D7-A000-FF5EC7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83" y="2125405"/>
            <a:ext cx="2181225" cy="332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957E8-6399-4600-8083-8E0EF66B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75" y="2136038"/>
            <a:ext cx="3790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2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r>
              <a:rPr lang="en-US" altLang="ko-KR" dirty="0"/>
              <a:t>-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573284"/>
              </p:ext>
            </p:extLst>
          </p:nvPr>
        </p:nvGraphicFramePr>
        <p:xfrm>
          <a:off x="914400" y="1731963"/>
          <a:ext cx="10353678" cy="434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3788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when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은 자바의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switch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문과 유사하다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문에서 바로 리턴이 가능하다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9709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8CD0DCF-C50B-4CBA-9EA1-C849ACE5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8" y="2121109"/>
            <a:ext cx="3352800" cy="381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2697F6-112C-423C-9735-A56350E8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75" y="2121109"/>
            <a:ext cx="2200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6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r>
              <a:rPr lang="en-US" altLang="ko-KR" dirty="0"/>
              <a:t>- null</a:t>
            </a:r>
            <a:r>
              <a:rPr lang="ko-KR" altLang="en-US" dirty="0"/>
              <a:t>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20965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엘비스 연산자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뒤에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쓸경우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패스 시킬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7C7DE6-AAD9-4E11-8908-BF822CED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68" y="2124408"/>
            <a:ext cx="3562350" cy="1609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7DCC30-D34A-46A6-8EC5-9AF59FD5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586" y="2145674"/>
            <a:ext cx="4133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고차 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347505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956F39-A109-4A28-AB61-A19BCEEC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65" y="2141686"/>
            <a:ext cx="2457450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A9D7B9-FC9C-4BCA-AE76-6044EEA9C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8" y="2141686"/>
            <a:ext cx="857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2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지원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96266"/>
              </p:ext>
            </p:extLst>
          </p:nvPr>
        </p:nvGraphicFramePr>
        <p:xfrm>
          <a:off x="914400" y="1731962"/>
          <a:ext cx="10353678" cy="451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4514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스프링에서는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공식 지원하며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2"/>
                        </a:rPr>
                        <a:t>https://start.spring.io/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통해 생성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관련 자료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기본 예제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3"/>
                        </a:rPr>
                        <a:t>https://github.com/saro-example/kotlin-1-basic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Spring + JPA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4"/>
                        </a:rPr>
                        <a:t>https://github.com/saro-example/kotlin-2-jpa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0E4F357-7905-4DE0-89E8-6DBD12756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363" y="1731963"/>
            <a:ext cx="3162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4389-0327-4130-BD56-6F30AEF1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727"/>
            <a:ext cx="9831007" cy="1122028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5328-013B-4E23-99F1-D41DD1E4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755"/>
            <a:ext cx="10515600" cy="47656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Kotlin</a:t>
            </a:r>
            <a:r>
              <a:rPr lang="ko-KR" altLang="en-US" dirty="0"/>
              <a:t>은 </a:t>
            </a:r>
            <a:r>
              <a:rPr lang="en-US" altLang="ko-KR" dirty="0"/>
              <a:t>JetBrains </a:t>
            </a:r>
            <a:r>
              <a:rPr lang="ko-KR" altLang="en-US" dirty="0"/>
              <a:t>에서 만든 </a:t>
            </a:r>
            <a:r>
              <a:rPr lang="en-US" altLang="ko-KR" dirty="0"/>
              <a:t>JVM </a:t>
            </a:r>
            <a:r>
              <a:rPr lang="ko-KR" altLang="en-US" dirty="0"/>
              <a:t>언어로 간결하고 다양한 문법을 지원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Google, Amazon, Pivotal, Pinterest,</a:t>
            </a:r>
            <a:r>
              <a:rPr lang="ko-KR" altLang="en-US" dirty="0"/>
              <a:t> </a:t>
            </a:r>
            <a:r>
              <a:rPr lang="en-US" altLang="ko-KR" dirty="0"/>
              <a:t>Netflix, Uber</a:t>
            </a:r>
            <a:r>
              <a:rPr lang="ko-KR" altLang="en-US" dirty="0"/>
              <a:t>등의 기업에서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2011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Kotlin </a:t>
            </a:r>
            <a:r>
              <a:rPr lang="ko-KR" altLang="en-US" dirty="0"/>
              <a:t>공개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2017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구글이 안드로이드 공식언어로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2018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카카오톡 메시징 서버에 적용으로 </a:t>
            </a:r>
            <a:r>
              <a:rPr lang="ko-KR" altLang="en-US" dirty="0" err="1"/>
              <a:t>코드량</a:t>
            </a:r>
            <a:r>
              <a:rPr lang="ko-KR" altLang="en-US" dirty="0"/>
              <a:t> 감소</a:t>
            </a:r>
            <a:r>
              <a:rPr lang="en-US" altLang="ko-KR" dirty="0"/>
              <a:t>, </a:t>
            </a:r>
            <a:r>
              <a:rPr lang="ko-KR" altLang="en-US" dirty="0"/>
              <a:t>생산성 상승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2019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구글이 안드로이드 내부 프로젝트에서도 </a:t>
            </a:r>
            <a:r>
              <a:rPr lang="en-US" altLang="ko-KR" dirty="0"/>
              <a:t>Java</a:t>
            </a:r>
            <a:r>
              <a:rPr lang="ko-KR" altLang="en-US" dirty="0"/>
              <a:t>대신 </a:t>
            </a:r>
            <a:r>
              <a:rPr lang="en-US" altLang="ko-KR" dirty="0"/>
              <a:t>Kotlin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스프링 프레임워크의 공식지원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12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25D5-5E7C-42B5-857A-368D98F6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B7CD2-C057-4403-AA00-DC77F9EC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5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E045-F51B-479A-A6C0-8C9761D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4254C70-4835-4A5F-A455-DCF9035C7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06302"/>
              </p:ext>
            </p:extLst>
          </p:nvPr>
        </p:nvGraphicFramePr>
        <p:xfrm>
          <a:off x="914400" y="1731963"/>
          <a:ext cx="10353678" cy="432122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2018662134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590581027"/>
                    </a:ext>
                  </a:extLst>
                </a:gridCol>
              </a:tblGrid>
              <a:tr h="456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557874"/>
                  </a:ext>
                </a:extLst>
              </a:tr>
              <a:tr h="3865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일반적인 메인 클래스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 없이 단독 동작할 수 있으며 아래와 같이 브라켓 생략 가능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 내에 넣으려면 아래와 같이 사용해야함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1584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66F8854-C17E-4DAB-87FF-A25D674D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94" y="2840046"/>
            <a:ext cx="2095500" cy="1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A44655-FBC5-4BB2-90D2-8A95CBBC3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94" y="3123539"/>
            <a:ext cx="1552575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B9928B-82FC-4911-819B-77E2662B6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94" y="4248761"/>
            <a:ext cx="2352675" cy="1514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1677A5-8FE1-4DB8-A5D7-23F084439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05" y="2544552"/>
            <a:ext cx="2657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906932-876E-4DFC-8E93-8E700DAA4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38365"/>
              </p:ext>
            </p:extLst>
          </p:nvPr>
        </p:nvGraphicFramePr>
        <p:xfrm>
          <a:off x="914400" y="1731963"/>
          <a:ext cx="10353678" cy="486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900020376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298384389"/>
                    </a:ext>
                  </a:extLst>
                </a:gridCol>
              </a:tblGrid>
              <a:tr h="441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175024"/>
                  </a:ext>
                </a:extLst>
              </a:tr>
              <a:tr h="44275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8418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A4FC1D8-ED75-4F67-8889-B9A05E1D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54" y="2205103"/>
            <a:ext cx="2952750" cy="3838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516939-72D7-4E7D-8710-3DEDF5C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0" y="2205103"/>
            <a:ext cx="4229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17E8140-EA79-43D8-9D96-0B604CF14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49864"/>
              </p:ext>
            </p:extLst>
          </p:nvPr>
        </p:nvGraphicFramePr>
        <p:xfrm>
          <a:off x="914400" y="1731963"/>
          <a:ext cx="10353678" cy="442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3413214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1454186303"/>
                    </a:ext>
                  </a:extLst>
                </a:gridCol>
              </a:tblGrid>
              <a:tr h="431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40597"/>
                  </a:ext>
                </a:extLst>
              </a:tr>
              <a:tr h="399251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4433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D6D866F-C94B-4F77-8EA0-EF7835E4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0" y="2184894"/>
            <a:ext cx="4352925" cy="3819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BA4AA3-A712-46BB-A57C-C2F93A1B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54" y="2201672"/>
            <a:ext cx="3667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클래스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920293"/>
              </p:ext>
            </p:extLst>
          </p:nvPr>
        </p:nvGraphicFramePr>
        <p:xfrm>
          <a:off x="914400" y="1731963"/>
          <a:ext cx="10353678" cy="42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373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클래스 자바 사용시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자바에서 사용시 아래와 같이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getter, setter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 자동으로 생성된다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기존 자바의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getter, setter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와 호환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6F8C9E8-4EE3-4435-BE5D-1A2EC086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0" y="2134066"/>
            <a:ext cx="3495675" cy="251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06AE46-E949-483C-B7CD-EAD60D56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51" y="3022485"/>
            <a:ext cx="3333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연산자 오버로딩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981313"/>
              </p:ext>
            </p:extLst>
          </p:nvPr>
        </p:nvGraphicFramePr>
        <p:xfrm>
          <a:off x="914400" y="1731964"/>
          <a:ext cx="10353680" cy="485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58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3774558">
                  <a:extLst>
                    <a:ext uri="{9D8B030D-6E8A-4147-A177-3AD203B41FA5}">
                      <a16:colId xmlns:a16="http://schemas.microsoft.com/office/drawing/2014/main" val="2711264389"/>
                    </a:ext>
                  </a:extLst>
                </a:gridCol>
                <a:gridCol w="203081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  <a:gridCol w="3059745">
                  <a:extLst>
                    <a:ext uri="{9D8B030D-6E8A-4147-A177-3AD203B41FA5}">
                      <a16:colId xmlns:a16="http://schemas.microsoft.com/office/drawing/2014/main" val="2589284099"/>
                    </a:ext>
                  </a:extLst>
                </a:gridCol>
              </a:tblGrid>
              <a:tr h="48495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+a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-a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!a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</a:t>
                      </a:r>
                      <a:r>
                        <a:rPr lang="en-US" altLang="ko-KR" sz="1400" b="0" dirty="0"/>
                        <a:t>++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a--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+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-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*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/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a..b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ko-KR" sz="1400" b="0" dirty="0"/>
                        <a:t>b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a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!in </a:t>
                      </a:r>
                      <a:r>
                        <a:rPr lang="en-US" altLang="ko-KR" sz="1400" b="0" dirty="0"/>
                        <a:t>b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0" dirty="0"/>
                        <a:t>a[i] 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j] 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a[i_1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...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i_n] 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/>
                        <a:t>a.unaryPlus</a:t>
                      </a:r>
                      <a:r>
                        <a:rPr lang="en-US" altLang="ko-KR" sz="1400" b="0" dirty="0"/>
                        <a:t>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a.unaryMinus</a:t>
                      </a:r>
                      <a:r>
                        <a:rPr lang="en-US" altLang="ko-KR" sz="1400" b="0" dirty="0"/>
                        <a:t>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a.not</a:t>
                      </a:r>
                      <a:r>
                        <a:rPr lang="en-US" altLang="ko-KR" sz="1400" b="0" dirty="0"/>
                        <a:t>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a.inc()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a.dec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/>
                        <a:t>a.plus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a.minus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a.times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a.div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a.rangeTo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b.contains</a:t>
                      </a:r>
                      <a:r>
                        <a:rPr lang="en-US" altLang="ko-KR" sz="1400" b="0" dirty="0"/>
                        <a:t>(a)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!</a:t>
                      </a:r>
                      <a:r>
                        <a:rPr lang="en-US" altLang="ko-KR" sz="1400" b="0" dirty="0" err="1"/>
                        <a:t>b.contains</a:t>
                      </a:r>
                      <a:r>
                        <a:rPr lang="en-US" altLang="ko-KR" sz="1400" b="0" dirty="0"/>
                        <a:t>(a)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/>
                        <a:t>a.get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dirty="0"/>
                        <a:t>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a.get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j)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a.get</a:t>
                      </a:r>
                      <a:r>
                        <a:rPr lang="en-US" altLang="ko-KR" sz="1400" b="0" dirty="0"/>
                        <a:t>(i_1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...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 err="1"/>
                        <a:t>i_n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 marL="90032" marR="90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pt-BR" altLang="ko-KR" sz="1400" b="0" dirty="0"/>
                        <a:t>a[i] = b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j] = b 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a[i_1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...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i_n] = b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pt-BR" altLang="ko-KR" sz="1400" b="0" dirty="0"/>
                        <a:t>a +=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-=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*=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/=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==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!=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&gt;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&lt;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&gt;=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&lt;= 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400" b="0" dirty="0" err="1"/>
                        <a:t>a.set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a.set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j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a.set</a:t>
                      </a:r>
                      <a:r>
                        <a:rPr lang="en-US" altLang="ko-KR" sz="1400" b="0" dirty="0"/>
                        <a:t>(i_1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...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 err="1"/>
                        <a:t>i_n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b)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400" b="0" dirty="0" err="1"/>
                        <a:t>a.plusAssign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a.minusAssign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a.timesAssign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a.divAssign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a?.equals</a:t>
                      </a:r>
                      <a:r>
                        <a:rPr lang="en-US" altLang="ko-KR" sz="1400" b="0" dirty="0"/>
                        <a:t>(b) ?: (b ===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400" b="0" dirty="0"/>
                        <a:t>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!(</a:t>
                      </a:r>
                      <a:r>
                        <a:rPr lang="en-US" altLang="ko-KR" sz="1400" b="0" dirty="0" err="1"/>
                        <a:t>a?.equals</a:t>
                      </a:r>
                      <a:r>
                        <a:rPr lang="en-US" altLang="ko-KR" sz="1400" b="0" dirty="0"/>
                        <a:t>(b) ?: (b ===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400" b="0" dirty="0"/>
                        <a:t>))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&gt;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&lt;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&gt;=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&lt;=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연산자 오버로딩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122820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E6570FE-9DC0-4B98-B711-35383B85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19" y="2122303"/>
            <a:ext cx="3276600" cy="2762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2117EC-142F-4C09-A015-A4A3E6F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44" y="2122303"/>
            <a:ext cx="2209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 </a:t>
            </a:r>
            <a:r>
              <a:rPr lang="en-US" altLang="ko-KR" dirty="0"/>
              <a:t>/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338595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59691F-C008-4B0D-9547-99BF8F11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84" y="2125437"/>
            <a:ext cx="3971925" cy="247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ADECFA-3009-4178-8F22-1A17A18C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133699"/>
            <a:ext cx="676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다크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000000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2919</TotalTime>
  <Words>769</Words>
  <Application>Microsoft Office PowerPoint</Application>
  <PresentationFormat>와이드스크린</PresentationFormat>
  <Paragraphs>116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돋움</vt:lpstr>
      <vt:lpstr>맑은 고딕</vt:lpstr>
      <vt:lpstr>Arial Black</vt:lpstr>
      <vt:lpstr>Calisto MT</vt:lpstr>
      <vt:lpstr>Trebuchet MS</vt:lpstr>
      <vt:lpstr>Wingdings 2</vt:lpstr>
      <vt:lpstr>슬레이트</vt:lpstr>
      <vt:lpstr>Kotlin</vt:lpstr>
      <vt:lpstr>소개</vt:lpstr>
      <vt:lpstr>main()</vt:lpstr>
      <vt:lpstr>클래스 </vt:lpstr>
      <vt:lpstr>클래스 상속</vt:lpstr>
      <vt:lpstr>데이터 클래스</vt:lpstr>
      <vt:lpstr>클래스 - 연산자 오버로딩</vt:lpstr>
      <vt:lpstr>클래스 - 연산자 오버로딩</vt:lpstr>
      <vt:lpstr>전역 변수 / 함수</vt:lpstr>
      <vt:lpstr>타입</vt:lpstr>
      <vt:lpstr>타입 – 스트링</vt:lpstr>
      <vt:lpstr>타입 - 맵</vt:lpstr>
      <vt:lpstr>타입 - 리스트</vt:lpstr>
      <vt:lpstr>타입 - 리스트 vs 스트림</vt:lpstr>
      <vt:lpstr>문법 - 반복문</vt:lpstr>
      <vt:lpstr>문법 - 제어문</vt:lpstr>
      <vt:lpstr>문법 - null 처리 </vt:lpstr>
      <vt:lpstr>고차 함수</vt:lpstr>
      <vt:lpstr>스프링 지원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박용서</dc:creator>
  <cp:lastModifiedBy>박용서</cp:lastModifiedBy>
  <cp:revision>58</cp:revision>
  <dcterms:created xsi:type="dcterms:W3CDTF">2020-11-10T09:53:20Z</dcterms:created>
  <dcterms:modified xsi:type="dcterms:W3CDTF">2020-11-16T08:58:56Z</dcterms:modified>
</cp:coreProperties>
</file>