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1656" autoAdjust="0"/>
  </p:normalViewPr>
  <p:slideViewPr>
    <p:cSldViewPr snapToGrid="0">
      <p:cViewPr varScale="1">
        <p:scale>
          <a:sx n="96" d="100"/>
          <a:sy n="96" d="100"/>
        </p:scale>
        <p:origin x="90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C99EC-C11B-4832-AA27-2BA51B81A080}" type="datetime1">
              <a:rPr lang="ko-KR" alt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2021-05-26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‹#›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B72CFE0C-7D02-4440-9FC3-831CCFD62285}" type="datetime1">
              <a:rPr lang="ko-KR" altLang="en-US" noProof="0" smtClean="0"/>
              <a:t>2021-05-26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AA3BE989-76B8-4F13-9267-01FDA45C437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398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68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58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66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3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6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1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57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13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6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8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56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3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lnSpc>
                <a:spcPct val="150000"/>
              </a:lnSpc>
            </a:pPr>
            <a:r>
              <a:rPr lang="ko-KR" altLang="en-US" noProof="0"/>
              <a:t>둘째 수준</a:t>
            </a:r>
          </a:p>
          <a:p>
            <a:pPr lvl="2" rtl="0">
              <a:lnSpc>
                <a:spcPct val="150000"/>
              </a:lnSpc>
            </a:pPr>
            <a:r>
              <a:rPr lang="ko-KR" altLang="en-US" noProof="0"/>
              <a:t>셋째 수준</a:t>
            </a:r>
          </a:p>
          <a:p>
            <a:pPr lvl="3" rtl="0">
              <a:lnSpc>
                <a:spcPct val="150000"/>
              </a:lnSpc>
            </a:pPr>
            <a:r>
              <a:rPr lang="ko-KR" altLang="en-US" noProof="0"/>
              <a:t>넷째 수준</a:t>
            </a:r>
          </a:p>
          <a:p>
            <a:pPr lvl="4" rtl="0">
              <a:lnSpc>
                <a:spcPct val="150000"/>
              </a:lnSpc>
            </a:pPr>
            <a:r>
              <a:rPr lang="ko-KR" altLang="en-US" noProof="0"/>
              <a:t>다섯째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lnSpc>
                <a:spcPct val="150000"/>
              </a:lnSpc>
            </a:pPr>
            <a:r>
              <a:rPr lang="ko-KR" altLang="en-US" noProof="0"/>
              <a:t>둘째 수준</a:t>
            </a:r>
          </a:p>
          <a:p>
            <a:pPr lvl="2" rtl="0">
              <a:lnSpc>
                <a:spcPct val="150000"/>
              </a:lnSpc>
            </a:pPr>
            <a:r>
              <a:rPr lang="ko-KR" altLang="en-US" noProof="0"/>
              <a:t>셋째 수준</a:t>
            </a:r>
          </a:p>
          <a:p>
            <a:pPr lvl="3" rtl="0">
              <a:lnSpc>
                <a:spcPct val="150000"/>
              </a:lnSpc>
            </a:pPr>
            <a:r>
              <a:rPr lang="ko-KR" altLang="en-US" noProof="0"/>
              <a:t>넷째 수준</a:t>
            </a:r>
          </a:p>
          <a:p>
            <a:pPr lvl="4" rtl="0">
              <a:lnSpc>
                <a:spcPct val="150000"/>
              </a:lnSpc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228600" lvl="0" indent="-228600" algn="ctr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둘째 수준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셋째 수준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넷째 수준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sz="2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23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와 함께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그림 개체 틀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228600" lvl="0" indent="-228600" algn="ctr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직사각형: 단일 모서리가 잘린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71" r:id="rId13"/>
    <p:sldLayoutId id="2147483655" r:id="rId14"/>
    <p:sldLayoutId id="2147483672" r:id="rId15"/>
  </p:sldLayoutIdLst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instance.html#component-instance-properti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hyperlink" Target="https://vuejs.org/" TargetMode="Externa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.png"/><Relationship Id="rId4" Type="http://schemas.microsoft.com/office/2007/relationships/hdphoto" Target="../media/hdphoto3.wdp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으로 디자인된 지붕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Vue.js 3.0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w</a:t>
            </a:r>
            <a:r>
              <a:rPr lang="en-US" altLang="ko-KR" dirty="0" smtClean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ith vite</a:t>
            </a:r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9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도시 풍경" title="도시 풍경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샘플 프로젝트 구조</a:t>
            </a:r>
            <a:endParaRPr lang="en-US" altLang="ko-KR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889287"/>
            <a:ext cx="6117771" cy="3749514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vite.config.ts : vite </a:t>
            </a:r>
            <a:r>
              <a:rPr lang="ko-KR" altLang="en-US" dirty="0" smtClean="0"/>
              <a:t>환경설정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package.json : </a:t>
            </a:r>
            <a:r>
              <a:rPr lang="ko-KR" altLang="en-US" dirty="0" smtClean="0"/>
              <a:t>스프링의 </a:t>
            </a:r>
            <a:r>
              <a:rPr lang="en-US" altLang="ko-KR" dirty="0" smtClean="0"/>
              <a:t>gradle / maven 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main.ts : </a:t>
            </a:r>
            <a:r>
              <a:rPr lang="ko-KR" altLang="en-US" dirty="0" smtClean="0"/>
              <a:t>기본 시작점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r</a:t>
            </a:r>
            <a:r>
              <a:rPr lang="en-US" altLang="ko-KR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outer.ts : </a:t>
            </a:r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스프링의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와 유사함</a:t>
            </a:r>
            <a:r>
              <a:rPr lang="en-US" altLang="ko-KR" dirty="0" smtClean="0"/>
              <a:t>.</a:t>
            </a:r>
            <a:endParaRPr lang="en-US" altLang="ko-KR" dirty="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 rtl="0">
              <a:buNone/>
            </a:pPr>
            <a:r>
              <a:rPr lang="en-US" altLang="ko-KR" dirty="0" smtClean="0"/>
              <a:t>store : </a:t>
            </a:r>
            <a:r>
              <a:rPr lang="ko-KR" altLang="en-US" dirty="0" smtClean="0"/>
              <a:t>공용 정보를 저장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v</a:t>
            </a:r>
            <a:r>
              <a:rPr lang="en-US" altLang="ko-KR" dirty="0" smtClean="0"/>
              <a:t>iews : </a:t>
            </a:r>
            <a:r>
              <a:rPr lang="ko-KR" altLang="en-US" dirty="0" smtClean="0"/>
              <a:t>각 페이지 경로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c</a:t>
            </a:r>
            <a:r>
              <a:rPr lang="en-US" altLang="ko-KR" dirty="0" smtClean="0"/>
              <a:t>omponents : </a:t>
            </a:r>
            <a:r>
              <a:rPr lang="ko-KR" altLang="en-US" dirty="0" smtClean="0"/>
              <a:t>각종 </a:t>
            </a:r>
            <a:r>
              <a:rPr lang="ko-KR" altLang="en-US" dirty="0"/>
              <a:t>컴</a:t>
            </a:r>
            <a:r>
              <a:rPr lang="ko-KR" altLang="en-US" dirty="0" smtClean="0"/>
              <a:t>포넌트 경로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 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는 사실상 같다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역할별 분리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10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70" y="426958"/>
            <a:ext cx="28575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0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컴포넌트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1749288"/>
            <a:ext cx="4226024" cy="4253276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컴포넌트는 다음과 같은 라이프 사이클을 가지고 있습니다</a:t>
            </a:r>
            <a:r>
              <a:rPr lang="en-US" altLang="ko-KR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L="0" indent="0" rtl="0">
              <a:buNone/>
            </a:pPr>
            <a:r>
              <a:rPr lang="ko-KR" altLang="en-US" dirty="0" smtClean="0"/>
              <a:t>생성</a:t>
            </a:r>
            <a:r>
              <a:rPr lang="en-US" altLang="ko-KR" dirty="0" smtClean="0"/>
              <a:t>: beforeCreate -&gt; created</a:t>
            </a:r>
          </a:p>
          <a:p>
            <a:pPr marL="0" indent="0">
              <a:buNone/>
            </a:pPr>
            <a:r>
              <a:rPr lang="ko-KR" altLang="en-US" dirty="0" smtClean="0"/>
              <a:t>마운트</a:t>
            </a:r>
            <a:r>
              <a:rPr lang="en-US" altLang="ko-KR" dirty="0" smtClean="0"/>
              <a:t>: beforeMount -&gt; mounted</a:t>
            </a:r>
          </a:p>
          <a:p>
            <a:pPr marL="0" indent="0">
              <a:buNone/>
            </a:pPr>
            <a:r>
              <a:rPr lang="ko-KR" altLang="en-US" dirty="0" smtClean="0"/>
              <a:t>업데이트</a:t>
            </a:r>
            <a:r>
              <a:rPr lang="en-US" altLang="ko-KR" dirty="0" smtClean="0"/>
              <a:t>: beforeUpdate -&gt; updated</a:t>
            </a:r>
          </a:p>
          <a:p>
            <a:pPr marL="0" indent="0">
              <a:buNone/>
            </a:pPr>
            <a:r>
              <a:rPr lang="ko-KR" altLang="en-US" dirty="0" err="1" smtClean="0"/>
              <a:t>언마운트</a:t>
            </a:r>
            <a:r>
              <a:rPr lang="en-US" altLang="ko-KR" dirty="0" smtClean="0"/>
              <a:t>: beforeUnmount -&gt; unmounted</a:t>
            </a:r>
            <a:endParaRPr lang="en-US" altLang="ko-KR" dirty="0"/>
          </a:p>
          <a:p>
            <a:pPr marL="0" indent="0" rtl="0">
              <a:buNone/>
            </a:pPr>
            <a:endParaRPr lang="en-US" altLang="ko-KR" dirty="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v3.vuejs.org/guide/instance.html#component-instance-properties</a:t>
            </a:r>
            <a:r>
              <a:rPr lang="en-US" altLang="ko-KR" dirty="0" smtClean="0"/>
              <a:t> 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11</a:t>
            </a:fld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54" y="198783"/>
            <a:ext cx="3768909" cy="6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2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 디자인 천장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!</a:t>
            </a:r>
          </a:p>
        </p:txBody>
      </p:sp>
      <p:sp>
        <p:nvSpPr>
          <p:cNvPr id="25" name="직사각형: 단일 모서리가 잘린 24" descr="바닥글 강조 상자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18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Front End</a:t>
            </a:r>
            <a:endParaRPr lang="ko-KR" altLang="en-US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최근에는 </a:t>
            </a:r>
            <a:r>
              <a:rPr lang="en-US" altLang="ko-KR" dirty="0" smtClean="0"/>
              <a:t>MSA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도메인을 기반으로 모듈화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이러한 본격적 모듈화 이전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최초로 나누어 졌던 가장 큰 틀이 </a:t>
            </a:r>
            <a:r>
              <a:rPr lang="en-US" altLang="ko-KR" dirty="0" smtClean="0"/>
              <a:t>FE/BE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rtl="0"/>
            <a:r>
              <a:rPr lang="en-US" altLang="ko-KR" dirty="0" smtClean="0"/>
              <a:t>FE(FrontEnd) : HTML, JS, CSS </a:t>
            </a:r>
            <a:r>
              <a:rPr lang="ko-KR" altLang="en-US" dirty="0" smtClean="0"/>
              <a:t>등 사용자 화면 구성</a:t>
            </a:r>
            <a:r>
              <a:rPr lang="en-US" altLang="ko-KR" dirty="0" smtClean="0"/>
              <a:t>.</a:t>
            </a:r>
          </a:p>
          <a:p>
            <a:pPr rtl="0"/>
            <a:r>
              <a:rPr lang="en-US" altLang="ko-KR" dirty="0" smtClean="0"/>
              <a:t>BE(BackEnd) : FE</a:t>
            </a:r>
            <a:r>
              <a:rPr lang="ko-KR" altLang="en-US" dirty="0" smtClean="0"/>
              <a:t>에 각종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사용자 단과 시스템 단을 물리적으로 분리</a:t>
            </a:r>
            <a:r>
              <a:rPr lang="en-US" altLang="ko-KR" dirty="0" smtClean="0"/>
              <a:t>.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5" name="그림 개체 틀 4" descr="빌딩 2개" title="빌딩 2개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직사각형: 단일 모서리가 잘린 9" descr="바닥글 강조 상자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03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도시 풍경" title="도시 풍경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왜 </a:t>
            </a:r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Vue </a:t>
            </a:r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인가</a:t>
            </a:r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en-US" altLang="ko-KR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가장 낮은 진입장벽과 안정적인 기능</a:t>
            </a:r>
            <a:r>
              <a:rPr lang="en-US" altLang="ko-KR" dirty="0" smtClean="0"/>
              <a:t>.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76160" y="1322715"/>
            <a:ext cx="989872" cy="365125"/>
          </a:xfrm>
        </p:spPr>
        <p:txBody>
          <a:bodyPr rtlCol="0"/>
          <a:lstStyle/>
          <a:p>
            <a:pPr rtl="0"/>
            <a:r>
              <a:rPr lang="en-US" altLang="ko-KR" sz="1800" b="1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Vue.Js</a:t>
            </a:r>
            <a:endParaRPr lang="ko-KR" altLang="en-US" sz="18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Angular : </a:t>
            </a:r>
            <a:r>
              <a:rPr lang="ko-KR" altLang="en-US" dirty="0" smtClean="0"/>
              <a:t>최초로 나왔으나 스펙이 여러차례 바뀌며 여러 번 하위호환성을 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React : </a:t>
            </a:r>
            <a:r>
              <a:rPr lang="ko-KR" altLang="en-US" dirty="0" smtClean="0"/>
              <a:t>현재까지 가장 많은 사용자와 가장 많은 부가 기능을 제공하지만 개발자가 너무 세세한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화면새로고침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등 까지 고려해야함으로 비즈니스로직 외 고려대상이 많음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Vue : </a:t>
            </a:r>
            <a:r>
              <a:rPr lang="ko-KR" altLang="en-US" dirty="0" smtClean="0"/>
              <a:t>최근 신규프로젝트들은 </a:t>
            </a:r>
            <a:r>
              <a:rPr lang="en-US" altLang="ko-KR" dirty="0" smtClean="0"/>
              <a:t>React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Vue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더 선호함</a:t>
            </a:r>
            <a:r>
              <a:rPr lang="en-US" altLang="ko-KR" dirty="0"/>
              <a:t>,</a:t>
            </a:r>
            <a:r>
              <a:rPr lang="en-US" altLang="ko-KR" dirty="0" smtClean="0"/>
              <a:t> React</a:t>
            </a:r>
            <a:r>
              <a:rPr lang="ko-KR" altLang="en-US" dirty="0" smtClean="0"/>
              <a:t>와 달리 대부분의 기능이 자동화 되어있기 때문에 프레임워크의 사이클과 원리만 알고 비즈니스로직에만 집중하면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vuejs.org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70" y="170490"/>
            <a:ext cx="2075711" cy="17921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1" y="1797643"/>
            <a:ext cx="2220671" cy="23588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7" y="4168121"/>
            <a:ext cx="2904551" cy="2524539"/>
          </a:xfrm>
          <a:prstGeom prst="rect">
            <a:avLst/>
          </a:prstGeom>
        </p:spPr>
      </p:pic>
      <p:sp>
        <p:nvSpPr>
          <p:cNvPr id="22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658462" y="5960152"/>
            <a:ext cx="1072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React</a:t>
            </a:r>
            <a:endParaRPr lang="ko-KR" altLang="en-US" sz="1800" b="1" dirty="0"/>
          </a:p>
        </p:txBody>
      </p:sp>
      <p:sp>
        <p:nvSpPr>
          <p:cNvPr id="23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2089123" y="3774377"/>
            <a:ext cx="1290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Angular JS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3738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 디자인 천장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설치과정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: 단일 모서리가 잘린 24" descr="바닥글 강조 상자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4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87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건물" title="건물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/>
              <a:t>Node.Js</a:t>
            </a:r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</a:t>
            </a:r>
            <a:endParaRPr lang="ko-KR" altLang="en-US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r>
              <a:rPr lang="en-US" altLang="ko-KR" u="sng" dirty="0">
                <a:hlinkClick r:id="rId7"/>
              </a:rPr>
              <a:t>https://</a:t>
            </a:r>
            <a:r>
              <a:rPr lang="en-US" altLang="ko-KR" u="sng" dirty="0" smtClean="0">
                <a:hlinkClick r:id="rId7"/>
              </a:rPr>
              <a:t>nodejs.org</a:t>
            </a:r>
            <a:r>
              <a:rPr lang="en-US" altLang="ko-KR" u="sng" dirty="0" smtClean="0"/>
              <a:t> </a:t>
            </a:r>
            <a:endParaRPr lang="en-US" altLang="ko-KR" dirty="0"/>
          </a:p>
        </p:txBody>
      </p:sp>
      <p:sp>
        <p:nvSpPr>
          <p:cNvPr id="11" name="직사각형: 단일 모서리가 잘린 10" descr="바닥글 강조 상자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5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6404" y="709021"/>
            <a:ext cx="4108502" cy="5331101"/>
          </a:xfrm>
          <a:prstGeom prst="rect">
            <a:avLst/>
          </a:prstGeom>
        </p:spPr>
      </p:pic>
      <p:sp>
        <p:nvSpPr>
          <p:cNvPr id="15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1207147" y="3117250"/>
            <a:ext cx="4239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rgbClr val="FFFF00"/>
                </a:solidFill>
              </a:rPr>
              <a:t>Spring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에 대응하면 자바에 해당</a:t>
            </a:r>
            <a:endParaRPr lang="ko-KR" altLang="en-US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건물" title="건물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/>
              <a:t>yarn</a:t>
            </a:r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</a:t>
            </a:r>
            <a:endParaRPr lang="ko-KR" altLang="en-US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: 단일 모서리가 잘린 10" descr="바닥글 강조 상자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6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1207147" y="3117250"/>
            <a:ext cx="4239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rgbClr val="FFFF00"/>
                </a:solidFill>
              </a:rPr>
              <a:t>Spring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에 대응하면 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Gradle/Maven 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해당</a:t>
            </a:r>
            <a:endParaRPr lang="ko-KR" altLang="en-US" sz="1800" b="1" dirty="0">
              <a:solidFill>
                <a:srgbClr val="FFFF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778" y="1088572"/>
            <a:ext cx="4419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건물" title="건물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/>
              <a:t>Vite</a:t>
            </a:r>
            <a:r>
              <a:rPr lang="ko-KR" altLang="en-US" cap="none" dirty="0" smtClean="0"/>
              <a:t>로 설치</a:t>
            </a:r>
            <a:endParaRPr lang="ko-KR" altLang="en-US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: 단일 모서리가 잘린 10" descr="바닥글 강조 상자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1207147" y="3117250"/>
            <a:ext cx="4239379" cy="957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rgbClr val="FFFF00"/>
                </a:solidFill>
              </a:rPr>
              <a:t>Spring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에 대응하면 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/>
            </a:r>
            <a:br>
              <a:rPr lang="en-US" altLang="ko-KR" sz="1800" b="1" dirty="0" smtClean="0">
                <a:solidFill>
                  <a:srgbClr val="FFFF00"/>
                </a:solidFill>
              </a:rPr>
            </a:br>
            <a:r>
              <a:rPr lang="en-US" altLang="ko-KR" sz="1800" b="1" dirty="0" smtClean="0">
                <a:solidFill>
                  <a:srgbClr val="FFFF00"/>
                </a:solidFill>
              </a:rPr>
              <a:t>Spring Boot + Initializr 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해당</a:t>
            </a:r>
            <a:endParaRPr lang="ko-KR" altLang="en-US" sz="1800" b="1" dirty="0">
              <a:solidFill>
                <a:srgbClr val="FFFF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914" y="259590"/>
            <a:ext cx="54483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건물" title="건물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실행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: 단일 모서리가 잘린 10" descr="바닥글 강조 상자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8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743" y="318463"/>
            <a:ext cx="4181475" cy="2476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080" y="2852737"/>
            <a:ext cx="4114800" cy="1152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9080" y="4078182"/>
            <a:ext cx="35718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 디자인 천장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ko-KR" altLang="en-US" dirty="0" smtClean="0"/>
              <a:t>샘플 프로젝트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: 단일 모서리가 잘린 24" descr="바닥글 강조 상자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9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85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73_TF34357351" id="{E2FDFCA0-5909-45FE-9B38-19BC15EF9C07}" vid="{6541CE41-BA73-419E-BF33-98F14EC7C38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다크 모더니스트 프리젠테이션</Template>
  <TotalTime>0</TotalTime>
  <Words>275</Words>
  <Application>Microsoft Office PowerPoint</Application>
  <PresentationFormat>와이드스크린</PresentationFormat>
  <Paragraphs>1219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 Semilight</vt:lpstr>
      <vt:lpstr>맑은 고딕</vt:lpstr>
      <vt:lpstr>Arial</vt:lpstr>
      <vt:lpstr>Office 테마</vt:lpstr>
      <vt:lpstr>Vue.js 3.0</vt:lpstr>
      <vt:lpstr>Front End</vt:lpstr>
      <vt:lpstr>왜 Vue 인가?</vt:lpstr>
      <vt:lpstr>설치과정</vt:lpstr>
      <vt:lpstr>Node.Js 설치</vt:lpstr>
      <vt:lpstr>yarn 설치</vt:lpstr>
      <vt:lpstr>Vite로 설치</vt:lpstr>
      <vt:lpstr>실행</vt:lpstr>
      <vt:lpstr>샘플 프로젝트</vt:lpstr>
      <vt:lpstr>샘플 프로젝트 구조</vt:lpstr>
      <vt:lpstr>컴포넌트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2021-05-24T00:31:20Z</dcterms:created>
  <dcterms:modified xsi:type="dcterms:W3CDTF">2021-05-26T09:51:57Z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