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91C64D-C536-47DC-8096-57D303324A5F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2D558D-A6D4-4917-93C5-F151192DC5C2}">
      <dgm:prSet/>
      <dgm:spPr/>
      <dgm:t>
        <a:bodyPr/>
        <a:lstStyle/>
        <a:p>
          <a:r>
            <a:rPr lang="en-IN" b="1"/>
            <a:t>Tuples</a:t>
          </a:r>
          <a:r>
            <a:rPr lang="en-IN"/>
            <a:t> are immutable, ordered collections in , ideal for fixed data.</a:t>
          </a:r>
          <a:endParaRPr lang="en-US"/>
        </a:p>
      </dgm:t>
    </dgm:pt>
    <dgm:pt modelId="{5CECF2C5-C68F-4343-BAAE-052B9ED37434}" type="parTrans" cxnId="{FF1E3020-E14F-463A-BB9B-F3B815BF1291}">
      <dgm:prSet/>
      <dgm:spPr/>
      <dgm:t>
        <a:bodyPr/>
        <a:lstStyle/>
        <a:p>
          <a:endParaRPr lang="en-US"/>
        </a:p>
      </dgm:t>
    </dgm:pt>
    <dgm:pt modelId="{FF81628E-D36F-4529-A455-09001035436F}" type="sibTrans" cxnId="{FF1E3020-E14F-463A-BB9B-F3B815BF1291}">
      <dgm:prSet/>
      <dgm:spPr/>
      <dgm:t>
        <a:bodyPr/>
        <a:lstStyle/>
        <a:p>
          <a:endParaRPr lang="en-US"/>
        </a:p>
      </dgm:t>
    </dgm:pt>
    <dgm:pt modelId="{BC1037AC-FA95-4740-ADC3-B11727A3A003}">
      <dgm:prSet/>
      <dgm:spPr/>
      <dgm:t>
        <a:bodyPr/>
        <a:lstStyle/>
        <a:p>
          <a:r>
            <a:rPr lang="en-IN" b="1"/>
            <a:t>Benefits</a:t>
          </a:r>
          <a:r>
            <a:rPr lang="en-IN"/>
            <a:t>: More memory-efficient than lists, provide fast access, and can serve as dictionary keys.</a:t>
          </a:r>
          <a:endParaRPr lang="en-US"/>
        </a:p>
      </dgm:t>
    </dgm:pt>
    <dgm:pt modelId="{9D65F2CC-16EE-46F9-A70E-C19AF7D937B5}" type="parTrans" cxnId="{58235EE2-5B1B-48BA-9BBF-643C68C4DBA6}">
      <dgm:prSet/>
      <dgm:spPr/>
      <dgm:t>
        <a:bodyPr/>
        <a:lstStyle/>
        <a:p>
          <a:endParaRPr lang="en-US"/>
        </a:p>
      </dgm:t>
    </dgm:pt>
    <dgm:pt modelId="{C38C8B00-43F2-4297-9196-66D35E43EE98}" type="sibTrans" cxnId="{58235EE2-5B1B-48BA-9BBF-643C68C4DBA6}">
      <dgm:prSet/>
      <dgm:spPr/>
      <dgm:t>
        <a:bodyPr/>
        <a:lstStyle/>
        <a:p>
          <a:endParaRPr lang="en-US"/>
        </a:p>
      </dgm:t>
    </dgm:pt>
    <dgm:pt modelId="{3D827E2B-2F78-45D9-9D8E-A9FC91ED8DFA}">
      <dgm:prSet/>
      <dgm:spPr/>
      <dgm:t>
        <a:bodyPr/>
        <a:lstStyle/>
        <a:p>
          <a:r>
            <a:rPr lang="en-IN" b="1"/>
            <a:t>Limitations</a:t>
          </a:r>
          <a:r>
            <a:rPr lang="en-IN"/>
            <a:t>: Cannot be modified after creation, and have limited methods compared to lists.</a:t>
          </a:r>
          <a:endParaRPr lang="en-US"/>
        </a:p>
      </dgm:t>
    </dgm:pt>
    <dgm:pt modelId="{ED3833A6-331D-4032-B37B-8E387A2A08AA}" type="parTrans" cxnId="{A8A058F5-7C71-4285-9BEA-1E5EA72115A8}">
      <dgm:prSet/>
      <dgm:spPr/>
      <dgm:t>
        <a:bodyPr/>
        <a:lstStyle/>
        <a:p>
          <a:endParaRPr lang="en-US"/>
        </a:p>
      </dgm:t>
    </dgm:pt>
    <dgm:pt modelId="{F72790B0-7761-4243-B421-0EEB859F9DD3}" type="sibTrans" cxnId="{A8A058F5-7C71-4285-9BEA-1E5EA72115A8}">
      <dgm:prSet/>
      <dgm:spPr/>
      <dgm:t>
        <a:bodyPr/>
        <a:lstStyle/>
        <a:p>
          <a:endParaRPr lang="en-US"/>
        </a:p>
      </dgm:t>
    </dgm:pt>
    <dgm:pt modelId="{8359216C-97D1-4012-AEE6-A5D9DF0BFF9E}">
      <dgm:prSet/>
      <dgm:spPr/>
      <dgm:t>
        <a:bodyPr/>
        <a:lstStyle/>
        <a:p>
          <a:r>
            <a:rPr lang="en-IN" b="1"/>
            <a:t>Use Cases</a:t>
          </a:r>
          <a:r>
            <a:rPr lang="en-IN"/>
            <a:t>: Suitable for constant data, dictionary keys, and function returns.</a:t>
          </a:r>
          <a:endParaRPr lang="en-US"/>
        </a:p>
      </dgm:t>
    </dgm:pt>
    <dgm:pt modelId="{876A8E0B-6262-4449-BB49-9F6AF93B3402}" type="parTrans" cxnId="{9E431AF6-4DA0-4285-A543-182701329946}">
      <dgm:prSet/>
      <dgm:spPr/>
      <dgm:t>
        <a:bodyPr/>
        <a:lstStyle/>
        <a:p>
          <a:endParaRPr lang="en-US"/>
        </a:p>
      </dgm:t>
    </dgm:pt>
    <dgm:pt modelId="{D74E1A9E-B379-407F-9B38-4529179D697D}" type="sibTrans" cxnId="{9E431AF6-4DA0-4285-A543-182701329946}">
      <dgm:prSet/>
      <dgm:spPr/>
      <dgm:t>
        <a:bodyPr/>
        <a:lstStyle/>
        <a:p>
          <a:endParaRPr lang="en-US"/>
        </a:p>
      </dgm:t>
    </dgm:pt>
    <dgm:pt modelId="{712386A9-EB6C-4E03-8034-0E1B91BBC55D}" type="pres">
      <dgm:prSet presAssocID="{FE91C64D-C536-47DC-8096-57D303324A5F}" presName="vert0" presStyleCnt="0">
        <dgm:presLayoutVars>
          <dgm:dir/>
          <dgm:animOne val="branch"/>
          <dgm:animLvl val="lvl"/>
        </dgm:presLayoutVars>
      </dgm:prSet>
      <dgm:spPr/>
    </dgm:pt>
    <dgm:pt modelId="{EFA79505-279E-4A7E-8AAC-9B6809A034BB}" type="pres">
      <dgm:prSet presAssocID="{572D558D-A6D4-4917-93C5-F151192DC5C2}" presName="thickLine" presStyleLbl="alignNode1" presStyleIdx="0" presStyleCnt="4"/>
      <dgm:spPr/>
    </dgm:pt>
    <dgm:pt modelId="{8FA1D77D-2772-45AB-9FED-8D3DAF8E6AA6}" type="pres">
      <dgm:prSet presAssocID="{572D558D-A6D4-4917-93C5-F151192DC5C2}" presName="horz1" presStyleCnt="0"/>
      <dgm:spPr/>
    </dgm:pt>
    <dgm:pt modelId="{1E89C030-2055-4028-BEFA-DBE3E3F0231C}" type="pres">
      <dgm:prSet presAssocID="{572D558D-A6D4-4917-93C5-F151192DC5C2}" presName="tx1" presStyleLbl="revTx" presStyleIdx="0" presStyleCnt="4"/>
      <dgm:spPr/>
    </dgm:pt>
    <dgm:pt modelId="{5B17A571-7BD2-4487-A29B-FFB49595DD84}" type="pres">
      <dgm:prSet presAssocID="{572D558D-A6D4-4917-93C5-F151192DC5C2}" presName="vert1" presStyleCnt="0"/>
      <dgm:spPr/>
    </dgm:pt>
    <dgm:pt modelId="{6D504950-FD72-4244-8D0D-00994EE46B09}" type="pres">
      <dgm:prSet presAssocID="{BC1037AC-FA95-4740-ADC3-B11727A3A003}" presName="thickLine" presStyleLbl="alignNode1" presStyleIdx="1" presStyleCnt="4"/>
      <dgm:spPr/>
    </dgm:pt>
    <dgm:pt modelId="{6D621368-F63A-4FA1-ADEC-9E91379F6CC1}" type="pres">
      <dgm:prSet presAssocID="{BC1037AC-FA95-4740-ADC3-B11727A3A003}" presName="horz1" presStyleCnt="0"/>
      <dgm:spPr/>
    </dgm:pt>
    <dgm:pt modelId="{73A98762-2F83-4627-AD31-E137EA182505}" type="pres">
      <dgm:prSet presAssocID="{BC1037AC-FA95-4740-ADC3-B11727A3A003}" presName="tx1" presStyleLbl="revTx" presStyleIdx="1" presStyleCnt="4"/>
      <dgm:spPr/>
    </dgm:pt>
    <dgm:pt modelId="{43F62C34-E39A-4B40-873A-C26934C438D6}" type="pres">
      <dgm:prSet presAssocID="{BC1037AC-FA95-4740-ADC3-B11727A3A003}" presName="vert1" presStyleCnt="0"/>
      <dgm:spPr/>
    </dgm:pt>
    <dgm:pt modelId="{2C8B005C-2BB5-4EF0-B26B-5CC92CD2007F}" type="pres">
      <dgm:prSet presAssocID="{3D827E2B-2F78-45D9-9D8E-A9FC91ED8DFA}" presName="thickLine" presStyleLbl="alignNode1" presStyleIdx="2" presStyleCnt="4"/>
      <dgm:spPr/>
    </dgm:pt>
    <dgm:pt modelId="{F1B77292-5F4E-4FB5-ACEB-FA130944EE06}" type="pres">
      <dgm:prSet presAssocID="{3D827E2B-2F78-45D9-9D8E-A9FC91ED8DFA}" presName="horz1" presStyleCnt="0"/>
      <dgm:spPr/>
    </dgm:pt>
    <dgm:pt modelId="{BEC71227-B206-4E8A-B77A-BA7E3E6B4D68}" type="pres">
      <dgm:prSet presAssocID="{3D827E2B-2F78-45D9-9D8E-A9FC91ED8DFA}" presName="tx1" presStyleLbl="revTx" presStyleIdx="2" presStyleCnt="4"/>
      <dgm:spPr/>
    </dgm:pt>
    <dgm:pt modelId="{103FA24F-0CB0-48C7-9378-9FEA1E6B1C2A}" type="pres">
      <dgm:prSet presAssocID="{3D827E2B-2F78-45D9-9D8E-A9FC91ED8DFA}" presName="vert1" presStyleCnt="0"/>
      <dgm:spPr/>
    </dgm:pt>
    <dgm:pt modelId="{990D2E5E-26BB-4014-8206-B31F6477816A}" type="pres">
      <dgm:prSet presAssocID="{8359216C-97D1-4012-AEE6-A5D9DF0BFF9E}" presName="thickLine" presStyleLbl="alignNode1" presStyleIdx="3" presStyleCnt="4"/>
      <dgm:spPr/>
    </dgm:pt>
    <dgm:pt modelId="{E99ED848-32BF-43C4-BA2C-674A77BF2084}" type="pres">
      <dgm:prSet presAssocID="{8359216C-97D1-4012-AEE6-A5D9DF0BFF9E}" presName="horz1" presStyleCnt="0"/>
      <dgm:spPr/>
    </dgm:pt>
    <dgm:pt modelId="{1D1E87CA-40F3-4FE3-8D34-B596732B475F}" type="pres">
      <dgm:prSet presAssocID="{8359216C-97D1-4012-AEE6-A5D9DF0BFF9E}" presName="tx1" presStyleLbl="revTx" presStyleIdx="3" presStyleCnt="4"/>
      <dgm:spPr/>
    </dgm:pt>
    <dgm:pt modelId="{04310D69-F6C1-4BC0-8DEE-C58F8E3ABF55}" type="pres">
      <dgm:prSet presAssocID="{8359216C-97D1-4012-AEE6-A5D9DF0BFF9E}" presName="vert1" presStyleCnt="0"/>
      <dgm:spPr/>
    </dgm:pt>
  </dgm:ptLst>
  <dgm:cxnLst>
    <dgm:cxn modelId="{FF1E3020-E14F-463A-BB9B-F3B815BF1291}" srcId="{FE91C64D-C536-47DC-8096-57D303324A5F}" destId="{572D558D-A6D4-4917-93C5-F151192DC5C2}" srcOrd="0" destOrd="0" parTransId="{5CECF2C5-C68F-4343-BAAE-052B9ED37434}" sibTransId="{FF81628E-D36F-4529-A455-09001035436F}"/>
    <dgm:cxn modelId="{82D73122-A26A-42E1-8370-36C7A3414674}" type="presOf" srcId="{BC1037AC-FA95-4740-ADC3-B11727A3A003}" destId="{73A98762-2F83-4627-AD31-E137EA182505}" srcOrd="0" destOrd="0" presId="urn:microsoft.com/office/officeart/2008/layout/LinedList"/>
    <dgm:cxn modelId="{21FC0638-1509-455D-B9AC-1022CA654D68}" type="presOf" srcId="{3D827E2B-2F78-45D9-9D8E-A9FC91ED8DFA}" destId="{BEC71227-B206-4E8A-B77A-BA7E3E6B4D68}" srcOrd="0" destOrd="0" presId="urn:microsoft.com/office/officeart/2008/layout/LinedList"/>
    <dgm:cxn modelId="{C3928283-C461-42AF-B60A-7DE437F46E23}" type="presOf" srcId="{FE91C64D-C536-47DC-8096-57D303324A5F}" destId="{712386A9-EB6C-4E03-8034-0E1B91BBC55D}" srcOrd="0" destOrd="0" presId="urn:microsoft.com/office/officeart/2008/layout/LinedList"/>
    <dgm:cxn modelId="{48A497B8-7448-4B9A-A85B-71E99547D843}" type="presOf" srcId="{8359216C-97D1-4012-AEE6-A5D9DF0BFF9E}" destId="{1D1E87CA-40F3-4FE3-8D34-B596732B475F}" srcOrd="0" destOrd="0" presId="urn:microsoft.com/office/officeart/2008/layout/LinedList"/>
    <dgm:cxn modelId="{A640A7CD-81D8-46FE-A4F6-8A248E244C3E}" type="presOf" srcId="{572D558D-A6D4-4917-93C5-F151192DC5C2}" destId="{1E89C030-2055-4028-BEFA-DBE3E3F0231C}" srcOrd="0" destOrd="0" presId="urn:microsoft.com/office/officeart/2008/layout/LinedList"/>
    <dgm:cxn modelId="{58235EE2-5B1B-48BA-9BBF-643C68C4DBA6}" srcId="{FE91C64D-C536-47DC-8096-57D303324A5F}" destId="{BC1037AC-FA95-4740-ADC3-B11727A3A003}" srcOrd="1" destOrd="0" parTransId="{9D65F2CC-16EE-46F9-A70E-C19AF7D937B5}" sibTransId="{C38C8B00-43F2-4297-9196-66D35E43EE98}"/>
    <dgm:cxn modelId="{A8A058F5-7C71-4285-9BEA-1E5EA72115A8}" srcId="{FE91C64D-C536-47DC-8096-57D303324A5F}" destId="{3D827E2B-2F78-45D9-9D8E-A9FC91ED8DFA}" srcOrd="2" destOrd="0" parTransId="{ED3833A6-331D-4032-B37B-8E387A2A08AA}" sibTransId="{F72790B0-7761-4243-B421-0EEB859F9DD3}"/>
    <dgm:cxn modelId="{9E431AF6-4DA0-4285-A543-182701329946}" srcId="{FE91C64D-C536-47DC-8096-57D303324A5F}" destId="{8359216C-97D1-4012-AEE6-A5D9DF0BFF9E}" srcOrd="3" destOrd="0" parTransId="{876A8E0B-6262-4449-BB49-9F6AF93B3402}" sibTransId="{D74E1A9E-B379-407F-9B38-4529179D697D}"/>
    <dgm:cxn modelId="{2CCEB74B-9021-40FD-BEC5-CAA550448D0E}" type="presParOf" srcId="{712386A9-EB6C-4E03-8034-0E1B91BBC55D}" destId="{EFA79505-279E-4A7E-8AAC-9B6809A034BB}" srcOrd="0" destOrd="0" presId="urn:microsoft.com/office/officeart/2008/layout/LinedList"/>
    <dgm:cxn modelId="{098DA0D8-6F90-419C-958D-02FDBCF6F0A5}" type="presParOf" srcId="{712386A9-EB6C-4E03-8034-0E1B91BBC55D}" destId="{8FA1D77D-2772-45AB-9FED-8D3DAF8E6AA6}" srcOrd="1" destOrd="0" presId="urn:microsoft.com/office/officeart/2008/layout/LinedList"/>
    <dgm:cxn modelId="{4F3E4F32-43A3-4A6A-86C3-5D9F0528C965}" type="presParOf" srcId="{8FA1D77D-2772-45AB-9FED-8D3DAF8E6AA6}" destId="{1E89C030-2055-4028-BEFA-DBE3E3F0231C}" srcOrd="0" destOrd="0" presId="urn:microsoft.com/office/officeart/2008/layout/LinedList"/>
    <dgm:cxn modelId="{A9FB20D6-D472-43A2-A26E-342CA25FB005}" type="presParOf" srcId="{8FA1D77D-2772-45AB-9FED-8D3DAF8E6AA6}" destId="{5B17A571-7BD2-4487-A29B-FFB49595DD84}" srcOrd="1" destOrd="0" presId="urn:microsoft.com/office/officeart/2008/layout/LinedList"/>
    <dgm:cxn modelId="{037F087B-43EB-4E1F-ACCF-14007D2687D3}" type="presParOf" srcId="{712386A9-EB6C-4E03-8034-0E1B91BBC55D}" destId="{6D504950-FD72-4244-8D0D-00994EE46B09}" srcOrd="2" destOrd="0" presId="urn:microsoft.com/office/officeart/2008/layout/LinedList"/>
    <dgm:cxn modelId="{DDF9653D-FB98-42A5-86B3-EC29CD1E0F23}" type="presParOf" srcId="{712386A9-EB6C-4E03-8034-0E1B91BBC55D}" destId="{6D621368-F63A-4FA1-ADEC-9E91379F6CC1}" srcOrd="3" destOrd="0" presId="urn:microsoft.com/office/officeart/2008/layout/LinedList"/>
    <dgm:cxn modelId="{C9A55A2E-6FA5-4132-80BC-1404A484A609}" type="presParOf" srcId="{6D621368-F63A-4FA1-ADEC-9E91379F6CC1}" destId="{73A98762-2F83-4627-AD31-E137EA182505}" srcOrd="0" destOrd="0" presId="urn:microsoft.com/office/officeart/2008/layout/LinedList"/>
    <dgm:cxn modelId="{DCACC478-A397-4B52-AE09-70A54EE898E6}" type="presParOf" srcId="{6D621368-F63A-4FA1-ADEC-9E91379F6CC1}" destId="{43F62C34-E39A-4B40-873A-C26934C438D6}" srcOrd="1" destOrd="0" presId="urn:microsoft.com/office/officeart/2008/layout/LinedList"/>
    <dgm:cxn modelId="{5D5107A2-DEB1-4977-A883-B392CE53270E}" type="presParOf" srcId="{712386A9-EB6C-4E03-8034-0E1B91BBC55D}" destId="{2C8B005C-2BB5-4EF0-B26B-5CC92CD2007F}" srcOrd="4" destOrd="0" presId="urn:microsoft.com/office/officeart/2008/layout/LinedList"/>
    <dgm:cxn modelId="{5C7ABB5F-C34C-4479-A9F7-15B5CA15432B}" type="presParOf" srcId="{712386A9-EB6C-4E03-8034-0E1B91BBC55D}" destId="{F1B77292-5F4E-4FB5-ACEB-FA130944EE06}" srcOrd="5" destOrd="0" presId="urn:microsoft.com/office/officeart/2008/layout/LinedList"/>
    <dgm:cxn modelId="{6D382A38-8FFE-4487-AD37-7FCA68016745}" type="presParOf" srcId="{F1B77292-5F4E-4FB5-ACEB-FA130944EE06}" destId="{BEC71227-B206-4E8A-B77A-BA7E3E6B4D68}" srcOrd="0" destOrd="0" presId="urn:microsoft.com/office/officeart/2008/layout/LinedList"/>
    <dgm:cxn modelId="{19752E95-5231-432A-81CA-16C0D2089D31}" type="presParOf" srcId="{F1B77292-5F4E-4FB5-ACEB-FA130944EE06}" destId="{103FA24F-0CB0-48C7-9378-9FEA1E6B1C2A}" srcOrd="1" destOrd="0" presId="urn:microsoft.com/office/officeart/2008/layout/LinedList"/>
    <dgm:cxn modelId="{56CE9EE8-1EAE-4005-AED2-E22674BD3789}" type="presParOf" srcId="{712386A9-EB6C-4E03-8034-0E1B91BBC55D}" destId="{990D2E5E-26BB-4014-8206-B31F6477816A}" srcOrd="6" destOrd="0" presId="urn:microsoft.com/office/officeart/2008/layout/LinedList"/>
    <dgm:cxn modelId="{FD9979F2-6D7D-4CBB-B909-9F8C1ADBCB31}" type="presParOf" srcId="{712386A9-EB6C-4E03-8034-0E1B91BBC55D}" destId="{E99ED848-32BF-43C4-BA2C-674A77BF2084}" srcOrd="7" destOrd="0" presId="urn:microsoft.com/office/officeart/2008/layout/LinedList"/>
    <dgm:cxn modelId="{23880D97-586F-4BAF-8AA4-DD9BD7059F85}" type="presParOf" srcId="{E99ED848-32BF-43C4-BA2C-674A77BF2084}" destId="{1D1E87CA-40F3-4FE3-8D34-B596732B475F}" srcOrd="0" destOrd="0" presId="urn:microsoft.com/office/officeart/2008/layout/LinedList"/>
    <dgm:cxn modelId="{9F465808-4692-42E6-9C49-64CC1107C7F1}" type="presParOf" srcId="{E99ED848-32BF-43C4-BA2C-674A77BF2084}" destId="{04310D69-F6C1-4BC0-8DEE-C58F8E3ABF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79505-279E-4A7E-8AAC-9B6809A034BB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89C030-2055-4028-BEFA-DBE3E3F0231C}">
      <dsp:nvSpPr>
        <dsp:cNvPr id="0" name=""/>
        <dsp:cNvSpPr/>
      </dsp:nvSpPr>
      <dsp:spPr>
        <a:xfrm>
          <a:off x="0" y="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/>
            <a:t>Tuples</a:t>
          </a:r>
          <a:r>
            <a:rPr lang="en-IN" sz="2700" kern="1200"/>
            <a:t> are immutable, ordered collections in , ideal for fixed data.</a:t>
          </a:r>
          <a:endParaRPr lang="en-US" sz="2700" kern="1200"/>
        </a:p>
      </dsp:txBody>
      <dsp:txXfrm>
        <a:off x="0" y="0"/>
        <a:ext cx="6666833" cy="1363480"/>
      </dsp:txXfrm>
    </dsp:sp>
    <dsp:sp modelId="{6D504950-FD72-4244-8D0D-00994EE46B09}">
      <dsp:nvSpPr>
        <dsp:cNvPr id="0" name=""/>
        <dsp:cNvSpPr/>
      </dsp:nvSpPr>
      <dsp:spPr>
        <a:xfrm>
          <a:off x="0" y="136348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A98762-2F83-4627-AD31-E137EA182505}">
      <dsp:nvSpPr>
        <dsp:cNvPr id="0" name=""/>
        <dsp:cNvSpPr/>
      </dsp:nvSpPr>
      <dsp:spPr>
        <a:xfrm>
          <a:off x="0" y="136348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/>
            <a:t>Benefits</a:t>
          </a:r>
          <a:r>
            <a:rPr lang="en-IN" sz="2700" kern="1200"/>
            <a:t>: More memory-efficient than lists, provide fast access, and can serve as dictionary keys.</a:t>
          </a:r>
          <a:endParaRPr lang="en-US" sz="2700" kern="1200"/>
        </a:p>
      </dsp:txBody>
      <dsp:txXfrm>
        <a:off x="0" y="1363480"/>
        <a:ext cx="6666833" cy="1363480"/>
      </dsp:txXfrm>
    </dsp:sp>
    <dsp:sp modelId="{2C8B005C-2BB5-4EF0-B26B-5CC92CD2007F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C71227-B206-4E8A-B77A-BA7E3E6B4D68}">
      <dsp:nvSpPr>
        <dsp:cNvPr id="0" name=""/>
        <dsp:cNvSpPr/>
      </dsp:nvSpPr>
      <dsp:spPr>
        <a:xfrm>
          <a:off x="0" y="272696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/>
            <a:t>Limitations</a:t>
          </a:r>
          <a:r>
            <a:rPr lang="en-IN" sz="2700" kern="1200"/>
            <a:t>: Cannot be modified after creation, and have limited methods compared to lists.</a:t>
          </a:r>
          <a:endParaRPr lang="en-US" sz="2700" kern="1200"/>
        </a:p>
      </dsp:txBody>
      <dsp:txXfrm>
        <a:off x="0" y="2726960"/>
        <a:ext cx="6666833" cy="1363480"/>
      </dsp:txXfrm>
    </dsp:sp>
    <dsp:sp modelId="{990D2E5E-26BB-4014-8206-B31F6477816A}">
      <dsp:nvSpPr>
        <dsp:cNvPr id="0" name=""/>
        <dsp:cNvSpPr/>
      </dsp:nvSpPr>
      <dsp:spPr>
        <a:xfrm>
          <a:off x="0" y="409044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1E87CA-40F3-4FE3-8D34-B596732B475F}">
      <dsp:nvSpPr>
        <dsp:cNvPr id="0" name=""/>
        <dsp:cNvSpPr/>
      </dsp:nvSpPr>
      <dsp:spPr>
        <a:xfrm>
          <a:off x="0" y="409044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/>
            <a:t>Use Cases</a:t>
          </a:r>
          <a:r>
            <a:rPr lang="en-IN" sz="2700" kern="1200"/>
            <a:t>: Suitable for constant data, dictionary keys, and function returns.</a:t>
          </a:r>
          <a:endParaRPr lang="en-US" sz="2700" kern="1200"/>
        </a:p>
      </dsp:txBody>
      <dsp:txXfrm>
        <a:off x="0" y="4090440"/>
        <a:ext cx="6666833" cy="1363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32F0-060C-C029-474E-60E00FE11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07046-3443-8F16-A3D8-16283D1D6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D1AA-46F0-F72B-3C15-F77C1DC9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0CCD-AF6A-446F-AFF2-4A290273951F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02A-8CE1-DB75-4F4C-128D78DE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7274-2299-8401-11EE-D407B500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C239-3A79-4959-A295-EC726C4C1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63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E9B9-1670-F6B4-914F-F798088C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4AA02-C0FD-69A4-AD22-C1C5E8E20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E25B-7288-4879-6D9F-4F74EE20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0CCD-AF6A-446F-AFF2-4A290273951F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516E8-C464-8A5A-17C5-6193D971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155E0-80F3-005B-9715-AEE6E59D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C239-3A79-4959-A295-EC726C4C1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6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D7366-2318-5AC1-AE2D-E50B4554F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ED151-A9DA-8D25-CC6C-E15621E6C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0A1E-0846-CAA2-AD86-3E5C9712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0CCD-AF6A-446F-AFF2-4A290273951F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AA609-2986-AC59-1241-0DDE3A23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D6573-C2A5-E366-805D-37DC6C36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C239-3A79-4959-A295-EC726C4C1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015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BC02-2AEE-9F6E-9EBB-4F6104810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28058-C1FB-6F2D-3C40-EA67DFF93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AB451-84F3-497A-672B-13266CFA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CF22-BF60-40D3-8AA6-A1D5F9D9F43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EBA14-D364-D96B-97C1-B1861A88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0BB78-C240-3816-2043-DCD5CA5F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2F76-6517-4413-847A-B523F5A9B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527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E427-65F1-0A63-7245-0381CE9D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8CFEF-2416-0EB7-6C4C-B10485608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5B14-CD89-01BB-CF17-3ABDA18D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CF22-BF60-40D3-8AA6-A1D5F9D9F43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A64CE-D6CA-0440-DEF3-5DED4999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7F1B8-D08B-3AFB-365B-D07FFB5E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2F76-6517-4413-847A-B523F5A9B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082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A3AC-1415-B3E7-4B50-47F5712C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A9740-2C2A-FF16-9022-F33CDFAED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DEBF7-D1AF-F0CE-FB25-DC2E43AD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CF22-BF60-40D3-8AA6-A1D5F9D9F43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8E785-1C9E-BB50-17A8-90E935CA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3A9EF-5BE9-21F2-AE53-3F2C5D9F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2F76-6517-4413-847A-B523F5A9B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007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3B06-DEA8-D709-4E91-1FD7032C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D592-57B3-61D8-EBD6-A560906B6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C4A87-1216-7E9B-13B1-942A8F213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0FD39-0648-F0FD-2C9B-35EBE892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CF22-BF60-40D3-8AA6-A1D5F9D9F43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FB4BE-2A94-10EA-7249-7B1818D3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E05A9-27EA-4C92-3FE7-A5482974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2F76-6517-4413-847A-B523F5A9B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261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F5C0-A1A3-48B4-0A23-38FDC358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5020F-669D-A67C-311A-6A3D3DBEA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339FA-C372-C666-F36E-6507ED621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79FC8-D6B6-4132-B074-E0359C056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8F1CF-C646-F6BE-3D78-B3883004F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BB948-D193-561E-6A41-1837BD2F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CF22-BF60-40D3-8AA6-A1D5F9D9F43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19CC3-9686-1394-C611-ED080D53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88026-5CC3-7CE0-DE19-FF7C3473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2F76-6517-4413-847A-B523F5A9B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68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BA78-11B7-C8CF-CC85-868EABC5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52420-A66A-AB2E-5716-3309D958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CF22-BF60-40D3-8AA6-A1D5F9D9F43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706FF-BCF7-C951-23D6-0B31A2BF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1952A-9AAF-8037-D7AF-92BE6131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2F76-6517-4413-847A-B523F5A9B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490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957E3-2A2F-1D74-5AE7-CB6EF5F0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CF22-BF60-40D3-8AA6-A1D5F9D9F43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0E050-C6DA-5E15-210B-CAEB325C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4B30E-D0CC-87A9-C072-52560F37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2F76-6517-4413-847A-B523F5A9B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194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EBF0-7D63-20A2-F0BA-05C9D4E8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6E02-254C-B009-7BF7-BD0A0D04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634B5-127C-8B32-136B-89E8F31BF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3C170-C4FC-7EB9-A229-E9A83B5D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CF22-BF60-40D3-8AA6-A1D5F9D9F43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D531E-B230-D178-6D53-0A818CCA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F7264-07C3-591F-AD09-CA20D3C1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2F76-6517-4413-847A-B523F5A9B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45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3F6F-7C1B-CE7D-3DB0-0ED188AF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DC62-0916-C7C3-FBFF-C9FBBBF97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51929-8813-4B68-BD47-555121A4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0CCD-AF6A-446F-AFF2-4A290273951F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4F998-8DF8-2C8B-BFAD-20EE7AAF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FA9EE-BAF0-2C84-18E3-14A6B49C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C239-3A79-4959-A295-EC726C4C1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42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99E4-5D57-19FC-9CE2-E5A32BC2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54E73-1317-37AD-3647-BF3BEAB08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D569D-4F7A-7BF0-1272-59E62B7CC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C39FA-0C3C-1599-4BF7-EEE28300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CF22-BF60-40D3-8AA6-A1D5F9D9F43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BB701-F4F3-33BE-D2D8-B65919AE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99C84-2071-A455-1D55-F0B0BC36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2F76-6517-4413-847A-B523F5A9B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713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A74C-3C06-FDB6-8EB0-5CB3FA2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0161D-93D1-8E59-06AA-DFA4D4B1A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34BB0-AA86-736D-47C4-3F51F818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CF22-BF60-40D3-8AA6-A1D5F9D9F43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FE977-EAD2-676C-574C-99741211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92A0-B055-78B8-975D-5FBD8865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2F76-6517-4413-847A-B523F5A9B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877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1F0F3-B92C-D6E0-CD01-F918D6F66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B88FB-7549-61EE-A30C-5185368B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65D7-EB4A-8F70-6CCE-2E46641F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CF22-BF60-40D3-8AA6-A1D5F9D9F43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7C48D-8FCE-E392-3C64-B5A3DFF6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2271-1C1A-007F-14AB-43BB05A6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2F76-6517-4413-847A-B523F5A9B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63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C9C8-37EE-0520-7C4F-CBC5A66A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E7864-8933-D39E-8A46-ECD34E400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B9E06-AC17-0B5B-D7C5-9B76D18C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0CCD-AF6A-446F-AFF2-4A290273951F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D56B-4DFE-81BC-1550-54576A3B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3FE73-6E41-3BA2-F5DC-DA5CF856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C239-3A79-4959-A295-EC726C4C1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14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4B79-AFE0-80B4-1489-02B34F2C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EEDF-5F68-2041-D449-D92157525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E26F9-A793-9F79-5CDB-28101CC3C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4E533-7AD8-E4F6-CCF2-0219D7A9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0CCD-AF6A-446F-AFF2-4A290273951F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C84ED-CBB2-4043-B2F5-3545332D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3276A-5B69-BD1E-B4A1-7F39A850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C239-3A79-4959-A295-EC726C4C1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47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18A2-D718-081A-6B98-CA95B5C3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15057-4798-7B99-A685-946CC93CE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ABCCE-D6BC-65FD-9E47-98825B22E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F4989-BD57-9E54-0D4B-E6218267A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507F5-D35B-D1EF-BFFE-37FE716E6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553E7-3B80-309C-8111-83783A27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0CCD-AF6A-446F-AFF2-4A290273951F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01F4F-BDCC-9787-CD60-875E2D57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8802E-6DA5-9BB7-74BD-E89A649A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C239-3A79-4959-A295-EC726C4C1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48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9A8C-60FF-A6AE-23C2-193F78E6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91B58-735B-DCB4-977E-3481F6E4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0CCD-AF6A-446F-AFF2-4A290273951F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67F90-224F-A15C-42E8-654FF4B0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24550-D13E-E517-8E2A-6D2BF7C2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C239-3A79-4959-A295-EC726C4C1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91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B09A4-F4A8-15CB-A1B3-DF60D55D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0CCD-AF6A-446F-AFF2-4A290273951F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300F6-2657-8AC1-053A-3B370C3E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A87F5-35FF-5727-B44B-B4BBE023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C239-3A79-4959-A295-EC726C4C1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83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5AD7-856F-3A9C-F0E2-51B65A58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7893F-B99E-F9EC-B46C-9148FDF4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32AEB-768E-62EF-FC55-F244592BD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68768-EF6B-B901-3C3A-F395BB85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0CCD-AF6A-446F-AFF2-4A290273951F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56530-BF23-F5B6-D045-210CD437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312D-FFC7-45EF-9FBC-9A591642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C239-3A79-4959-A295-EC726C4C1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76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A066-01E2-8F94-AF1F-FA92878F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BED6C-74E2-0E8C-BA30-D4BD08B45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B4056-D7E4-7EFB-3481-C8BFB067A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8651C-0D0B-476D-8EBB-9D660982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0CCD-AF6A-446F-AFF2-4A290273951F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DBC22-7906-8EA7-5F87-A0B83AB2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5AD79-B19C-9669-4577-5FE70AFF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C239-3A79-4959-A295-EC726C4C1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87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3FB3D-09C3-D1CF-F210-929DD6D5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9FA73-FD50-AA2A-3407-124BED37D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570A3-161A-7011-8835-43A9B48FB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0C0CCD-AF6A-446F-AFF2-4A290273951F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ECE68-F46A-9EE9-FD4B-4713D6BDC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EEB3-9FA3-18E7-6B6E-F6EBF1C59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7C239-3A79-4959-A295-EC726C4C1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21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F07F1-668A-8357-F821-DCE31F44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06958-85F1-3E61-40E6-7A80FE04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F496F-0DA3-1DE1-7EC6-0B26F2B96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BECF22-BF60-40D3-8AA6-A1D5F9D9F43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FD9F8-8BBC-FE45-2357-8DD891D86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1580D-6F71-130B-AD3C-3E5BCB10D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342F76-6517-4413-847A-B523F5A9B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06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0585702/find-smallest-integer-value-in-array-list-in-java-without-arrays-sort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22D0-EAD2-ACEB-4AF2-8211CA6B5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92E44-E244-D1AD-4468-820E61900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69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55EF9-B1BC-2943-15FE-2F099A47406B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Introduction to Lists in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F5765-9550-A54D-60A3-2620066DF9A9}"/>
              </a:ext>
            </a:extLst>
          </p:cNvPr>
          <p:cNvSpPr txBox="1"/>
          <p:nvPr/>
        </p:nvSpPr>
        <p:spPr>
          <a:xfrm>
            <a:off x="4134810" y="511388"/>
            <a:ext cx="7650178" cy="5816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Definition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 list is a mutable, ordered collection that can store elements of various data types.</a:t>
            </a: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 Characteristics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457200" marR="0" lvl="2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Dynamic Size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Lists in  can grow or shrink in size as needed.</a:t>
            </a:r>
          </a:p>
          <a:p>
            <a:pPr marL="971550" marR="0" lvl="2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Heterogeneous Data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Lists can contain different data types in the same collection (e.g., integers, strings).</a:t>
            </a:r>
          </a:p>
          <a:p>
            <a:pPr marL="971550" marR="0" lvl="2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Ordered Collection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Elements in a list maintain the order in which they are added.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971550" marR="0" lvl="2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Built-in Support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Lists are a built-in data structure in  and don’t require external modules.</a:t>
            </a:r>
          </a:p>
          <a:p>
            <a:pPr marL="971550" marR="0" lvl="2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Example:</a:t>
            </a:r>
          </a:p>
          <a:p>
            <a:pPr marL="1428750" marR="0" lvl="3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my_list</a:t>
            </a:r>
            <a:r>
              <a:rPr kumimoji="0" lang="en-IN" sz="15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= [</a:t>
            </a: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r>
              <a:rPr kumimoji="0" lang="en-IN" sz="15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"hello"</a:t>
            </a:r>
            <a:r>
              <a:rPr kumimoji="0" lang="en-IN" sz="15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3.14</a:t>
            </a:r>
            <a:r>
              <a:rPr kumimoji="0" lang="en-IN" sz="15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]</a:t>
            </a:r>
            <a:br>
              <a:rPr kumimoji="0" lang="en-IN" sz="15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print</a:t>
            </a:r>
            <a:r>
              <a:rPr kumimoji="0" lang="en-IN" sz="15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</a:t>
            </a:r>
            <a:r>
              <a:rPr kumimoji="0" lang="en-IN" sz="15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my_list</a:t>
            </a:r>
            <a:r>
              <a:rPr kumimoji="0" lang="en-IN" sz="15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</a:t>
            </a: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0</a:t>
            </a:r>
            <a:r>
              <a:rPr kumimoji="0" lang="en-IN" sz="15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])  </a:t>
            </a: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# Accessing the first element</a:t>
            </a:r>
            <a:endParaRPr kumimoji="0" lang="en-IN" sz="1500" b="0" i="1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1435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18D77-6CDD-854E-87A2-5C4EE585018A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List Creation and Basic Usage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423D7-E54F-C123-0155-FF1197850E31}"/>
              </a:ext>
            </a:extLst>
          </p:cNvPr>
          <p:cNvSpPr txBox="1"/>
          <p:nvPr/>
        </p:nvSpPr>
        <p:spPr>
          <a:xfrm>
            <a:off x="4367695" y="649480"/>
            <a:ext cx="7671905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Creating Lists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22860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Syntax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Use square brackets [] or the list() function.</a:t>
            </a:r>
          </a:p>
          <a:p>
            <a:pPr marL="685800" marR="0" lvl="2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 Code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my_list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[10, 20, 30]  # Direct initialization</a:t>
            </a:r>
          </a:p>
          <a:p>
            <a:pPr marL="685800" marR="0" lvl="2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empty_list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list()     # Using list() function</a:t>
            </a: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Accessing Elements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22860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Indexing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my_list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[0] accesses the first element.</a:t>
            </a:r>
          </a:p>
          <a:p>
            <a:pPr marL="22860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Slicing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my_list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[1:3] retrieves a sub-list from index 1 to 2.</a:t>
            </a:r>
          </a:p>
          <a:p>
            <a:pPr marL="685800" marR="0" lvl="2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 Code: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 	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my_list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[0])    # Output: 10print(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my_list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[1:3])  # Output: [20, 30]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62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A646C-D3CF-0C7C-9AAB-F1582104C16A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Operations and Methods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693E8-2243-B749-5B97-0022CA5AD939}"/>
              </a:ext>
            </a:extLst>
          </p:cNvPr>
          <p:cNvSpPr txBox="1"/>
          <p:nvPr/>
        </p:nvSpPr>
        <p:spPr>
          <a:xfrm>
            <a:off x="4134809" y="-1"/>
            <a:ext cx="7833871" cy="6681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Appending Elements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45720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 .append(value) to add elements at the end of the list.</a:t>
            </a:r>
          </a:p>
          <a:p>
            <a:pPr marL="45720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914400" marR="0" lvl="2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my_list.append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(40)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print(my_list)  # Output: [10, 20, 30, 40]</a:t>
            </a: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Inserting Elements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51435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 .insert(index, value) to insert elements at a specific position.</a:t>
            </a:r>
          </a:p>
          <a:p>
            <a:pPr marL="45720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914400" marR="0" lvl="2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my_list.insert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(1, 15)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print(my_list)  # Output: [10, 15, 20, 30, 40]</a:t>
            </a: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Deleting Elements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51435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 .remove(value) to delete by value.</a:t>
            </a:r>
          </a:p>
          <a:p>
            <a:pPr marL="51435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 del my_list[index] or .pop(index) to delete by index.</a:t>
            </a:r>
          </a:p>
          <a:p>
            <a:pPr marL="51435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my_list.remove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(20)  # Removes the first occurrence of 20</a:t>
            </a:r>
          </a:p>
          <a:p>
            <a:pPr marL="51435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print(my_list)  # Output: [10, 15, 30, 40]</a:t>
            </a:r>
          </a:p>
        </p:txBody>
      </p:sp>
    </p:spTree>
    <p:extLst>
      <p:ext uri="{BB962C8B-B14F-4D97-AF65-F5344CB8AC3E}">
        <p14:creationId xmlns:p14="http://schemas.microsoft.com/office/powerpoint/2010/main" val="202233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E08B4-09DC-0595-125D-3F598C3378E7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List Traversal, Indexing, and Slicing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4832A-B933-1FE9-A3DB-433A0CC74DCA}"/>
              </a:ext>
            </a:extLst>
          </p:cNvPr>
          <p:cNvSpPr txBox="1"/>
          <p:nvPr/>
        </p:nvSpPr>
        <p:spPr>
          <a:xfrm>
            <a:off x="4367695" y="151101"/>
            <a:ext cx="7028113" cy="6535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Traversal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</a:p>
          <a:p>
            <a:pPr marL="22860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Loop through elements for processing.</a:t>
            </a:r>
          </a:p>
          <a:p>
            <a:pPr marL="22860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685800" marR="0" lvl="2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for item in my_list:</a:t>
            </a:r>
            <a:b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print(item)</a:t>
            </a: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Indexing and Slicing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22860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 elements by index or a range of indices.</a:t>
            </a:r>
          </a:p>
          <a:p>
            <a:pPr marL="22860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Negative indices allowed (e.g., my_list[-1] for the last element).</a:t>
            </a:r>
          </a:p>
          <a:p>
            <a:pPr marL="22860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685800" marR="0" lvl="2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print(my_list[0])     # First element</a:t>
            </a:r>
          </a:p>
          <a:p>
            <a:pPr marL="685800" marR="0" lvl="2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print(my_list[-1])    # Last element</a:t>
            </a:r>
          </a:p>
          <a:p>
            <a:pPr marL="685800" marR="0" lvl="2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print(my_list[1:3])   # Elements from index 1 to 2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64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B51307-48DF-8D60-76B4-4C00CBA1525B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Limitations and Constraints of 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F45C2-A7FD-E6D2-47FE-D65001CF48FA}"/>
              </a:ext>
            </a:extLst>
          </p:cNvPr>
          <p:cNvSpPr txBox="1"/>
          <p:nvPr/>
        </p:nvSpPr>
        <p:spPr>
          <a:xfrm>
            <a:off x="4257254" y="511387"/>
            <a:ext cx="7438556" cy="5536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Memory Consumption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22860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Lists are dynamically sized, but this can sometimes be less memory efficient than fixed-size arrays.</a:t>
            </a: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Performance Trade-offs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22860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Certain operations (e.g., insertions, deletions not at the end) can be slower due to internal element shifting.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 Type Enforcement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22860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While flexible, mixed data types in lists can lead to potential type conflicts or errors.</a:t>
            </a:r>
          </a:p>
          <a:p>
            <a:pPr marL="0" marR="0" lvl="0" indent="-22860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Example of Limitations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</a:p>
          <a:p>
            <a:pPr marL="457200" marR="0" lvl="1" indent="-22860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my_list = 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"text"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]</a:t>
            </a: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print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sum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(my_list))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#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TypeError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unsupported operand type(s)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-22860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28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5EF35-411B-878C-832A-2FFDCFCD5385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List Operations Complexity Table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BB35A5-FFE7-65A3-6FEC-53C11FCCD3E0}"/>
              </a:ext>
            </a:extLst>
          </p:cNvPr>
          <p:cNvGraphicFramePr>
            <a:graphicFrameLocks noGrp="1"/>
          </p:cNvGraphicFramePr>
          <p:nvPr/>
        </p:nvGraphicFramePr>
        <p:xfrm>
          <a:off x="4502428" y="978222"/>
          <a:ext cx="7225750" cy="4901556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926163">
                  <a:extLst>
                    <a:ext uri="{9D8B030D-6E8A-4147-A177-3AD203B41FA5}">
                      <a16:colId xmlns:a16="http://schemas.microsoft.com/office/drawing/2014/main" val="890290109"/>
                    </a:ext>
                  </a:extLst>
                </a:gridCol>
                <a:gridCol w="1702552">
                  <a:extLst>
                    <a:ext uri="{9D8B030D-6E8A-4147-A177-3AD203B41FA5}">
                      <a16:colId xmlns:a16="http://schemas.microsoft.com/office/drawing/2014/main" val="187562689"/>
                    </a:ext>
                  </a:extLst>
                </a:gridCol>
                <a:gridCol w="3597035">
                  <a:extLst>
                    <a:ext uri="{9D8B030D-6E8A-4147-A177-3AD203B41FA5}">
                      <a16:colId xmlns:a16="http://schemas.microsoft.com/office/drawing/2014/main" val="3839766450"/>
                    </a:ext>
                  </a:extLst>
                </a:gridCol>
              </a:tblGrid>
              <a:tr h="926247"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1" i="0" u="none" strike="noStrike" dirty="0"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  <a:endParaRPr lang="en-IN" sz="3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1" i="0" u="none" strike="noStrike">
                          <a:effectLst/>
                          <a:latin typeface="Calibri" panose="020F0502020204030204" pitchFamily="34" charset="0"/>
                        </a:rPr>
                        <a:t>Time Complexity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1" i="0" u="none" strike="noStrike">
                          <a:effectLst/>
                          <a:latin typeface="Calibri" panose="020F0502020204030204" pitchFamily="34" charset="0"/>
                        </a:rPr>
                        <a:t>Explanation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950314"/>
                  </a:ext>
                </a:extLst>
              </a:tr>
              <a:tr h="926247"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1" i="0" u="none" strike="noStrike">
                          <a:effectLst/>
                          <a:latin typeface="Calibri" panose="020F0502020204030204" pitchFamily="34" charset="0"/>
                        </a:rPr>
                        <a:t>Access (Indexing)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0" i="0" u="none" strike="noStrike"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0" i="0" u="none" strike="noStrike">
                          <a:effectLst/>
                          <a:latin typeface="Calibri" panose="020F0502020204030204" pitchFamily="34" charset="0"/>
                        </a:rPr>
                        <a:t>Direct access via index.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23330"/>
                  </a:ext>
                </a:extLst>
              </a:tr>
              <a:tr h="926247"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1" i="0" u="none" strike="noStrike">
                          <a:effectLst/>
                          <a:latin typeface="Calibri" panose="020F0502020204030204" pitchFamily="34" charset="0"/>
                        </a:rPr>
                        <a:t>Append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0" i="0" u="none" strike="noStrike">
                          <a:effectLst/>
                          <a:latin typeface="Calibri" panose="020F0502020204030204" pitchFamily="34" charset="0"/>
                        </a:rPr>
                        <a:t>O(1) (amortized)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0" i="0" u="none" strike="noStrike">
                          <a:effectLst/>
                          <a:latin typeface="Calibri" panose="020F0502020204030204" pitchFamily="34" charset="0"/>
                        </a:rPr>
                        <a:t>Adds an element to the end.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81414"/>
                  </a:ext>
                </a:extLst>
              </a:tr>
              <a:tr h="598284"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1" i="0" u="none" strike="noStrike">
                          <a:effectLst/>
                          <a:latin typeface="Calibri" panose="020F0502020204030204" pitchFamily="34" charset="0"/>
                        </a:rPr>
                        <a:t>Insert/Delete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0" i="0" u="none" strike="noStrike"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0" i="0" u="none" strike="noStrike">
                          <a:effectLst/>
                          <a:latin typeface="Calibri" panose="020F0502020204030204" pitchFamily="34" charset="0"/>
                        </a:rPr>
                        <a:t>Requires shifting elements.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485740"/>
                  </a:ext>
                </a:extLst>
              </a:tr>
              <a:tr h="598284"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1" i="0" u="none" strike="noStrike">
                          <a:effectLst/>
                          <a:latin typeface="Calibri" panose="020F0502020204030204" pitchFamily="34" charset="0"/>
                        </a:rPr>
                        <a:t>Traversal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0" i="0" u="none" strike="noStrike"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0" i="0" u="none" strike="noStrike">
                          <a:effectLst/>
                          <a:latin typeface="Calibri" panose="020F0502020204030204" pitchFamily="34" charset="0"/>
                        </a:rPr>
                        <a:t>Each element is visited once.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419072"/>
                  </a:ext>
                </a:extLst>
              </a:tr>
              <a:tr h="926247"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1" i="0" u="none" strike="noStrike">
                          <a:effectLst/>
                          <a:latin typeface="Calibri" panose="020F0502020204030204" pitchFamily="34" charset="0"/>
                        </a:rPr>
                        <a:t>Slicing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0" i="0" u="none" strike="noStrike">
                          <a:effectLst/>
                          <a:latin typeface="Calibri" panose="020F0502020204030204" pitchFamily="34" charset="0"/>
                        </a:rPr>
                        <a:t>O(k)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0" i="0" u="none" strike="noStrike" dirty="0">
                          <a:effectLst/>
                          <a:latin typeface="Calibri" panose="020F0502020204030204" pitchFamily="34" charset="0"/>
                        </a:rPr>
                        <a:t>Where k is the slice length; new copy created.</a:t>
                      </a:r>
                      <a:endParaRPr lang="en-IN" sz="3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930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962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CFFE8-D5F4-8401-605B-B5EF4C6749DA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Summary and Key Takeaways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0D8A9-6452-A095-A444-6AC6B80681F8}"/>
              </a:ext>
            </a:extLst>
          </p:cNvPr>
          <p:cNvSpPr txBox="1"/>
          <p:nvPr/>
        </p:nvSpPr>
        <p:spPr>
          <a:xfrm>
            <a:off x="4134811" y="649480"/>
            <a:ext cx="7906298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Lists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are flexible, dynamic-sized data structures in Python.</a:t>
            </a: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Advantages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Support heterogeneous data and allow dynamic resizing.</a:t>
            </a: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Operations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Efficient for most tasks but may be slower than arrays for certain operations due to element shifting.</a:t>
            </a: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 Takeaway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Lists are ideal for Python applications needing flexibility in data type and size.</a:t>
            </a:r>
          </a:p>
        </p:txBody>
      </p:sp>
    </p:spTree>
    <p:extLst>
      <p:ext uri="{BB962C8B-B14F-4D97-AF65-F5344CB8AC3E}">
        <p14:creationId xmlns:p14="http://schemas.microsoft.com/office/powerpoint/2010/main" val="395644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770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4903E-42ED-55CC-CAB0-864CFE6CA640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Introduction to Tuples in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8391C-CF7D-0D47-E6BE-C5AEDAD710D5}"/>
              </a:ext>
            </a:extLst>
          </p:cNvPr>
          <p:cNvSpPr txBox="1"/>
          <p:nvPr/>
        </p:nvSpPr>
        <p:spPr>
          <a:xfrm>
            <a:off x="4367695" y="649480"/>
            <a:ext cx="7500455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Definition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</a:p>
          <a:p>
            <a:pPr marL="45720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 tuple is an immutable, ordered collection in  that can store multiple elements.</a:t>
            </a: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 Characteristics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51435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Immutable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Once created, elements in a tuple cannot be modified.</a:t>
            </a:r>
          </a:p>
          <a:p>
            <a:pPr marL="51435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Ordered Collection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Elements maintain the order of insertion.</a:t>
            </a:r>
          </a:p>
          <a:p>
            <a:pPr marL="51435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Supports Heterogeneous 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Tuples can contain mixed data types (e.g., integers, strings).</a:t>
            </a:r>
          </a:p>
          <a:p>
            <a:pPr marL="51435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Lightweight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Tuples use less memory compared to lists.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 Code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 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my_tuple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(1, "hello", 3.14)</a:t>
            </a:r>
            <a:b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my_tuple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[0])  # Accessing the first element</a:t>
            </a:r>
          </a:p>
        </p:txBody>
      </p:sp>
    </p:spTree>
    <p:extLst>
      <p:ext uri="{BB962C8B-B14F-4D97-AF65-F5344CB8AC3E}">
        <p14:creationId xmlns:p14="http://schemas.microsoft.com/office/powerpoint/2010/main" val="666134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08748-FB23-8FF5-564E-D41BF973ACEF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Creating and Using Tuples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3C123-C452-7E5D-06B4-DDFA2629769B}"/>
              </a:ext>
            </a:extLst>
          </p:cNvPr>
          <p:cNvSpPr txBox="1"/>
          <p:nvPr/>
        </p:nvSpPr>
        <p:spPr>
          <a:xfrm>
            <a:off x="4401985" y="286173"/>
            <a:ext cx="7630070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Creating Tuples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51435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Syntax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Use parentheses () or simply separate values with commas.</a:t>
            </a:r>
          </a:p>
          <a:p>
            <a:pPr marL="51435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Single-Element Tuples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Add a comma after the single element (e.g., (value,)).</a:t>
            </a:r>
          </a:p>
          <a:p>
            <a:pPr marL="51435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Example:</a:t>
            </a:r>
          </a:p>
          <a:p>
            <a:pPr marL="971550" marR="0" lvl="2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my_tuple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(10, 20, 30)</a:t>
            </a:r>
            <a:b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single_element_tuple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(5,)</a:t>
            </a: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Accessing Elements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51435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Indexing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my_tuple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[0] accesses the first element.</a:t>
            </a:r>
          </a:p>
          <a:p>
            <a:pPr marL="51435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Slicing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my_tuple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[1:3] retrieves a sub-tuple from index 1 to 2.</a:t>
            </a:r>
          </a:p>
        </p:txBody>
      </p:sp>
    </p:spTree>
    <p:extLst>
      <p:ext uri="{BB962C8B-B14F-4D97-AF65-F5344CB8AC3E}">
        <p14:creationId xmlns:p14="http://schemas.microsoft.com/office/powerpoint/2010/main" val="341746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D4FF1-C4D7-DF62-FD2B-088FABC1AA14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Introduction to Arrays in Python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2764526-437E-20E3-0C54-DF1BA1071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695" y="2030356"/>
            <a:ext cx="7821257" cy="47193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Definition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An array is a collection of items stored at contiguous memory locations, often of the same data type.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 Characteristics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Fixed Size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Arrays have a predetermined size upon creation.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Homogeneous Data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Elements within an array are typically of the same data type (e.g., integers, floats).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Efficient Access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Elements can be accessed quickly by index due to continuous memory allocation.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Python Implementation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Python provides array support through the array module, but lists can also be used to mimic arrays.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 descr="A close-up of a number&#10;&#10;Description automatically generated">
            <a:extLst>
              <a:ext uri="{FF2B5EF4-FFF2-40B4-BE49-F238E27FC236}">
                <a16:creationId xmlns:a16="http://schemas.microsoft.com/office/drawing/2014/main" id="{69DC2439-A9B0-EEC9-061F-819A89FB3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22883" y="343002"/>
            <a:ext cx="5048612" cy="15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99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AFCC8-40BA-7B5D-9394-38D079A853E8}"/>
              </a:ext>
            </a:extLst>
          </p:cNvPr>
          <p:cNvSpPr txBox="1"/>
          <p:nvPr/>
        </p:nvSpPr>
        <p:spPr>
          <a:xfrm>
            <a:off x="4431936" y="10138"/>
            <a:ext cx="7332562" cy="683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l" defTabSz="914400" rtl="0" eaLnBrk="1" fontAlgn="ctr" latinLnBrk="0" hangingPunct="1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Accessing Elements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514350" marR="0" lvl="1" indent="0" algn="l" defTabSz="914400" rtl="0" eaLnBrk="1" fontAlgn="ctr" latinLnBrk="0" hangingPunct="1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Tuples support indexing and slicing, similar to lists.</a:t>
            </a:r>
          </a:p>
          <a:p>
            <a:pPr marL="514350" marR="0" lvl="1" indent="0" algn="l" defTabSz="914400" rtl="0" eaLnBrk="1" fontAlgn="ctr" latinLnBrk="0" hangingPunct="1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971550" marR="0" lvl="2" indent="0" algn="l" defTabSz="914400" rtl="0" eaLnBrk="1" fontAlgn="ctr" latinLnBrk="0" hangingPunct="1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my_tuple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[1])     # Output: 20</a:t>
            </a:r>
          </a:p>
          <a:p>
            <a:pPr marL="971550" marR="0" lvl="2" indent="0" algn="l" defTabSz="914400" rtl="0" eaLnBrk="1" fontAlgn="ctr" latinLnBrk="0" hangingPunct="1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my_tuple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[1:3])   # Output: (20, 30)</a:t>
            </a:r>
          </a:p>
          <a:p>
            <a:pPr marL="0" marR="0" lvl="0" indent="0" algn="l" defTabSz="914400" rtl="0" eaLnBrk="1" fontAlgn="ctr" latinLnBrk="0" hangingPunct="1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Concatenation:</a:t>
            </a:r>
          </a:p>
          <a:p>
            <a:pPr marL="514350" marR="0" lvl="1" indent="0" algn="l" defTabSz="914400" rtl="0" eaLnBrk="1" fontAlgn="ctr" latinLnBrk="0" hangingPunct="1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 + to join two tuples.</a:t>
            </a:r>
          </a:p>
          <a:p>
            <a:pPr marL="514350" marR="0" lvl="1" indent="0" algn="l" defTabSz="914400" rtl="0" eaLnBrk="1" fontAlgn="ctr" latinLnBrk="0" hangingPunct="1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Example:</a:t>
            </a:r>
          </a:p>
          <a:p>
            <a:pPr marL="971550" marR="0" lvl="2" indent="0" algn="l" defTabSz="914400" rtl="0" eaLnBrk="1" fontAlgn="ctr" latinLnBrk="0" hangingPunct="1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tuple1 = (1, 2)</a:t>
            </a:r>
            <a:b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tuple2 = (3, 4)</a:t>
            </a:r>
            <a:b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combined = tuple1 + tuple2</a:t>
            </a:r>
            <a:b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print(combined)  # Output: (1, 2, 3, 4)</a:t>
            </a:r>
          </a:p>
          <a:p>
            <a:pPr marL="0" marR="0" lvl="0" indent="0" algn="l" defTabSz="914400" rtl="0" eaLnBrk="1" fontAlgn="ctr" latinLnBrk="0" hangingPunct="1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Repetition:</a:t>
            </a:r>
          </a:p>
          <a:p>
            <a:pPr marL="514350" marR="0" lvl="1" indent="0" algn="l" defTabSz="914400" rtl="0" eaLnBrk="1" fontAlgn="ctr" latinLnBrk="0" hangingPunct="1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Multiply tuples using * to repeat elements.</a:t>
            </a:r>
          </a:p>
          <a:p>
            <a:pPr marL="514350" marR="0" lvl="1" indent="0" algn="l" defTabSz="914400" rtl="0" eaLnBrk="1" fontAlgn="ctr" latinLnBrk="0" hangingPunct="1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971550" marR="0" lvl="2" indent="0" algn="l" defTabSz="914400" rtl="0" eaLnBrk="1" fontAlgn="ctr" latinLnBrk="0" hangingPunct="1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repeated_tuple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tuple1 * 3</a:t>
            </a:r>
          </a:p>
          <a:p>
            <a:pPr marL="971550" marR="0" lvl="2" indent="0" algn="l" defTabSz="914400" rtl="0" eaLnBrk="1" fontAlgn="ctr" latinLnBrk="0" hangingPunct="1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repeated_tuple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  # Output: (1, 2, 1, 2, 1,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AB2D1-1EB7-3DE3-FDD5-B6020821FB0D}"/>
              </a:ext>
            </a:extLst>
          </p:cNvPr>
          <p:cNvSpPr txBox="1"/>
          <p:nvPr/>
        </p:nvSpPr>
        <p:spPr>
          <a:xfrm>
            <a:off x="427502" y="1291547"/>
            <a:ext cx="3473472" cy="2420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000" b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Operations with Tuples</a:t>
            </a:r>
          </a:p>
        </p:txBody>
      </p:sp>
    </p:spTree>
    <p:extLst>
      <p:ext uri="{BB962C8B-B14F-4D97-AF65-F5344CB8AC3E}">
        <p14:creationId xmlns:p14="http://schemas.microsoft.com/office/powerpoint/2010/main" val="771055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BBDB7-176A-2E2D-BA83-4521F99458EE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Limitations and Constraints of Tuples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E9A853-FF6D-815F-BE7A-100CFD5593D8}"/>
              </a:ext>
            </a:extLst>
          </p:cNvPr>
          <p:cNvSpPr txBox="1"/>
          <p:nvPr/>
        </p:nvSpPr>
        <p:spPr>
          <a:xfrm>
            <a:off x="4273237" y="649480"/>
            <a:ext cx="7686392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Immutability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51435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Tuples cannot be modified after creation (no adding, removing, or changing elements).</a:t>
            </a: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Limited Methods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51435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Tuples have fewer built-in methods compared to lists (only .count() and .index()).</a:t>
            </a: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Fixed Size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51435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Once defined, the size of a tuple cannot be changed, which may limit flexibility in some applications.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my_tuple = (1, 2, 3)</a:t>
            </a:r>
            <a:b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my_tuple[1] = 10# 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TypeError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'tuple'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1130880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B8CE4-03C5-D849-7A02-A4B845A2C560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Tuples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514350" marR="0" lvl="1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Immutable, so they’re safer when data shouldn’t change.</a:t>
            </a:r>
          </a:p>
          <a:p>
            <a:pPr marL="514350" marR="0" lvl="1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 less memory and are slightly faster for access operations.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Lists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514350" marR="0" lvl="1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Mutable, allowing modification and dynamic resizing.</a:t>
            </a:r>
          </a:p>
          <a:p>
            <a:pPr marL="514350" marR="0" lvl="1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More methods for manipulation (e.g., .append(), .remove()).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685800" marR="0" lvl="2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 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Tuple 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examplemy_tuple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(1, 2, 3)</a:t>
            </a:r>
            <a:b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List 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examplemy_list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[1, 2, 3]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D52E2-8590-D914-D23F-44F1CA5B33A8}"/>
              </a:ext>
            </a:extLst>
          </p:cNvPr>
          <p:cNvSpPr txBox="1"/>
          <p:nvPr/>
        </p:nvSpPr>
        <p:spPr>
          <a:xfrm>
            <a:off x="667693" y="1810693"/>
            <a:ext cx="2926532" cy="14847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defPPr>
              <a:defRPr lang="en-US"/>
            </a:defPPr>
            <a:lvl1pPr marR="0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000" b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Tuple vs. List Comparison</a:t>
            </a:r>
          </a:p>
        </p:txBody>
      </p:sp>
    </p:spTree>
    <p:extLst>
      <p:ext uri="{BB962C8B-B14F-4D97-AF65-F5344CB8AC3E}">
        <p14:creationId xmlns:p14="http://schemas.microsoft.com/office/powerpoint/2010/main" val="3618960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1D6A2-83A0-70F7-A720-A4FC93017EF3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Tuple Use Cases and Examples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BEC3F-F715-86D2-A920-FD372A0657EA}"/>
              </a:ext>
            </a:extLst>
          </p:cNvPr>
          <p:cNvSpPr txBox="1"/>
          <p:nvPr/>
        </p:nvSpPr>
        <p:spPr>
          <a:xfrm>
            <a:off x="4367695" y="649480"/>
            <a:ext cx="7582879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Fixed 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Tuples are ideal for data that shouldn’t change (e.g., coordinates, days of the week).</a:t>
            </a: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Dictionary Keys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Tuples can be used as dictionary keys since they’re immutable.</a:t>
            </a: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Function Return Values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Useful for returning multiple values from a function in a fixed structure.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 Code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2286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 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Using tuples as dictionary </a:t>
            </a:r>
          </a:p>
          <a:p>
            <a:pPr marL="2286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keyslocation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{(10.0, 20.0): "Park"}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print(location[(10.0, 20.0)])  # Output: Park</a:t>
            </a:r>
          </a:p>
        </p:txBody>
      </p:sp>
    </p:spTree>
    <p:extLst>
      <p:ext uri="{BB962C8B-B14F-4D97-AF65-F5344CB8AC3E}">
        <p14:creationId xmlns:p14="http://schemas.microsoft.com/office/powerpoint/2010/main" val="774930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58C3077-7A7F-21BF-BB46-7B9793034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90" y="1901956"/>
            <a:ext cx="2880828" cy="30719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Complexity Analysis of Tuples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 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CB98E6-FE2F-0D7B-20A3-638ABD1B5205}"/>
              </a:ext>
            </a:extLst>
          </p:cNvPr>
          <p:cNvGraphicFramePr>
            <a:graphicFrameLocks noGrp="1"/>
          </p:cNvGraphicFramePr>
          <p:nvPr/>
        </p:nvGraphicFramePr>
        <p:xfrm>
          <a:off x="4502428" y="800972"/>
          <a:ext cx="7225750" cy="525605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287043">
                  <a:extLst>
                    <a:ext uri="{9D8B030D-6E8A-4147-A177-3AD203B41FA5}">
                      <a16:colId xmlns:a16="http://schemas.microsoft.com/office/drawing/2014/main" val="2260097642"/>
                    </a:ext>
                  </a:extLst>
                </a:gridCol>
                <a:gridCol w="1633684">
                  <a:extLst>
                    <a:ext uri="{9D8B030D-6E8A-4147-A177-3AD203B41FA5}">
                      <a16:colId xmlns:a16="http://schemas.microsoft.com/office/drawing/2014/main" val="884403671"/>
                    </a:ext>
                  </a:extLst>
                </a:gridCol>
                <a:gridCol w="3305023">
                  <a:extLst>
                    <a:ext uri="{9D8B030D-6E8A-4147-A177-3AD203B41FA5}">
                      <a16:colId xmlns:a16="http://schemas.microsoft.com/office/drawing/2014/main" val="2984519529"/>
                    </a:ext>
                  </a:extLst>
                </a:gridCol>
              </a:tblGrid>
              <a:tr h="929315">
                <a:tc>
                  <a:txBody>
                    <a:bodyPr/>
                    <a:lstStyle/>
                    <a:p>
                      <a:pPr marL="0" marR="0" fontAlgn="t"/>
                      <a:r>
                        <a:rPr lang="en-IN" sz="2100" b="1"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  <a:endParaRPr lang="en-IN" sz="2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04" marR="123504" marT="123504" marB="1235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IN" sz="2100" b="1">
                          <a:effectLst/>
                          <a:latin typeface="Calibri" panose="020F0502020204030204" pitchFamily="34" charset="0"/>
                        </a:rPr>
                        <a:t>Time Complexity</a:t>
                      </a:r>
                      <a:endParaRPr lang="en-IN" sz="2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04" marR="123504" marT="123504" marB="1235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IN" sz="2100" b="1">
                          <a:effectLst/>
                          <a:latin typeface="Calibri" panose="020F0502020204030204" pitchFamily="34" charset="0"/>
                        </a:rPr>
                        <a:t>Explanation</a:t>
                      </a:r>
                      <a:endParaRPr lang="en-IN" sz="2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04" marR="123504" marT="123504" marB="1235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50815"/>
                  </a:ext>
                </a:extLst>
              </a:tr>
              <a:tr h="609484">
                <a:tc>
                  <a:txBody>
                    <a:bodyPr/>
                    <a:lstStyle/>
                    <a:p>
                      <a:pPr marL="0" marR="0" fontAlgn="t"/>
                      <a:r>
                        <a:rPr lang="en-IN" sz="2100" b="1">
                          <a:effectLst/>
                          <a:latin typeface="Calibri" panose="020F0502020204030204" pitchFamily="34" charset="0"/>
                        </a:rPr>
                        <a:t>Access (Indexing)</a:t>
                      </a:r>
                      <a:endParaRPr lang="en-IN" sz="2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04" marR="123504" marT="123504" marB="1235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IN" sz="2100"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123504" marR="123504" marT="123504" marB="1235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IN" sz="2100">
                          <a:effectLst/>
                          <a:latin typeface="Calibri" panose="020F0502020204030204" pitchFamily="34" charset="0"/>
                        </a:rPr>
                        <a:t>Direct access via index.</a:t>
                      </a:r>
                    </a:p>
                  </a:txBody>
                  <a:tcPr marL="123504" marR="123504" marT="123504" marB="1235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071762"/>
                  </a:ext>
                </a:extLst>
              </a:tr>
              <a:tr h="929315">
                <a:tc>
                  <a:txBody>
                    <a:bodyPr/>
                    <a:lstStyle/>
                    <a:p>
                      <a:pPr marL="0" marR="0" fontAlgn="t"/>
                      <a:r>
                        <a:rPr lang="en-IN" sz="2100" b="1">
                          <a:effectLst/>
                          <a:latin typeface="Calibri" panose="020F0502020204030204" pitchFamily="34" charset="0"/>
                        </a:rPr>
                        <a:t>Concatenation</a:t>
                      </a:r>
                      <a:endParaRPr lang="en-IN" sz="2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04" marR="123504" marT="123504" marB="1235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IN" sz="2100">
                          <a:effectLst/>
                          <a:latin typeface="Calibri" panose="020F0502020204030204" pitchFamily="34" charset="0"/>
                        </a:rPr>
                        <a:t>O(m + n)</a:t>
                      </a:r>
                    </a:p>
                  </a:txBody>
                  <a:tcPr marL="123504" marR="123504" marT="123504" marB="1235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IN" sz="2100">
                          <a:effectLst/>
                          <a:latin typeface="Calibri" panose="020F0502020204030204" pitchFamily="34" charset="0"/>
                        </a:rPr>
                        <a:t>Combines two tuples of sizes m and n.</a:t>
                      </a:r>
                    </a:p>
                  </a:txBody>
                  <a:tcPr marL="123504" marR="123504" marT="123504" marB="1235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29765"/>
                  </a:ext>
                </a:extLst>
              </a:tr>
              <a:tr h="929315">
                <a:tc>
                  <a:txBody>
                    <a:bodyPr/>
                    <a:lstStyle/>
                    <a:p>
                      <a:pPr marL="0" marR="0" fontAlgn="t"/>
                      <a:r>
                        <a:rPr lang="en-IN" sz="2100" b="1">
                          <a:effectLst/>
                          <a:latin typeface="Calibri" panose="020F0502020204030204" pitchFamily="34" charset="0"/>
                        </a:rPr>
                        <a:t>Slicing</a:t>
                      </a:r>
                      <a:endParaRPr lang="en-IN" sz="2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04" marR="123504" marT="123504" marB="1235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IN" sz="2100" dirty="0">
                          <a:effectLst/>
                          <a:latin typeface="Calibri" panose="020F0502020204030204" pitchFamily="34" charset="0"/>
                        </a:rPr>
                        <a:t>O(k)</a:t>
                      </a:r>
                    </a:p>
                  </a:txBody>
                  <a:tcPr marL="123504" marR="123504" marT="123504" marB="1235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IN" sz="2100">
                          <a:effectLst/>
                          <a:latin typeface="Calibri" panose="020F0502020204030204" pitchFamily="34" charset="0"/>
                        </a:rPr>
                        <a:t>Where k is the length of the slice.</a:t>
                      </a:r>
                    </a:p>
                  </a:txBody>
                  <a:tcPr marL="123504" marR="123504" marT="123504" marB="1235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264183"/>
                  </a:ext>
                </a:extLst>
              </a:tr>
              <a:tr h="929315">
                <a:tc>
                  <a:txBody>
                    <a:bodyPr/>
                    <a:lstStyle/>
                    <a:p>
                      <a:pPr marL="0" marR="0" fontAlgn="t"/>
                      <a:r>
                        <a:rPr lang="en-IN" sz="2100" b="1">
                          <a:effectLst/>
                          <a:latin typeface="Calibri" panose="020F0502020204030204" pitchFamily="34" charset="0"/>
                        </a:rPr>
                        <a:t>Length Calculation</a:t>
                      </a:r>
                      <a:endParaRPr lang="en-IN" sz="2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04" marR="123504" marT="123504" marB="1235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IN" sz="2100"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123504" marR="123504" marT="123504" marB="1235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IN" sz="2100">
                          <a:effectLst/>
                          <a:latin typeface="Calibri" panose="020F0502020204030204" pitchFamily="34" charset="0"/>
                        </a:rPr>
                        <a:t>Constant time for length calculation.</a:t>
                      </a:r>
                    </a:p>
                  </a:txBody>
                  <a:tcPr marL="123504" marR="123504" marT="123504" marB="1235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681533"/>
                  </a:ext>
                </a:extLst>
              </a:tr>
              <a:tr h="929315">
                <a:tc>
                  <a:txBody>
                    <a:bodyPr/>
                    <a:lstStyle/>
                    <a:p>
                      <a:pPr marL="0" marR="0" fontAlgn="t"/>
                      <a:r>
                        <a:rPr lang="en-IN" sz="2100" b="1">
                          <a:effectLst/>
                          <a:latin typeface="Calibri" panose="020F0502020204030204" pitchFamily="34" charset="0"/>
                        </a:rPr>
                        <a:t>Containment Check</a:t>
                      </a:r>
                      <a:endParaRPr lang="en-IN" sz="2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04" marR="123504" marT="123504" marB="1235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IN" sz="2100"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</a:p>
                  </a:txBody>
                  <a:tcPr marL="123504" marR="123504" marT="123504" marB="1235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IN" sz="2100" dirty="0">
                          <a:effectLst/>
                          <a:latin typeface="Calibri" panose="020F0502020204030204" pitchFamily="34" charset="0"/>
                        </a:rPr>
                        <a:t>Checks if an element exists in the tuple.</a:t>
                      </a:r>
                    </a:p>
                  </a:txBody>
                  <a:tcPr marL="123504" marR="123504" marT="123504" marB="1235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1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613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CE689-9D6C-6E8E-C8DC-CCC22B4D874F}"/>
              </a:ext>
            </a:extLst>
          </p:cNvPr>
          <p:cNvSpPr txBox="1"/>
          <p:nvPr/>
        </p:nvSpPr>
        <p:spPr>
          <a:xfrm>
            <a:off x="486625" y="2459032"/>
            <a:ext cx="3278546" cy="12003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 kumimoji="0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Summary and Key Takeaways</a:t>
            </a:r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EF83637C-02D0-5215-0BB6-6549E94068D7}"/>
              </a:ext>
            </a:extLst>
          </p:cNvPr>
          <p:cNvGraphicFramePr/>
          <p:nvPr/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56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A3221-01C1-FA61-1C69-0B66C280C22D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Creating and Using Arrays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870EDA-F6F3-ED6E-4819-2013D9B2F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Creating Arrays with array Module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0" marR="0" lvl="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Syntax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array(</a:t>
            </a:r>
            <a:r>
              <a:rPr kumimoji="0" lang="en-US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typecode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[elements])</a:t>
            </a:r>
          </a:p>
          <a:p>
            <a:pPr marL="0" marR="0" lvl="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Typecodes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228600" marR="0" lvl="1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'</a:t>
            </a:r>
            <a:r>
              <a:rPr kumimoji="0" lang="en-US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' for integers</a:t>
            </a:r>
          </a:p>
          <a:p>
            <a:pPr marL="228600" marR="0" lvl="1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'f' for floats</a:t>
            </a:r>
          </a:p>
          <a:p>
            <a:pPr marL="228600" marR="0" lvl="1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'd' for double-precision floats</a:t>
            </a:r>
          </a:p>
          <a:p>
            <a:pPr marL="0" marR="0" lvl="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0" marR="0" lvl="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python</a:t>
            </a:r>
          </a:p>
          <a:p>
            <a:pPr marL="0" marR="0" lvl="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from array import array </a:t>
            </a:r>
            <a:r>
              <a:rPr kumimoji="0" lang="en-US" altLang="en-US" sz="19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arr</a:t>
            </a:r>
            <a:r>
              <a:rPr kumimoji="0" lang="en-US" altLang="en-US" sz="1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array('</a:t>
            </a:r>
            <a:r>
              <a:rPr kumimoji="0" lang="en-US" altLang="en-US" sz="19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</a:t>
            </a:r>
            <a:r>
              <a:rPr kumimoji="0" lang="en-US" altLang="en-US" sz="1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', [10, 20, 30]) </a:t>
            </a:r>
          </a:p>
          <a:p>
            <a:pPr marL="0" marR="0" lvl="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Using Lists as Arrays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0" marR="0" lvl="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Lists in Python allow flexible data storage and mixed types.</a:t>
            </a:r>
          </a:p>
          <a:p>
            <a:pPr marL="0" marR="0" lvl="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Common syntax and methods work similarly on both arrays and lists.</a:t>
            </a:r>
          </a:p>
          <a:p>
            <a:pPr marL="0" marR="0" lvl="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Accessing Elements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0" marR="0" lvl="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Indexing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arr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[0] gives the first element.</a:t>
            </a:r>
          </a:p>
          <a:p>
            <a:pPr marL="0" marR="0" lvl="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Slicing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arr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[1:3] retrieves a sub-array from index 1 to 2.</a:t>
            </a:r>
          </a:p>
          <a:p>
            <a:pPr marL="0" marR="0" lvl="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16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70B5B-3B4B-3D5B-C885-3D51406C0D0F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Array Operations and Methods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9B5EFC-D741-5EB8-D2D1-CDCFF99A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694" y="649480"/>
            <a:ext cx="76879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Appending Elements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 .append(value) to add elements at the end of the array.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	Example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		</a:t>
            </a:r>
            <a:r>
              <a:rPr kumimoji="0" lang="en-US" alt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arr.append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(40) print(</a:t>
            </a:r>
            <a:r>
              <a:rPr kumimoji="0" lang="en-US" alt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arr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 # Output: [10, 20, 30, 40]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Inserting Elements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 .insert(index, value) to insert elements at a specific position.</a:t>
            </a:r>
          </a:p>
          <a:p>
            <a:pPr marL="914400" marR="0" lvl="2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914400" marR="0" lvl="2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alt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arr.insert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(1, 15) print(</a:t>
            </a:r>
            <a:r>
              <a:rPr kumimoji="0" lang="en-US" alt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arr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 # Output: [10, 15, 20, 30, 40] </a:t>
            </a:r>
          </a:p>
          <a:p>
            <a:pPr marL="914400" marR="0" lvl="2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Deleting Elements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2286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 .remove(value) to delete a specific element (by value).</a:t>
            </a:r>
          </a:p>
          <a:p>
            <a:pPr marL="2286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	Use del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[index] or .pop(index) to remove elements by index.</a:t>
            </a:r>
          </a:p>
        </p:txBody>
      </p:sp>
    </p:spTree>
    <p:extLst>
      <p:ext uri="{BB962C8B-B14F-4D97-AF65-F5344CB8AC3E}">
        <p14:creationId xmlns:p14="http://schemas.microsoft.com/office/powerpoint/2010/main" val="148845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863AE-CE60-492B-DF94-FAEE5D505423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Array Traversal and Element Access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50E625-1144-F776-4AA6-678A79274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695" y="649480"/>
            <a:ext cx="7357583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Traversal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Loop through elements for processing.</a:t>
            </a:r>
          </a:p>
          <a:p>
            <a:pPr marL="685800" marR="0" lvl="2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685800" marR="0" lvl="2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for item in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</a:p>
          <a:p>
            <a:pPr marL="1143000" marR="0" lvl="3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print(item)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Indexing and Slicing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685800" marR="0" lvl="2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 elements by index or range of indices.</a:t>
            </a:r>
          </a:p>
          <a:p>
            <a:pPr marL="685800" marR="0" lvl="2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Negative indices allowed (e.g.,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[-1] for the last element).</a:t>
            </a:r>
          </a:p>
          <a:p>
            <a:pPr marL="685800" marR="0" lvl="2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1143000" marR="0" lvl="3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[0]) # First element print(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[-1]) # Last element print(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[1:3]) # Elements from index 1 to 2</a:t>
            </a:r>
          </a:p>
          <a:p>
            <a:pPr marL="0" marR="0" lvl="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33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59A6B-BE41-4E39-DF70-2AF52D8F3BD0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Limitations and Constraints of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F89C5-0267-E554-23BD-9E9F0A992773}"/>
              </a:ext>
            </a:extLst>
          </p:cNvPr>
          <p:cNvSpPr txBox="1"/>
          <p:nvPr/>
        </p:nvSpPr>
        <p:spPr>
          <a:xfrm>
            <a:off x="4134811" y="649480"/>
            <a:ext cx="7920832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Fixed Size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51435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Arrays do not support dynamic resizing in memory; their size is fixed on creation.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Homogeneous 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51435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Arrays typically store elements of the same data type.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Efficiency Concerns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51435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Insertions and deletions (especially not at the end) are costly as they require shifting elements, making them O(n) operations.</a:t>
            </a:r>
          </a:p>
          <a:p>
            <a:pPr marL="51435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Alternative in Python: Use lists for dynamic resizing and mixed types.</a:t>
            </a:r>
          </a:p>
        </p:txBody>
      </p:sp>
    </p:spTree>
    <p:extLst>
      <p:ext uri="{BB962C8B-B14F-4D97-AF65-F5344CB8AC3E}">
        <p14:creationId xmlns:p14="http://schemas.microsoft.com/office/powerpoint/2010/main" val="413108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EF4CA-CE72-04A6-8B23-907749D64EBD}"/>
              </a:ext>
            </a:extLst>
          </p:cNvPr>
          <p:cNvSpPr txBox="1"/>
          <p:nvPr/>
        </p:nvSpPr>
        <p:spPr>
          <a:xfrm>
            <a:off x="682950" y="1709692"/>
            <a:ext cx="3129907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Complexity Analysis of Array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038F12-98C8-DAAC-CA3A-8D0364F3DEBC}"/>
              </a:ext>
            </a:extLst>
          </p:cNvPr>
          <p:cNvGraphicFramePr>
            <a:graphicFrameLocks noGrp="1"/>
          </p:cNvGraphicFramePr>
          <p:nvPr/>
        </p:nvGraphicFramePr>
        <p:xfrm>
          <a:off x="4502427" y="978222"/>
          <a:ext cx="7529150" cy="4901556"/>
        </p:xfrm>
        <a:graphic>
          <a:graphicData uri="http://schemas.openxmlformats.org/drawingml/2006/table">
            <a:tbl>
              <a:tblPr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2007040">
                  <a:extLst>
                    <a:ext uri="{9D8B030D-6E8A-4147-A177-3AD203B41FA5}">
                      <a16:colId xmlns:a16="http://schemas.microsoft.com/office/drawing/2014/main" val="3449982234"/>
                    </a:ext>
                  </a:extLst>
                </a:gridCol>
                <a:gridCol w="1774040">
                  <a:extLst>
                    <a:ext uri="{9D8B030D-6E8A-4147-A177-3AD203B41FA5}">
                      <a16:colId xmlns:a16="http://schemas.microsoft.com/office/drawing/2014/main" val="3853865223"/>
                    </a:ext>
                  </a:extLst>
                </a:gridCol>
                <a:gridCol w="3748070">
                  <a:extLst>
                    <a:ext uri="{9D8B030D-6E8A-4147-A177-3AD203B41FA5}">
                      <a16:colId xmlns:a16="http://schemas.microsoft.com/office/drawing/2014/main" val="1478054689"/>
                    </a:ext>
                  </a:extLst>
                </a:gridCol>
              </a:tblGrid>
              <a:tr h="926247"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1" u="none" strike="noStrike" dirty="0">
                          <a:effectLst/>
                        </a:rPr>
                        <a:t>Operation</a:t>
                      </a:r>
                      <a:endParaRPr lang="en-IN" sz="3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1" u="none" strike="noStrike" dirty="0">
                          <a:effectLst/>
                        </a:rPr>
                        <a:t>Time Complexity</a:t>
                      </a:r>
                      <a:endParaRPr lang="en-IN" sz="3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1" u="none" strike="noStrike">
                          <a:effectLst/>
                        </a:rPr>
                        <a:t>Explanation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83128"/>
                  </a:ext>
                </a:extLst>
              </a:tr>
              <a:tr h="926247"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1" u="none" strike="noStrike">
                          <a:effectLst/>
                        </a:rPr>
                        <a:t>Access (Indexing)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0" u="none" strike="noStrike" dirty="0">
                          <a:effectLst/>
                        </a:rPr>
                        <a:t>O(1)</a:t>
                      </a:r>
                      <a:endParaRPr lang="en-IN" sz="3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0" u="none" strike="noStrike">
                          <a:effectLst/>
                        </a:rPr>
                        <a:t>Direct access via index.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415553"/>
                  </a:ext>
                </a:extLst>
              </a:tr>
              <a:tr h="926247"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1" u="none" strike="noStrike">
                          <a:effectLst/>
                        </a:rPr>
                        <a:t>Append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0" u="none" strike="noStrike">
                          <a:effectLst/>
                        </a:rPr>
                        <a:t>O(1) (amortized)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0" u="none" strike="noStrike">
                          <a:effectLst/>
                        </a:rPr>
                        <a:t>Adds an element to the end.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97742"/>
                  </a:ext>
                </a:extLst>
              </a:tr>
              <a:tr h="598284"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1" u="none" strike="noStrike">
                          <a:effectLst/>
                        </a:rPr>
                        <a:t>Insert/Delete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0" u="none" strike="noStrike">
                          <a:effectLst/>
                        </a:rPr>
                        <a:t>O(n)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0" u="none" strike="noStrike">
                          <a:effectLst/>
                        </a:rPr>
                        <a:t>Requires shifting elements.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925254"/>
                  </a:ext>
                </a:extLst>
              </a:tr>
              <a:tr h="598284"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1" u="none" strike="noStrike">
                          <a:effectLst/>
                        </a:rPr>
                        <a:t>Traversal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0" u="none" strike="noStrike">
                          <a:effectLst/>
                        </a:rPr>
                        <a:t>O(n)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0" u="none" strike="noStrike">
                          <a:effectLst/>
                        </a:rPr>
                        <a:t>Each element is visited once.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894078"/>
                  </a:ext>
                </a:extLst>
              </a:tr>
              <a:tr h="926247"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1" u="none" strike="noStrike">
                          <a:effectLst/>
                        </a:rPr>
                        <a:t>Slicing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0" u="none" strike="noStrike">
                          <a:effectLst/>
                        </a:rPr>
                        <a:t>O(k)</a:t>
                      </a:r>
                      <a:endParaRPr lang="en-IN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/>
                      <a:r>
                        <a:rPr lang="en-IN" sz="2200" b="0" u="none" strike="noStrike" dirty="0">
                          <a:effectLst/>
                        </a:rPr>
                        <a:t>Where k is the slice length; new copy created.</a:t>
                      </a:r>
                      <a:endParaRPr lang="en-IN" sz="3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83" marR="99383" marT="99383" marB="99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40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8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46545-FA4B-0482-5009-A3CA5D7E1463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Comparison with Lists in Python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041C4A-B7DD-FE15-BA1E-5CBB866870E3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Arrays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22860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Require the array module.</a:t>
            </a:r>
          </a:p>
          <a:p>
            <a:pPr marL="22860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Fixed data type (homogeneous).</a:t>
            </a:r>
          </a:p>
          <a:p>
            <a:pPr marL="22860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Efficient for numerical operations and memory usage.</a:t>
            </a: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Lists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22860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More flexible and commonly used in Python.</a:t>
            </a:r>
          </a:p>
          <a:p>
            <a:pPr marL="22860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Allow mixed data types and dynamic resizing.</a:t>
            </a:r>
          </a:p>
          <a:p>
            <a:pPr marL="228600" marR="0" lvl="1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Generally preferred for typical Python applications due to flexibility.</a:t>
            </a: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Using list for mixed types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mixed_list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[1, "hello", 3.14]</a:t>
            </a:r>
          </a:p>
        </p:txBody>
      </p:sp>
    </p:spTree>
    <p:extLst>
      <p:ext uri="{BB962C8B-B14F-4D97-AF65-F5344CB8AC3E}">
        <p14:creationId xmlns:p14="http://schemas.microsoft.com/office/powerpoint/2010/main" val="54735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BFB3F-EC31-5945-D248-A1B95E98024C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Summary and Key Takeaways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77A94-09A5-79CF-5397-534A741BF54F}"/>
              </a:ext>
            </a:extLst>
          </p:cNvPr>
          <p:cNvSpPr txBox="1"/>
          <p:nvPr/>
        </p:nvSpPr>
        <p:spPr>
          <a:xfrm>
            <a:off x="4367695" y="649480"/>
            <a:ext cx="7519505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Arrays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are efficient for storing homogenous data in a fixed size.</a:t>
            </a: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Access and Efficiency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Indexing provides O(1) access time.</a:t>
            </a: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 Cases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Arrays are ideal for data that doesn’t need resizing and is of the same type.</a:t>
            </a: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Python Flexibility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While arrays are available, lists are more commonly used for their flexibility.</a:t>
            </a: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 Takeaway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Arrays are great for performance-sensitive applications needing fixed-size collections, but lists are generally more versatile.</a:t>
            </a:r>
          </a:p>
        </p:txBody>
      </p:sp>
    </p:spTree>
    <p:extLst>
      <p:ext uri="{BB962C8B-B14F-4D97-AF65-F5344CB8AC3E}">
        <p14:creationId xmlns:p14="http://schemas.microsoft.com/office/powerpoint/2010/main" val="292366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2260</Words>
  <Application>Microsoft Office PowerPoint</Application>
  <PresentationFormat>Widescreen</PresentationFormat>
  <Paragraphs>256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Nagaraj Saroday</dc:creator>
  <cp:lastModifiedBy>Nagaraj Saroday</cp:lastModifiedBy>
  <cp:revision>1</cp:revision>
  <dcterms:created xsi:type="dcterms:W3CDTF">2024-11-06T08:13:16Z</dcterms:created>
  <dcterms:modified xsi:type="dcterms:W3CDTF">2024-11-06T08:14:48Z</dcterms:modified>
</cp:coreProperties>
</file>