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2734" autoAdjust="0"/>
  </p:normalViewPr>
  <p:slideViewPr>
    <p:cSldViewPr snapToGrid="0">
      <p:cViewPr varScale="1">
        <p:scale>
          <a:sx n="26" d="100"/>
          <a:sy n="26" d="100"/>
        </p:scale>
        <p:origin x="377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garaj Saroday" userId="3a26ac0b3cfb4850" providerId="LiveId" clId="{400B83EE-6AAA-4A22-A43E-6705E9BC99F6}"/>
    <pc:docChg chg="custSel delSld modSld">
      <pc:chgData name="Nagaraj Saroday" userId="3a26ac0b3cfb4850" providerId="LiveId" clId="{400B83EE-6AAA-4A22-A43E-6705E9BC99F6}" dt="2024-11-04T08:00:11.318" v="8" actId="6549"/>
      <pc:docMkLst>
        <pc:docMk/>
      </pc:docMkLst>
      <pc:sldChg chg="addSp delSp modSp mod">
        <pc:chgData name="Nagaraj Saroday" userId="3a26ac0b3cfb4850" providerId="LiveId" clId="{400B83EE-6AAA-4A22-A43E-6705E9BC99F6}" dt="2024-11-01T08:38:14.377" v="0" actId="478"/>
        <pc:sldMkLst>
          <pc:docMk/>
          <pc:sldMk cId="0" sldId="256"/>
        </pc:sldMkLst>
        <pc:spChg chg="add mod">
          <ac:chgData name="Nagaraj Saroday" userId="3a26ac0b3cfb4850" providerId="LiveId" clId="{400B83EE-6AAA-4A22-A43E-6705E9BC99F6}" dt="2024-11-01T08:38:14.377" v="0" actId="478"/>
          <ac:spMkLst>
            <pc:docMk/>
            <pc:sldMk cId="0" sldId="256"/>
            <ac:spMk id="3" creationId="{18540548-FDC9-301B-7999-8B666A98F874}"/>
          </ac:spMkLst>
        </pc:spChg>
        <pc:spChg chg="del">
          <ac:chgData name="Nagaraj Saroday" userId="3a26ac0b3cfb4850" providerId="LiveId" clId="{400B83EE-6AAA-4A22-A43E-6705E9BC99F6}" dt="2024-11-01T08:38:14.377" v="0" actId="478"/>
          <ac:spMkLst>
            <pc:docMk/>
            <pc:sldMk cId="0" sldId="256"/>
            <ac:spMk id="120" creationId="{00000000-0000-0000-0000-000000000000}"/>
          </ac:spMkLst>
        </pc:spChg>
      </pc:sldChg>
      <pc:sldChg chg="modNotesTx">
        <pc:chgData name="Nagaraj Saroday" userId="3a26ac0b3cfb4850" providerId="LiveId" clId="{400B83EE-6AAA-4A22-A43E-6705E9BC99F6}" dt="2024-11-04T08:00:11.318" v="8" actId="6549"/>
        <pc:sldMkLst>
          <pc:docMk/>
          <pc:sldMk cId="0" sldId="259"/>
        </pc:sldMkLst>
      </pc:sldChg>
      <pc:sldChg chg="del">
        <pc:chgData name="Nagaraj Saroday" userId="3a26ac0b3cfb4850" providerId="LiveId" clId="{400B83EE-6AAA-4A22-A43E-6705E9BC99F6}" dt="2024-11-01T08:41:11.243" v="2" actId="47"/>
        <pc:sldMkLst>
          <pc:docMk/>
          <pc:sldMk cId="0" sldId="279"/>
        </pc:sldMkLst>
      </pc:sldChg>
      <pc:sldChg chg="del">
        <pc:chgData name="Nagaraj Saroday" userId="3a26ac0b3cfb4850" providerId="LiveId" clId="{400B83EE-6AAA-4A22-A43E-6705E9BC99F6}" dt="2024-11-01T08:41:11.243" v="2" actId="47"/>
        <pc:sldMkLst>
          <pc:docMk/>
          <pc:sldMk cId="0" sldId="280"/>
        </pc:sldMkLst>
      </pc:sldChg>
      <pc:sldChg chg="del">
        <pc:chgData name="Nagaraj Saroday" userId="3a26ac0b3cfb4850" providerId="LiveId" clId="{400B83EE-6AAA-4A22-A43E-6705E9BC99F6}" dt="2024-11-01T08:41:11.243" v="2" actId="47"/>
        <pc:sldMkLst>
          <pc:docMk/>
          <pc:sldMk cId="0" sldId="281"/>
        </pc:sldMkLst>
      </pc:sldChg>
      <pc:sldChg chg="del">
        <pc:chgData name="Nagaraj Saroday" userId="3a26ac0b3cfb4850" providerId="LiveId" clId="{400B83EE-6AAA-4A22-A43E-6705E9BC99F6}" dt="2024-11-01T08:41:11.243" v="2" actId="47"/>
        <pc:sldMkLst>
          <pc:docMk/>
          <pc:sldMk cId="0" sldId="282"/>
        </pc:sldMkLst>
      </pc:sldChg>
      <pc:sldChg chg="del">
        <pc:chgData name="Nagaraj Saroday" userId="3a26ac0b3cfb4850" providerId="LiveId" clId="{400B83EE-6AAA-4A22-A43E-6705E9BC99F6}" dt="2024-11-01T08:41:11.243" v="2" actId="47"/>
        <pc:sldMkLst>
          <pc:docMk/>
          <pc:sldMk cId="0" sldId="283"/>
        </pc:sldMkLst>
      </pc:sldChg>
      <pc:sldChg chg="del">
        <pc:chgData name="Nagaraj Saroday" userId="3a26ac0b3cfb4850" providerId="LiveId" clId="{400B83EE-6AAA-4A22-A43E-6705E9BC99F6}" dt="2024-11-01T08:41:11.243" v="2" actId="47"/>
        <pc:sldMkLst>
          <pc:docMk/>
          <pc:sldMk cId="0" sldId="284"/>
        </pc:sldMkLst>
      </pc:sldChg>
      <pc:sldChg chg="del">
        <pc:chgData name="Nagaraj Saroday" userId="3a26ac0b3cfb4850" providerId="LiveId" clId="{400B83EE-6AAA-4A22-A43E-6705E9BC99F6}" dt="2024-11-01T08:41:11.243" v="2" actId="47"/>
        <pc:sldMkLst>
          <pc:docMk/>
          <pc:sldMk cId="0" sldId="285"/>
        </pc:sldMkLst>
      </pc:sldChg>
      <pc:sldChg chg="del">
        <pc:chgData name="Nagaraj Saroday" userId="3a26ac0b3cfb4850" providerId="LiveId" clId="{400B83EE-6AAA-4A22-A43E-6705E9BC99F6}" dt="2024-11-01T08:41:11.243" v="2" actId="47"/>
        <pc:sldMkLst>
          <pc:docMk/>
          <pc:sldMk cId="0" sldId="286"/>
        </pc:sldMkLst>
      </pc:sldChg>
      <pc:sldChg chg="del">
        <pc:chgData name="Nagaraj Saroday" userId="3a26ac0b3cfb4850" providerId="LiveId" clId="{400B83EE-6AAA-4A22-A43E-6705E9BC99F6}" dt="2024-11-01T08:41:11.243" v="2" actId="47"/>
        <pc:sldMkLst>
          <pc:docMk/>
          <pc:sldMk cId="0" sldId="287"/>
        </pc:sldMkLst>
      </pc:sldChg>
      <pc:sldChg chg="del">
        <pc:chgData name="Nagaraj Saroday" userId="3a26ac0b3cfb4850" providerId="LiveId" clId="{400B83EE-6AAA-4A22-A43E-6705E9BC99F6}" dt="2024-11-01T08:41:11.243" v="2" actId="47"/>
        <pc:sldMkLst>
          <pc:docMk/>
          <pc:sldMk cId="0" sldId="288"/>
        </pc:sldMkLst>
      </pc:sldChg>
      <pc:sldChg chg="del">
        <pc:chgData name="Nagaraj Saroday" userId="3a26ac0b3cfb4850" providerId="LiveId" clId="{400B83EE-6AAA-4A22-A43E-6705E9BC99F6}" dt="2024-11-01T08:41:11.243" v="2" actId="47"/>
        <pc:sldMkLst>
          <pc:docMk/>
          <pc:sldMk cId="0" sldId="289"/>
        </pc:sldMkLst>
      </pc:sldChg>
      <pc:sldChg chg="del">
        <pc:chgData name="Nagaraj Saroday" userId="3a26ac0b3cfb4850" providerId="LiveId" clId="{400B83EE-6AAA-4A22-A43E-6705E9BC99F6}" dt="2024-11-01T08:41:11.243" v="2" actId="47"/>
        <pc:sldMkLst>
          <pc:docMk/>
          <pc:sldMk cId="0" sldId="290"/>
        </pc:sldMkLst>
      </pc:sldChg>
      <pc:sldChg chg="del">
        <pc:chgData name="Nagaraj Saroday" userId="3a26ac0b3cfb4850" providerId="LiveId" clId="{400B83EE-6AAA-4A22-A43E-6705E9BC99F6}" dt="2024-11-01T08:41:11.243" v="2" actId="47"/>
        <pc:sldMkLst>
          <pc:docMk/>
          <pc:sldMk cId="0" sldId="291"/>
        </pc:sldMkLst>
      </pc:sldChg>
      <pc:sldChg chg="del">
        <pc:chgData name="Nagaraj Saroday" userId="3a26ac0b3cfb4850" providerId="LiveId" clId="{400B83EE-6AAA-4A22-A43E-6705E9BC99F6}" dt="2024-11-01T08:41:11.243" v="2" actId="47"/>
        <pc:sldMkLst>
          <pc:docMk/>
          <pc:sldMk cId="0" sldId="292"/>
        </pc:sldMkLst>
      </pc:sldChg>
      <pc:sldChg chg="del">
        <pc:chgData name="Nagaraj Saroday" userId="3a26ac0b3cfb4850" providerId="LiveId" clId="{400B83EE-6AAA-4A22-A43E-6705E9BC99F6}" dt="2024-11-01T08:40:57.024" v="1" actId="47"/>
        <pc:sldMkLst>
          <pc:docMk/>
          <pc:sldMk cId="0" sldId="293"/>
        </pc:sldMkLst>
      </pc:sldChg>
      <pc:sldChg chg="del">
        <pc:chgData name="Nagaraj Saroday" userId="3a26ac0b3cfb4850" providerId="LiveId" clId="{400B83EE-6AAA-4A22-A43E-6705E9BC99F6}" dt="2024-11-01T08:40:57.024" v="1" actId="47"/>
        <pc:sldMkLst>
          <pc:docMk/>
          <pc:sldMk cId="0" sldId="294"/>
        </pc:sldMkLst>
      </pc:sldChg>
      <pc:sldChg chg="del">
        <pc:chgData name="Nagaraj Saroday" userId="3a26ac0b3cfb4850" providerId="LiveId" clId="{400B83EE-6AAA-4A22-A43E-6705E9BC99F6}" dt="2024-11-01T08:40:57.024" v="1" actId="47"/>
        <pc:sldMkLst>
          <pc:docMk/>
          <pc:sldMk cId="0" sldId="295"/>
        </pc:sldMkLst>
      </pc:sldChg>
      <pc:sldChg chg="del">
        <pc:chgData name="Nagaraj Saroday" userId="3a26ac0b3cfb4850" providerId="LiveId" clId="{400B83EE-6AAA-4A22-A43E-6705E9BC99F6}" dt="2024-11-01T08:40:57.024" v="1" actId="47"/>
        <pc:sldMkLst>
          <pc:docMk/>
          <pc:sldMk cId="0" sldId="296"/>
        </pc:sldMkLst>
      </pc:sldChg>
      <pc:sldChg chg="del">
        <pc:chgData name="Nagaraj Saroday" userId="3a26ac0b3cfb4850" providerId="LiveId" clId="{400B83EE-6AAA-4A22-A43E-6705E9BC99F6}" dt="2024-11-01T08:40:57.024" v="1" actId="47"/>
        <pc:sldMkLst>
          <pc:docMk/>
          <pc:sldMk cId="0" sldId="297"/>
        </pc:sldMkLst>
      </pc:sldChg>
      <pc:sldChg chg="del">
        <pc:chgData name="Nagaraj Saroday" userId="3a26ac0b3cfb4850" providerId="LiveId" clId="{400B83EE-6AAA-4A22-A43E-6705E9BC99F6}" dt="2024-11-01T08:40:57.024" v="1" actId="47"/>
        <pc:sldMkLst>
          <pc:docMk/>
          <pc:sldMk cId="0" sldId="298"/>
        </pc:sldMkLst>
      </pc:sldChg>
      <pc:sldChg chg="del">
        <pc:chgData name="Nagaraj Saroday" userId="3a26ac0b3cfb4850" providerId="LiveId" clId="{400B83EE-6AAA-4A22-A43E-6705E9BC99F6}" dt="2024-11-01T08:40:57.024" v="1" actId="47"/>
        <pc:sldMkLst>
          <pc:docMk/>
          <pc:sldMk cId="0" sldId="299"/>
        </pc:sldMkLst>
      </pc:sldChg>
      <pc:sldChg chg="del">
        <pc:chgData name="Nagaraj Saroday" userId="3a26ac0b3cfb4850" providerId="LiveId" clId="{400B83EE-6AAA-4A22-A43E-6705E9BC99F6}" dt="2024-11-01T08:40:57.024" v="1" actId="47"/>
        <pc:sldMkLst>
          <pc:docMk/>
          <pc:sldMk cId="0" sldId="300"/>
        </pc:sldMkLst>
      </pc:sldChg>
      <pc:sldChg chg="del">
        <pc:chgData name="Nagaraj Saroday" userId="3a26ac0b3cfb4850" providerId="LiveId" clId="{400B83EE-6AAA-4A22-A43E-6705E9BC99F6}" dt="2024-11-01T08:40:57.024" v="1" actId="47"/>
        <pc:sldMkLst>
          <pc:docMk/>
          <pc:sldMk cId="0" sldId="301"/>
        </pc:sldMkLst>
      </pc:sldChg>
      <pc:sldMasterChg chg="delSldLayout">
        <pc:chgData name="Nagaraj Saroday" userId="3a26ac0b3cfb4850" providerId="LiveId" clId="{400B83EE-6AAA-4A22-A43E-6705E9BC99F6}" dt="2024-11-01T08:41:11.243" v="2" actId="47"/>
        <pc:sldMasterMkLst>
          <pc:docMk/>
          <pc:sldMasterMk cId="0" sldId="2147483648"/>
        </pc:sldMasterMkLst>
        <pc:sldLayoutChg chg="del">
          <pc:chgData name="Nagaraj Saroday" userId="3a26ac0b3cfb4850" providerId="LiveId" clId="{400B83EE-6AAA-4A22-A43E-6705E9BC99F6}" dt="2024-11-01T08:41:11.243" v="2" actId="47"/>
          <pc:sldLayoutMkLst>
            <pc:docMk/>
            <pc:sldMasterMk cId="0" sldId="2147483648"/>
            <pc:sldLayoutMk cId="0" sldId="214748365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prstGeom prst="rect">
            <a:avLst/>
          </a:prstGeom>
        </p:spPr>
        <p:txBody>
          <a:bodyPr/>
          <a:lstStyle/>
          <a:p>
            <a:endParaRPr/>
          </a:p>
        </p:txBody>
      </p:sp>
      <p:sp>
        <p:nvSpPr>
          <p:cNvPr id="122" name="Shape 122"/>
          <p:cNvSpPr>
            <a:spLocks noGrp="1"/>
          </p:cNvSpPr>
          <p:nvPr>
            <p:ph type="body" sz="quarter" idx="1"/>
          </p:nvPr>
        </p:nvSpPr>
        <p:spPr>
          <a:prstGeom prst="rect">
            <a:avLst/>
          </a:prstGeom>
        </p:spPr>
        <p:txBody>
          <a:bodyPr/>
          <a:lstStyle/>
          <a:p>
            <a:r>
              <a:t>Let’s talk about queues, one of the most useful DS. This is part one of three in the queue series.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noRot="1" noChangeAspect="1"/>
          </p:cNvSpPr>
          <p:nvPr>
            <p:ph type="sldImg"/>
          </p:nvPr>
        </p:nvSpPr>
        <p:spPr>
          <a:prstGeom prst="rect">
            <a:avLst/>
          </a:prstGeom>
        </p:spPr>
        <p:txBody>
          <a:bodyPr/>
          <a:lstStyle/>
          <a:p>
            <a:endParaRPr/>
          </a:p>
        </p:txBody>
      </p:sp>
      <p:sp>
        <p:nvSpPr>
          <p:cNvPr id="279" name="Shape 279"/>
          <p:cNvSpPr>
            <a:spLocks noGrp="1"/>
          </p:cNvSpPr>
          <p:nvPr>
            <p:ph type="body" sz="quarter" idx="1"/>
          </p:nvPr>
        </p:nvSpPr>
        <p:spPr>
          <a:prstGeom prst="rect">
            <a:avLst/>
          </a:prstGeom>
        </p:spPr>
        <p:txBody>
          <a:bodyPr/>
          <a:lstStyle/>
          <a:p>
            <a:r>
              <a:t>Dequeue again so this time we remove minus one from the queue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hape 298"/>
          <p:cNvSpPr>
            <a:spLocks noGrp="1" noRot="1" noChangeAspect="1"/>
          </p:cNvSpPr>
          <p:nvPr>
            <p:ph type="sldImg"/>
          </p:nvPr>
        </p:nvSpPr>
        <p:spPr>
          <a:prstGeom prst="rect">
            <a:avLst/>
          </a:prstGeom>
        </p:spPr>
        <p:txBody>
          <a:bodyPr/>
          <a:lstStyle/>
          <a:p>
            <a:endParaRPr/>
          </a:p>
        </p:txBody>
      </p:sp>
      <p:sp>
        <p:nvSpPr>
          <p:cNvPr id="299" name="Shape 299"/>
          <p:cNvSpPr>
            <a:spLocks noGrp="1"/>
          </p:cNvSpPr>
          <p:nvPr>
            <p:ph type="body" sz="quarter" idx="1"/>
          </p:nvPr>
        </p:nvSpPr>
        <p:spPr>
          <a:prstGeom prst="rect">
            <a:avLst/>
          </a:prstGeom>
        </p:spPr>
        <p:txBody>
          <a:bodyPr/>
          <a:lstStyle/>
          <a:p>
            <a:r>
              <a:t>Now let’s enqueue 7 to the back of the queue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Shape 319"/>
          <p:cNvSpPr>
            <a:spLocks noGrp="1" noRot="1" noChangeAspect="1"/>
          </p:cNvSpPr>
          <p:nvPr>
            <p:ph type="sldImg"/>
          </p:nvPr>
        </p:nvSpPr>
        <p:spPr>
          <a:prstGeom prst="rect">
            <a:avLst/>
          </a:prstGeom>
        </p:spPr>
        <p:txBody>
          <a:bodyPr/>
          <a:lstStyle/>
          <a:p>
            <a:endParaRPr/>
          </a:p>
        </p:txBody>
      </p:sp>
      <p:sp>
        <p:nvSpPr>
          <p:cNvPr id="320" name="Shape 320"/>
          <p:cNvSpPr>
            <a:spLocks noGrp="1"/>
          </p:cNvSpPr>
          <p:nvPr>
            <p:ph type="body" sz="quarter" idx="1"/>
          </p:nvPr>
        </p:nvSpPr>
        <p:spPr>
          <a:prstGeom prst="rect">
            <a:avLst/>
          </a:prstGeom>
        </p:spPr>
        <p:txBody>
          <a:bodyPr/>
          <a:lstStyle/>
          <a:p>
            <a:r>
              <a:t>Oh now we have a dequeue operation so let’s remove the front element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Shape 339"/>
          <p:cNvSpPr>
            <a:spLocks noGrp="1" noRot="1" noChangeAspect="1"/>
          </p:cNvSpPr>
          <p:nvPr>
            <p:ph type="sldImg"/>
          </p:nvPr>
        </p:nvSpPr>
        <p:spPr>
          <a:prstGeom prst="rect">
            <a:avLst/>
          </a:prstGeom>
        </p:spPr>
        <p:txBody>
          <a:bodyPr/>
          <a:lstStyle/>
          <a:p>
            <a:endParaRPr/>
          </a:p>
        </p:txBody>
      </p:sp>
      <p:sp>
        <p:nvSpPr>
          <p:cNvPr id="340" name="Shape 340"/>
          <p:cNvSpPr>
            <a:spLocks noGrp="1"/>
          </p:cNvSpPr>
          <p:nvPr>
            <p:ph type="body" sz="quarter" idx="1"/>
          </p:nvPr>
        </p:nvSpPr>
        <p:spPr>
          <a:prstGeom prst="rect">
            <a:avLst/>
          </a:prstGeom>
        </p:spPr>
        <p:txBody>
          <a:bodyPr/>
          <a:lstStyle/>
          <a:p>
            <a:r>
              <a:t>The last operation is to enqueue so just add -6 to the end of the queue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Shape 353"/>
          <p:cNvSpPr>
            <a:spLocks noGrp="1" noRot="1" noChangeAspect="1"/>
          </p:cNvSpPr>
          <p:nvPr>
            <p:ph type="sldImg"/>
          </p:nvPr>
        </p:nvSpPr>
        <p:spPr>
          <a:prstGeom prst="rect">
            <a:avLst/>
          </a:prstGeom>
        </p:spPr>
        <p:txBody>
          <a:bodyPr/>
          <a:lstStyle/>
          <a:p>
            <a:endParaRPr/>
          </a:p>
        </p:txBody>
      </p:sp>
      <p:sp>
        <p:nvSpPr>
          <p:cNvPr id="354" name="Shape 354"/>
          <p:cNvSpPr>
            <a:spLocks noGrp="1"/>
          </p:cNvSpPr>
          <p:nvPr>
            <p:ph type="body" sz="quarter" idx="1"/>
          </p:nvPr>
        </p:nvSpPr>
        <p:spPr>
          <a:prstGeom prst="rect">
            <a:avLst/>
          </a:prstGeom>
        </p:spPr>
        <p:txBody>
          <a:bodyPr/>
          <a:lstStyle/>
          <a:p>
            <a:r>
              <a:t>So now that we know what a queue is, where does this data structure actually get used? </a:t>
            </a:r>
          </a:p>
          <a:p>
            <a:endParaRPr/>
          </a:p>
          <a:p>
            <a:r>
              <a:t>The classic example of where a queue is used is to model an actual queue or a waiting line such as one at a movie theatre or a line of people waiting to get served at mcdonalds. Have you ever been waiting behind people in a line at McDonalds because all the cashes are full and as soon as one of them is freed the next person in line gets to order food? Well that’s a queue.</a:t>
            </a:r>
          </a:p>
          <a:p>
            <a:endParaRPr/>
          </a:p>
          <a:p>
            <a:r>
              <a:t>Queues are also really useful if you need to keep track of the last x most recently added items because all you need to do is poll whenever the queue contains more than x elements (leaving the most recent elements).</a:t>
            </a:r>
          </a:p>
          <a:p>
            <a:endParaRPr/>
          </a:p>
          <a:p>
            <a:r>
              <a:t>Queues are often used in server request management. Suppose for a moment that you’re a web server idly waiting for requests from people to use your website and at any given moment you can simultaneously serve up to five people but no more. If 12 requests come in one after another in a short period of time you may not be able to finish processing all the requests as new ones come in so while you process the five that you’re able to the remaining 7 get to chill in a queue waiting to be served and whenever you finish processing a request you simply dequeue the next element in the queue until the queue is empty. While you’re doing all this if more requests to access your webpage come in just enqueue them add the end of the queue.</a:t>
            </a:r>
          </a:p>
          <a:p>
            <a:endParaRPr/>
          </a:p>
          <a:p>
            <a:r>
              <a:t>Queues are also used when performing a breadth first search traversal of a graph we’re going to see an example of this coming up soon.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Shape 360"/>
          <p:cNvSpPr>
            <a:spLocks noGrp="1" noRot="1" noChangeAspect="1"/>
          </p:cNvSpPr>
          <p:nvPr>
            <p:ph type="sldImg"/>
          </p:nvPr>
        </p:nvSpPr>
        <p:spPr>
          <a:prstGeom prst="rect">
            <a:avLst/>
          </a:prstGeom>
        </p:spPr>
        <p:txBody>
          <a:bodyPr/>
          <a:lstStyle/>
          <a:p>
            <a:endParaRPr/>
          </a:p>
        </p:txBody>
      </p:sp>
      <p:sp>
        <p:nvSpPr>
          <p:cNvPr id="361" name="Shape 361"/>
          <p:cNvSpPr>
            <a:spLocks noGrp="1"/>
          </p:cNvSpPr>
          <p:nvPr>
            <p:ph type="body" sz="quarter" idx="1"/>
          </p:nvPr>
        </p:nvSpPr>
        <p:spPr>
          <a:prstGeom prst="rect">
            <a:avLst/>
          </a:prstGeom>
        </p:spPr>
        <p:txBody>
          <a:bodyPr/>
          <a:lstStyle/>
          <a:p>
            <a:r>
              <a:t>As we have seen it is pretty obvious that the enqueue and dequeue operations are constant time. There’s also another operation on queue I have not mentioned and this is peeking. Peeking means looking at the value at the front of the queue without removing it, this is also constant time. However checking if an element is contained within a queue is linear since we would need to scan through all the elements. There is also element removal, not in the sense of dequeuing or polling but actually removing from the entire queue internally, this also requires linear time due to the fact that we need to scan through all the elements of the queue in the worst case.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prstGeom prst="rect">
            <a:avLst/>
          </a:prstGeom>
        </p:spPr>
        <p:txBody>
          <a:bodyPr/>
          <a:lstStyle/>
          <a:p>
            <a:endParaRPr/>
          </a:p>
        </p:txBody>
      </p:sp>
      <p:sp>
        <p:nvSpPr>
          <p:cNvPr id="127" name="Shape 127"/>
          <p:cNvSpPr>
            <a:spLocks noGrp="1"/>
          </p:cNvSpPr>
          <p:nvPr>
            <p:ph type="body" sz="quarter" idx="1"/>
          </p:nvPr>
        </p:nvSpPr>
        <p:spPr>
          <a:prstGeom prst="rect">
            <a:avLst/>
          </a:prstGeom>
        </p:spPr>
        <p:txBody>
          <a:bodyPr/>
          <a:lstStyle/>
          <a:p>
            <a:r>
              <a:t>Here’s our outline, we’ll be going over what queues are and where they’re used. Then we’ll look at some complexity analysis and an example involving queues and lastly we’ll discuss the implementation details of enqueuing and dequeuing followed by some code implementation.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noRot="1" noChangeAspect="1"/>
          </p:cNvSpPr>
          <p:nvPr>
            <p:ph type="sldImg"/>
          </p:nvPr>
        </p:nvSpPr>
        <p:spPr>
          <a:prstGeom prst="rect">
            <a:avLst/>
          </a:prstGeom>
        </p:spPr>
        <p:txBody>
          <a:bodyPr/>
          <a:lstStyle/>
          <a:p>
            <a:endParaRPr/>
          </a:p>
        </p:txBody>
      </p:sp>
      <p:sp>
        <p:nvSpPr>
          <p:cNvPr id="153" name="Shape 153"/>
          <p:cNvSpPr>
            <a:spLocks noGrp="1"/>
          </p:cNvSpPr>
          <p:nvPr>
            <p:ph type="body" sz="quarter" idx="1"/>
          </p:nvPr>
        </p:nvSpPr>
        <p:spPr>
          <a:prstGeom prst="rect">
            <a:avLst/>
          </a:prstGeom>
        </p:spPr>
        <p:txBody>
          <a:bodyPr/>
          <a:lstStyle/>
          <a:p>
            <a:pPr>
              <a:buFont typeface="Arial" panose="020B0604020202020204" pitchFamily="34" charset="0"/>
              <a:buChar char="•"/>
            </a:pPr>
            <a:r>
              <a:rPr lang="en-US" b="1" dirty="0" err="1"/>
              <a:t>Definition</a:t>
            </a:r>
            <a:r>
              <a:rPr lang="en-US" dirty="0" err="1"/>
              <a:t>:A</a:t>
            </a:r>
            <a:r>
              <a:rPr lang="en-US" dirty="0"/>
              <a:t> queue is a linear data structure that follows the First-In-First-Out (FIFO) principle.</a:t>
            </a:r>
          </a:p>
          <a:p>
            <a:pPr>
              <a:buFont typeface="Arial" panose="020B0604020202020204" pitchFamily="34" charset="0"/>
              <a:buChar char="•"/>
            </a:pPr>
            <a:r>
              <a:rPr lang="en-US" b="1" dirty="0" err="1"/>
              <a:t>Analogy</a:t>
            </a:r>
            <a:r>
              <a:rPr lang="en-US" dirty="0" err="1"/>
              <a:t>:Like</a:t>
            </a:r>
            <a:r>
              <a:rPr lang="en-US" dirty="0"/>
              <a:t> a line of people waiting to buy tickets; the first person to get in line is the first one to be served.</a:t>
            </a:r>
          </a:p>
          <a:p>
            <a:pPr>
              <a:buFont typeface="Arial" panose="020B0604020202020204" pitchFamily="34" charset="0"/>
              <a:buChar char="•"/>
            </a:pPr>
            <a:endParaRPr lang="en-US" dirty="0"/>
          </a:p>
          <a:p>
            <a:r>
              <a:rPr lang="en-US" b="1" dirty="0"/>
              <a:t>Characteristics of Queues</a:t>
            </a:r>
          </a:p>
          <a:p>
            <a:pPr>
              <a:buFont typeface="Arial" panose="020B0604020202020204" pitchFamily="34" charset="0"/>
              <a:buChar char="•"/>
            </a:pPr>
            <a:r>
              <a:rPr lang="en-US" b="1" dirty="0"/>
              <a:t>FIFO Order</a:t>
            </a:r>
            <a:r>
              <a:rPr lang="en-US" dirty="0"/>
              <a:t>:</a:t>
            </a:r>
          </a:p>
          <a:p>
            <a:pPr marL="742950" lvl="1" indent="-285750">
              <a:buFont typeface="Arial" panose="020B0604020202020204" pitchFamily="34" charset="0"/>
              <a:buChar char="•"/>
            </a:pPr>
            <a:r>
              <a:rPr lang="en-US" dirty="0"/>
              <a:t>The first element added is the first one to be removed.</a:t>
            </a:r>
          </a:p>
          <a:p>
            <a:pPr>
              <a:buFont typeface="Arial" panose="020B0604020202020204" pitchFamily="34" charset="0"/>
              <a:buChar char="•"/>
            </a:pPr>
            <a:r>
              <a:rPr lang="en-US" b="1" dirty="0"/>
              <a:t>Dynamic Size</a:t>
            </a:r>
            <a:r>
              <a:rPr lang="en-US" dirty="0"/>
              <a:t>:</a:t>
            </a:r>
          </a:p>
          <a:p>
            <a:pPr marL="742950" lvl="1" indent="-285750">
              <a:buFont typeface="Arial" panose="020B0604020202020204" pitchFamily="34" charset="0"/>
              <a:buChar char="•"/>
            </a:pPr>
            <a:r>
              <a:rPr lang="en-US" dirty="0"/>
              <a:t>The size of the queue can grow or shrink as items are added or removed.</a:t>
            </a:r>
          </a:p>
          <a:p>
            <a:pPr>
              <a:buFont typeface="Arial" panose="020B0604020202020204" pitchFamily="34" charset="0"/>
              <a:buChar char="•"/>
            </a:pPr>
            <a:r>
              <a:rPr lang="en-US" b="1" dirty="0"/>
              <a:t>Operations</a:t>
            </a:r>
            <a:r>
              <a:rPr lang="en-US" dirty="0"/>
              <a:t>:</a:t>
            </a:r>
          </a:p>
          <a:p>
            <a:pPr marL="742950" lvl="1" indent="-285750">
              <a:buFont typeface="Arial" panose="020B0604020202020204" pitchFamily="34" charset="0"/>
              <a:buChar char="•"/>
            </a:pPr>
            <a:r>
              <a:rPr lang="en-US" b="1" dirty="0"/>
              <a:t>Enqueue</a:t>
            </a:r>
            <a:r>
              <a:rPr lang="en-US" dirty="0"/>
              <a:t>: Adding an item to the back of the queue.</a:t>
            </a:r>
          </a:p>
          <a:p>
            <a:pPr marL="742950" lvl="1" indent="-285750">
              <a:buFont typeface="Arial" panose="020B0604020202020204" pitchFamily="34" charset="0"/>
              <a:buChar char="•"/>
            </a:pPr>
            <a:r>
              <a:rPr lang="en-US" b="1" dirty="0"/>
              <a:t>Dequeue</a:t>
            </a:r>
            <a:r>
              <a:rPr lang="en-US" dirty="0"/>
              <a:t>: Removing an item from the front of the queue.</a:t>
            </a:r>
          </a:p>
          <a:p>
            <a:r>
              <a:rPr lang="en-US" b="1" dirty="0"/>
              <a:t>Queue Operations</a:t>
            </a:r>
          </a:p>
          <a:p>
            <a:pPr>
              <a:buFont typeface="Arial" panose="020B0604020202020204" pitchFamily="34" charset="0"/>
              <a:buChar char="•"/>
            </a:pPr>
            <a:r>
              <a:rPr lang="en-US" b="1" dirty="0"/>
              <a:t>Enqueue</a:t>
            </a:r>
            <a:r>
              <a:rPr lang="en-US" dirty="0"/>
              <a:t>:</a:t>
            </a:r>
          </a:p>
          <a:p>
            <a:pPr marL="742950" lvl="1" indent="-285750">
              <a:buFont typeface="Arial" panose="020B0604020202020204" pitchFamily="34" charset="0"/>
              <a:buChar char="•"/>
            </a:pPr>
            <a:r>
              <a:rPr lang="en-US" b="1" dirty="0"/>
              <a:t>Description</a:t>
            </a:r>
            <a:r>
              <a:rPr lang="en-US" dirty="0"/>
              <a:t>: Adds an item to the rear of the queue.</a:t>
            </a:r>
          </a:p>
          <a:p>
            <a:pPr marL="742950" lvl="1" indent="-285750">
              <a:buFont typeface="Arial" panose="020B0604020202020204" pitchFamily="34" charset="0"/>
              <a:buChar char="•"/>
            </a:pPr>
            <a:r>
              <a:rPr lang="en-US" b="1" dirty="0"/>
              <a:t>Time Complexity</a:t>
            </a:r>
            <a:r>
              <a:rPr lang="en-US" dirty="0"/>
              <a:t>: O(1)</a:t>
            </a:r>
          </a:p>
          <a:p>
            <a:pPr>
              <a:buFont typeface="Arial" panose="020B0604020202020204" pitchFamily="34" charset="0"/>
              <a:buChar char="•"/>
            </a:pPr>
            <a:r>
              <a:rPr lang="en-US" b="1" dirty="0"/>
              <a:t>Dequeue</a:t>
            </a:r>
            <a:r>
              <a:rPr lang="en-US" dirty="0"/>
              <a:t>:</a:t>
            </a:r>
          </a:p>
          <a:p>
            <a:pPr marL="742950" lvl="1" indent="-285750">
              <a:buFont typeface="Arial" panose="020B0604020202020204" pitchFamily="34" charset="0"/>
              <a:buChar char="•"/>
            </a:pPr>
            <a:r>
              <a:rPr lang="en-US" b="1" dirty="0"/>
              <a:t>Description</a:t>
            </a:r>
            <a:r>
              <a:rPr lang="en-US" dirty="0"/>
              <a:t>: Removes an item from the front of the queue.</a:t>
            </a:r>
          </a:p>
          <a:p>
            <a:pPr marL="742950" lvl="1" indent="-285750">
              <a:buFont typeface="Arial" panose="020B0604020202020204" pitchFamily="34" charset="0"/>
              <a:buChar char="•"/>
            </a:pPr>
            <a:r>
              <a:rPr lang="en-US" b="1" dirty="0"/>
              <a:t>Time Complexity</a:t>
            </a:r>
            <a:r>
              <a:rPr lang="en-US" dirty="0"/>
              <a:t>: O(1) for linked list implementation; O(n) for array-based implementation.</a:t>
            </a:r>
          </a:p>
          <a:p>
            <a:pPr>
              <a:buFont typeface="Arial" panose="020B0604020202020204" pitchFamily="34" charset="0"/>
              <a:buChar char="•"/>
            </a:pPr>
            <a:r>
              <a:rPr lang="en-US" b="1" dirty="0"/>
              <a:t>Peek</a:t>
            </a:r>
            <a:r>
              <a:rPr lang="en-US" dirty="0"/>
              <a:t>:</a:t>
            </a:r>
          </a:p>
          <a:p>
            <a:pPr marL="742950" lvl="1" indent="-285750">
              <a:buFont typeface="Arial" panose="020B0604020202020204" pitchFamily="34" charset="0"/>
              <a:buChar char="•"/>
            </a:pPr>
            <a:r>
              <a:rPr lang="en-US" b="1" dirty="0"/>
              <a:t>Description</a:t>
            </a:r>
            <a:r>
              <a:rPr lang="en-US" dirty="0"/>
              <a:t>: Returns the front item without removing it.</a:t>
            </a:r>
          </a:p>
          <a:p>
            <a:pPr marL="742950" lvl="1" indent="-285750">
              <a:buFont typeface="Arial" panose="020B0604020202020204" pitchFamily="34" charset="0"/>
              <a:buChar char="•"/>
            </a:pPr>
            <a:r>
              <a:rPr lang="en-US" b="1" dirty="0"/>
              <a:t>Time Complexity</a:t>
            </a:r>
            <a:r>
              <a:rPr lang="en-US" dirty="0"/>
              <a:t>: O(1)</a:t>
            </a:r>
          </a:p>
          <a:p>
            <a:r>
              <a:rPr lang="en-US" b="1"/>
              <a:t>Queue </a:t>
            </a:r>
            <a:r>
              <a:rPr lang="en-US" b="1" dirty="0"/>
              <a:t>Implementation</a:t>
            </a:r>
          </a:p>
          <a:p>
            <a:pPr>
              <a:buFont typeface="Arial" panose="020B0604020202020204" pitchFamily="34" charset="0"/>
              <a:buChar char="•"/>
            </a:pPr>
            <a:r>
              <a:rPr lang="en-US" b="1" dirty="0"/>
              <a:t>Array-Based Implementation</a:t>
            </a:r>
            <a:r>
              <a:rPr lang="en-US" dirty="0"/>
              <a:t>:</a:t>
            </a:r>
          </a:p>
          <a:p>
            <a:pPr marL="742950" lvl="1" indent="-285750">
              <a:buFont typeface="Arial" panose="020B0604020202020204" pitchFamily="34" charset="0"/>
              <a:buChar char="•"/>
            </a:pPr>
            <a:r>
              <a:rPr lang="en-US" b="1" dirty="0"/>
              <a:t>Pros</a:t>
            </a:r>
            <a:r>
              <a:rPr lang="en-US" dirty="0"/>
              <a:t>: Simple to implement; direct indexing.</a:t>
            </a:r>
          </a:p>
          <a:p>
            <a:pPr marL="742950" lvl="1" indent="-285750">
              <a:buFont typeface="Arial" panose="020B0604020202020204" pitchFamily="34" charset="0"/>
              <a:buChar char="•"/>
            </a:pPr>
            <a:r>
              <a:rPr lang="en-US" b="1" dirty="0"/>
              <a:t>Cons</a:t>
            </a:r>
            <a:r>
              <a:rPr lang="en-US" dirty="0"/>
              <a:t>: Fixed size; can lead to wasted space.</a:t>
            </a:r>
          </a:p>
          <a:p>
            <a:pPr>
              <a:buFont typeface="Arial" panose="020B0604020202020204" pitchFamily="34" charset="0"/>
              <a:buChar char="•"/>
            </a:pPr>
            <a:r>
              <a:rPr lang="en-US" b="1" dirty="0"/>
              <a:t>Linked List-Based Implementation</a:t>
            </a:r>
            <a:r>
              <a:rPr lang="en-US" dirty="0"/>
              <a:t>:</a:t>
            </a:r>
          </a:p>
          <a:p>
            <a:pPr marL="742950" lvl="1" indent="-285750">
              <a:buFont typeface="Arial" panose="020B0604020202020204" pitchFamily="34" charset="0"/>
              <a:buChar char="•"/>
            </a:pPr>
            <a:r>
              <a:rPr lang="en-US" b="1" dirty="0"/>
              <a:t>Pros</a:t>
            </a:r>
            <a:r>
              <a:rPr lang="en-US" dirty="0"/>
              <a:t>: Dynamic size; efficient memory usage.</a:t>
            </a:r>
          </a:p>
          <a:p>
            <a:pPr marL="742950" lvl="1" indent="-285750">
              <a:buFont typeface="Arial" panose="020B0604020202020204" pitchFamily="34" charset="0"/>
              <a:buChar char="•"/>
            </a:pPr>
            <a:r>
              <a:rPr lang="en-US" b="1" dirty="0"/>
              <a:t>Cons</a:t>
            </a:r>
            <a:r>
              <a:rPr lang="en-US" dirty="0"/>
              <a:t>: Overhead of pointers.</a:t>
            </a:r>
          </a:p>
          <a:p>
            <a:pPr>
              <a:buFont typeface="Arial" panose="020B0604020202020204" pitchFamily="34" charset="0"/>
              <a:buChar char="•"/>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noRot="1" noChangeAspect="1"/>
          </p:cNvSpPr>
          <p:nvPr>
            <p:ph type="sldImg"/>
          </p:nvPr>
        </p:nvSpPr>
        <p:spPr>
          <a:prstGeom prst="rect">
            <a:avLst/>
          </a:prstGeom>
        </p:spPr>
        <p:txBody>
          <a:bodyPr/>
          <a:lstStyle/>
          <a:p>
            <a:endParaRPr/>
          </a:p>
        </p:txBody>
      </p:sp>
      <p:sp>
        <p:nvSpPr>
          <p:cNvPr id="176" name="Shape 176"/>
          <p:cNvSpPr>
            <a:spLocks noGrp="1"/>
          </p:cNvSpPr>
          <p:nvPr>
            <p:ph type="body" sz="quarter" idx="1"/>
          </p:nvPr>
        </p:nvSpPr>
        <p:spPr>
          <a:prstGeom prst="rect">
            <a:avLst/>
          </a:prstGeom>
        </p:spPr>
        <p:txBody>
          <a:bodyPr/>
          <a:lstStyle/>
          <a:p>
            <a:r>
              <a:t>So every queue has a back and a front. We insert elements through the back and remove them through the front. Adding elements to the back of the queue is called enqueuing and removing elements for the front of the queue is called dequeuing.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noRot="1" noChangeAspect="1"/>
          </p:cNvSpPr>
          <p:nvPr>
            <p:ph type="sldImg"/>
          </p:nvPr>
        </p:nvSpPr>
        <p:spPr>
          <a:prstGeom prst="rect">
            <a:avLst/>
          </a:prstGeom>
        </p:spPr>
        <p:txBody>
          <a:bodyPr/>
          <a:lstStyle/>
          <a:p>
            <a:endParaRPr/>
          </a:p>
        </p:txBody>
      </p:sp>
      <p:sp>
        <p:nvSpPr>
          <p:cNvPr id="191" name="Shape 191"/>
          <p:cNvSpPr>
            <a:spLocks noGrp="1"/>
          </p:cNvSpPr>
          <p:nvPr>
            <p:ph type="body" sz="quarter" idx="1"/>
          </p:nvPr>
        </p:nvSpPr>
        <p:spPr>
          <a:prstGeom prst="rect">
            <a:avLst/>
          </a:prstGeom>
        </p:spPr>
        <p:txBody>
          <a:bodyPr/>
          <a:lstStyle/>
          <a:p>
            <a:r>
              <a:t>Now let’s talk a little bit more about terminology surrounding queues because there does not seem to be a consistent usage of terms to refer to enqueuing and dequeuing. You will see some people refer to enqueuing as adding for even offering elements to a queue.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r>
              <a:t>Also for dequeuing or removing elements from the front of the queue sometimes this is called polling an element from a queue. Some people also refer to this as removing an element from a queue, but the problem with saying that is: that it can cause some ambiguity. Did they mean removing from the front of the queue specifically or from the entire queue? Make note that if I say removing I am referring to removing from the front of the queue unless I say otherwise.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a:spLocks noGrp="1" noRot="1" noChangeAspect="1"/>
          </p:cNvSpPr>
          <p:nvPr>
            <p:ph type="sldImg"/>
          </p:nvPr>
        </p:nvSpPr>
        <p:spPr>
          <a:prstGeom prst="rect">
            <a:avLst/>
          </a:prstGeom>
        </p:spPr>
        <p:txBody>
          <a:bodyPr/>
          <a:lstStyle/>
          <a:p>
            <a:endParaRPr/>
          </a:p>
        </p:txBody>
      </p:sp>
      <p:sp>
        <p:nvSpPr>
          <p:cNvPr id="222" name="Shape 222"/>
          <p:cNvSpPr>
            <a:spLocks noGrp="1"/>
          </p:cNvSpPr>
          <p:nvPr>
            <p:ph type="body" sz="quarter" idx="1"/>
          </p:nvPr>
        </p:nvSpPr>
        <p:spPr>
          <a:prstGeom prst="rect">
            <a:avLst/>
          </a:prstGeom>
        </p:spPr>
        <p:txBody>
          <a:bodyPr/>
          <a:lstStyle/>
          <a:p>
            <a:r>
              <a:t>Now let’s look at an example of how a queue works in some detail. First however notice that I have labeled the queue’s front and back ends where we will be dequeuing and enqueuing respectively to remove and confusion.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prstGeom prst="rect">
            <a:avLst/>
          </a:prstGeom>
        </p:spPr>
        <p:txBody>
          <a:bodyPr/>
          <a:lstStyle/>
          <a:p>
            <a:endParaRPr/>
          </a:p>
        </p:txBody>
      </p:sp>
      <p:sp>
        <p:nvSpPr>
          <p:cNvPr id="235" name="Shape 235"/>
          <p:cNvSpPr>
            <a:spLocks noGrp="1"/>
          </p:cNvSpPr>
          <p:nvPr>
            <p:ph type="body" sz="quarter" idx="1"/>
          </p:nvPr>
        </p:nvSpPr>
        <p:spPr>
          <a:prstGeom prst="rect">
            <a:avLst/>
          </a:prstGeom>
        </p:spPr>
        <p:txBody>
          <a:bodyPr/>
          <a:lstStyle/>
          <a:p>
            <a:r>
              <a:t>The first operation says to enqueue 12, so we add 12 to the end of the queue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noRot="1" noChangeAspect="1"/>
          </p:cNvSpPr>
          <p:nvPr>
            <p:ph type="sldImg"/>
          </p:nvPr>
        </p:nvSpPr>
        <p:spPr>
          <a:prstGeom prst="rect">
            <a:avLst/>
          </a:prstGeom>
        </p:spPr>
        <p:txBody>
          <a:bodyPr/>
          <a:lstStyle/>
          <a:p>
            <a:endParaRPr/>
          </a:p>
        </p:txBody>
      </p:sp>
      <p:sp>
        <p:nvSpPr>
          <p:cNvPr id="258" name="Shape 258"/>
          <p:cNvSpPr>
            <a:spLocks noGrp="1"/>
          </p:cNvSpPr>
          <p:nvPr>
            <p:ph type="body" sz="quarter" idx="1"/>
          </p:nvPr>
        </p:nvSpPr>
        <p:spPr>
          <a:prstGeom prst="rect">
            <a:avLst/>
          </a:prstGeom>
        </p:spPr>
        <p:txBody>
          <a:bodyPr/>
          <a:lstStyle/>
          <a:p>
            <a:r>
              <a:t>Then Dequeue, so we remove the first element from the front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a:spLocks noGrp="1"/>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r>
              <a:t>Title Text</a:t>
            </a:r>
          </a:p>
        </p:txBody>
      </p:sp>
      <p:sp>
        <p:nvSpPr>
          <p:cNvPr id="40" name="Body Level One…"/>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t>Title Text</a:t>
            </a: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a:spLocks noGrp="1"/>
          </p:cNvSpPr>
          <p:nvPr>
            <p:ph type="title"/>
          </p:nvPr>
        </p:nvSpPr>
        <p:spPr>
          <a:prstGeom prst="rect">
            <a:avLst/>
          </a:prstGeom>
        </p:spPr>
        <p:txBody>
          <a:bodyPr/>
          <a:lstStyle/>
          <a:p>
            <a:r>
              <a:t>Title Text</a:t>
            </a:r>
          </a:p>
        </p:txBody>
      </p:sp>
      <p:sp>
        <p:nvSpPr>
          <p:cNvPr id="67" name="Body Level One…"/>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Queues"/>
          <p:cNvSpPr>
            <a:spLocks noGrp="1"/>
          </p:cNvSpPr>
          <p:nvPr>
            <p:ph type="ctrTitle"/>
          </p:nvPr>
        </p:nvSpPr>
        <p:spPr>
          <a:prstGeom prst="rect">
            <a:avLst/>
          </a:prstGeom>
        </p:spPr>
        <p:txBody>
          <a:bodyPr/>
          <a:lstStyle>
            <a:lvl1pPr>
              <a:defRPr sz="16000" b="1"/>
            </a:lvl1pPr>
          </a:lstStyle>
          <a:p>
            <a:r>
              <a:t>Queues</a:t>
            </a:r>
          </a:p>
        </p:txBody>
      </p:sp>
      <p:sp>
        <p:nvSpPr>
          <p:cNvPr id="3" name="Text Placeholder 2">
            <a:extLst>
              <a:ext uri="{FF2B5EF4-FFF2-40B4-BE49-F238E27FC236}">
                <a16:creationId xmlns:a16="http://schemas.microsoft.com/office/drawing/2014/main" id="{18540548-FDC9-301B-7999-8B666A98F874}"/>
              </a:ext>
            </a:extLst>
          </p:cNvPr>
          <p:cNvSpPr>
            <a:spLocks noGrp="1"/>
          </p:cNvSpPr>
          <p:nvPr>
            <p:ph type="body" sz="quarter" idx="1"/>
          </p:nvPr>
        </p:nvSpPr>
        <p:spPr/>
        <p:txBody>
          <a:bodyPr/>
          <a:lstStyle/>
          <a:p>
            <a:endParaRPr lang="en-IN"/>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Queue Example"/>
          <p:cNvSpPr>
            <a:spLocks noGrp="1"/>
          </p:cNvSpPr>
          <p:nvPr>
            <p:ph type="title"/>
          </p:nvPr>
        </p:nvSpPr>
        <p:spPr>
          <a:prstGeom prst="rect">
            <a:avLst/>
          </a:prstGeom>
        </p:spPr>
        <p:txBody>
          <a:bodyPr/>
          <a:lstStyle>
            <a:lvl1pPr>
              <a:defRPr b="1"/>
            </a:lvl1pPr>
          </a:lstStyle>
          <a:p>
            <a:r>
              <a:t>Queue Example</a:t>
            </a:r>
          </a:p>
        </p:txBody>
      </p:sp>
      <p:sp>
        <p:nvSpPr>
          <p:cNvPr id="238" name="Instructions:"/>
          <p:cNvSpPr/>
          <p:nvPr/>
        </p:nvSpPr>
        <p:spPr>
          <a:xfrm>
            <a:off x="330540" y="2219557"/>
            <a:ext cx="12343720" cy="774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sz="4500" b="1" u="sng"/>
              <a:t>Instructions</a:t>
            </a:r>
            <a:r>
              <a:t>:</a:t>
            </a:r>
          </a:p>
        </p:txBody>
      </p:sp>
      <p:sp>
        <p:nvSpPr>
          <p:cNvPr id="239" name="55"/>
          <p:cNvSpPr/>
          <p:nvPr/>
        </p:nvSpPr>
        <p:spPr>
          <a:xfrm>
            <a:off x="3831332" y="6822709"/>
            <a:ext cx="880477"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55</a:t>
            </a:r>
          </a:p>
        </p:txBody>
      </p:sp>
      <p:sp>
        <p:nvSpPr>
          <p:cNvPr id="240" name="-1"/>
          <p:cNvSpPr/>
          <p:nvPr/>
        </p:nvSpPr>
        <p:spPr>
          <a:xfrm>
            <a:off x="4946746"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a:t>
            </a:r>
          </a:p>
        </p:txBody>
      </p:sp>
      <p:sp>
        <p:nvSpPr>
          <p:cNvPr id="241" name="33"/>
          <p:cNvSpPr/>
          <p:nvPr/>
        </p:nvSpPr>
        <p:spPr>
          <a:xfrm>
            <a:off x="6062161"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33</a:t>
            </a:r>
          </a:p>
        </p:txBody>
      </p:sp>
      <p:sp>
        <p:nvSpPr>
          <p:cNvPr id="242" name="17"/>
          <p:cNvSpPr/>
          <p:nvPr/>
        </p:nvSpPr>
        <p:spPr>
          <a:xfrm>
            <a:off x="7177576"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17</a:t>
            </a:r>
          </a:p>
        </p:txBody>
      </p:sp>
      <p:sp>
        <p:nvSpPr>
          <p:cNvPr id="243" name="11"/>
          <p:cNvSpPr/>
          <p:nvPr/>
        </p:nvSpPr>
        <p:spPr>
          <a:xfrm>
            <a:off x="8292991"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11</a:t>
            </a:r>
          </a:p>
        </p:txBody>
      </p:sp>
      <p:sp>
        <p:nvSpPr>
          <p:cNvPr id="244" name="Enqueue(12)…"/>
          <p:cNvSpPr/>
          <p:nvPr/>
        </p:nvSpPr>
        <p:spPr>
          <a:xfrm>
            <a:off x="4793704" y="3004954"/>
            <a:ext cx="341739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r>
              <a:t>Dequeue()</a:t>
            </a:r>
          </a:p>
          <a:p>
            <a:pPr algn="l"/>
            <a:r>
              <a:t>Enqueue(-6)</a:t>
            </a:r>
          </a:p>
        </p:txBody>
      </p:sp>
      <p:sp>
        <p:nvSpPr>
          <p:cNvPr id="245" name="12"/>
          <p:cNvSpPr/>
          <p:nvPr/>
        </p:nvSpPr>
        <p:spPr>
          <a:xfrm>
            <a:off x="9408406"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12</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Queue Example"/>
          <p:cNvSpPr>
            <a:spLocks noGrp="1"/>
          </p:cNvSpPr>
          <p:nvPr>
            <p:ph type="title"/>
          </p:nvPr>
        </p:nvSpPr>
        <p:spPr>
          <a:prstGeom prst="rect">
            <a:avLst/>
          </a:prstGeom>
        </p:spPr>
        <p:txBody>
          <a:bodyPr/>
          <a:lstStyle>
            <a:lvl1pPr>
              <a:defRPr b="1"/>
            </a:lvl1pPr>
          </a:lstStyle>
          <a:p>
            <a:r>
              <a:t>Queue Example</a:t>
            </a:r>
          </a:p>
        </p:txBody>
      </p:sp>
      <p:sp>
        <p:nvSpPr>
          <p:cNvPr id="248" name="Instructions:"/>
          <p:cNvSpPr/>
          <p:nvPr/>
        </p:nvSpPr>
        <p:spPr>
          <a:xfrm>
            <a:off x="330540" y="2219557"/>
            <a:ext cx="12343720" cy="774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sz="4500" b="1" u="sng"/>
              <a:t>Instructions</a:t>
            </a:r>
            <a:r>
              <a:t>:</a:t>
            </a:r>
          </a:p>
        </p:txBody>
      </p:sp>
      <p:sp>
        <p:nvSpPr>
          <p:cNvPr id="249" name="55"/>
          <p:cNvSpPr/>
          <p:nvPr/>
        </p:nvSpPr>
        <p:spPr>
          <a:xfrm>
            <a:off x="2715916"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55</a:t>
            </a:r>
          </a:p>
        </p:txBody>
      </p:sp>
      <p:sp>
        <p:nvSpPr>
          <p:cNvPr id="250" name="-1"/>
          <p:cNvSpPr/>
          <p:nvPr/>
        </p:nvSpPr>
        <p:spPr>
          <a:xfrm>
            <a:off x="4946746"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a:t>
            </a:r>
          </a:p>
        </p:txBody>
      </p:sp>
      <p:sp>
        <p:nvSpPr>
          <p:cNvPr id="251" name="33"/>
          <p:cNvSpPr/>
          <p:nvPr/>
        </p:nvSpPr>
        <p:spPr>
          <a:xfrm>
            <a:off x="6062161"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33</a:t>
            </a:r>
          </a:p>
        </p:txBody>
      </p:sp>
      <p:sp>
        <p:nvSpPr>
          <p:cNvPr id="252" name="17"/>
          <p:cNvSpPr/>
          <p:nvPr/>
        </p:nvSpPr>
        <p:spPr>
          <a:xfrm>
            <a:off x="7177576"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17</a:t>
            </a:r>
          </a:p>
        </p:txBody>
      </p:sp>
      <p:sp>
        <p:nvSpPr>
          <p:cNvPr id="253" name="11"/>
          <p:cNvSpPr/>
          <p:nvPr/>
        </p:nvSpPr>
        <p:spPr>
          <a:xfrm>
            <a:off x="8292991"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11</a:t>
            </a:r>
          </a:p>
        </p:txBody>
      </p:sp>
      <p:sp>
        <p:nvSpPr>
          <p:cNvPr id="254" name="Enqueue(12)…"/>
          <p:cNvSpPr/>
          <p:nvPr/>
        </p:nvSpPr>
        <p:spPr>
          <a:xfrm>
            <a:off x="4793704" y="3004954"/>
            <a:ext cx="341739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Enqueue(12)</a:t>
            </a:r>
          </a:p>
          <a:p>
            <a:pPr algn="l">
              <a:defRPr>
                <a:solidFill>
                  <a:schemeClr val="accent4">
                    <a:hueOff val="102361"/>
                    <a:satOff val="14118"/>
                    <a:lumOff val="10675"/>
                  </a:schemeClr>
                </a:solidFill>
              </a:defRPr>
            </a:pPr>
            <a:r>
              <a:t>Dequeue()</a:t>
            </a:r>
          </a:p>
          <a:p>
            <a:pPr algn="l"/>
            <a:r>
              <a:t>Dequeue()</a:t>
            </a:r>
          </a:p>
          <a:p>
            <a:pPr algn="l"/>
            <a:r>
              <a:t>Enqueue(7)</a:t>
            </a:r>
          </a:p>
          <a:p>
            <a:pPr algn="l"/>
            <a:r>
              <a:t>Dequeue()</a:t>
            </a:r>
          </a:p>
          <a:p>
            <a:pPr algn="l"/>
            <a:r>
              <a:t>Enqueue(-6)</a:t>
            </a:r>
          </a:p>
        </p:txBody>
      </p:sp>
      <p:sp>
        <p:nvSpPr>
          <p:cNvPr id="255" name="12"/>
          <p:cNvSpPr/>
          <p:nvPr/>
        </p:nvSpPr>
        <p:spPr>
          <a:xfrm>
            <a:off x="9408406"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12</a:t>
            </a:r>
          </a:p>
        </p:txBody>
      </p:sp>
      <p:sp>
        <p:nvSpPr>
          <p:cNvPr id="256" name="Line"/>
          <p:cNvSpPr/>
          <p:nvPr/>
        </p:nvSpPr>
        <p:spPr>
          <a:xfrm flipH="1">
            <a:off x="3831331" y="7577909"/>
            <a:ext cx="880478"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Queue Example"/>
          <p:cNvSpPr>
            <a:spLocks noGrp="1"/>
          </p:cNvSpPr>
          <p:nvPr>
            <p:ph type="title"/>
          </p:nvPr>
        </p:nvSpPr>
        <p:spPr>
          <a:prstGeom prst="rect">
            <a:avLst/>
          </a:prstGeom>
        </p:spPr>
        <p:txBody>
          <a:bodyPr/>
          <a:lstStyle>
            <a:lvl1pPr>
              <a:defRPr b="1"/>
            </a:lvl1pPr>
          </a:lstStyle>
          <a:p>
            <a:r>
              <a:t>Queue Example</a:t>
            </a:r>
          </a:p>
        </p:txBody>
      </p:sp>
      <p:sp>
        <p:nvSpPr>
          <p:cNvPr id="261" name="Instructions:"/>
          <p:cNvSpPr/>
          <p:nvPr/>
        </p:nvSpPr>
        <p:spPr>
          <a:xfrm>
            <a:off x="330540" y="2219557"/>
            <a:ext cx="12343720" cy="774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sz="4500" b="1" u="sng"/>
              <a:t>Instructions</a:t>
            </a:r>
            <a:r>
              <a:t>:</a:t>
            </a:r>
          </a:p>
        </p:txBody>
      </p:sp>
      <p:sp>
        <p:nvSpPr>
          <p:cNvPr id="262" name="-1"/>
          <p:cNvSpPr/>
          <p:nvPr/>
        </p:nvSpPr>
        <p:spPr>
          <a:xfrm>
            <a:off x="3846079"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a:t>
            </a:r>
          </a:p>
        </p:txBody>
      </p:sp>
      <p:sp>
        <p:nvSpPr>
          <p:cNvPr id="263" name="33"/>
          <p:cNvSpPr/>
          <p:nvPr/>
        </p:nvSpPr>
        <p:spPr>
          <a:xfrm>
            <a:off x="4961494"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33</a:t>
            </a:r>
          </a:p>
        </p:txBody>
      </p:sp>
      <p:sp>
        <p:nvSpPr>
          <p:cNvPr id="264" name="17"/>
          <p:cNvSpPr/>
          <p:nvPr/>
        </p:nvSpPr>
        <p:spPr>
          <a:xfrm>
            <a:off x="6076910" y="6822709"/>
            <a:ext cx="880477"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17</a:t>
            </a:r>
          </a:p>
        </p:txBody>
      </p:sp>
      <p:sp>
        <p:nvSpPr>
          <p:cNvPr id="265" name="11"/>
          <p:cNvSpPr/>
          <p:nvPr/>
        </p:nvSpPr>
        <p:spPr>
          <a:xfrm>
            <a:off x="7192324"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11</a:t>
            </a:r>
          </a:p>
        </p:txBody>
      </p:sp>
      <p:sp>
        <p:nvSpPr>
          <p:cNvPr id="266" name="Enqueue(12)…"/>
          <p:cNvSpPr/>
          <p:nvPr/>
        </p:nvSpPr>
        <p:spPr>
          <a:xfrm>
            <a:off x="4793704" y="3004954"/>
            <a:ext cx="341739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r>
              <a:t>Dequeue()</a:t>
            </a:r>
          </a:p>
          <a:p>
            <a:pPr algn="l"/>
            <a:r>
              <a:t>Enqueue(-6)</a:t>
            </a:r>
          </a:p>
        </p:txBody>
      </p:sp>
      <p:sp>
        <p:nvSpPr>
          <p:cNvPr id="267" name="12"/>
          <p:cNvSpPr/>
          <p:nvPr/>
        </p:nvSpPr>
        <p:spPr>
          <a:xfrm>
            <a:off x="8307739"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12</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Queue Example"/>
          <p:cNvSpPr>
            <a:spLocks noGrp="1"/>
          </p:cNvSpPr>
          <p:nvPr>
            <p:ph type="title"/>
          </p:nvPr>
        </p:nvSpPr>
        <p:spPr>
          <a:prstGeom prst="rect">
            <a:avLst/>
          </a:prstGeom>
        </p:spPr>
        <p:txBody>
          <a:bodyPr/>
          <a:lstStyle>
            <a:lvl1pPr>
              <a:defRPr b="1"/>
            </a:lvl1pPr>
          </a:lstStyle>
          <a:p>
            <a:r>
              <a:t>Queue Example</a:t>
            </a:r>
          </a:p>
        </p:txBody>
      </p:sp>
      <p:sp>
        <p:nvSpPr>
          <p:cNvPr id="270" name="Instructions:"/>
          <p:cNvSpPr/>
          <p:nvPr/>
        </p:nvSpPr>
        <p:spPr>
          <a:xfrm>
            <a:off x="330540" y="2219557"/>
            <a:ext cx="12343720" cy="774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sz="4500" b="1" u="sng"/>
              <a:t>Instructions</a:t>
            </a:r>
            <a:r>
              <a:t>:</a:t>
            </a:r>
          </a:p>
        </p:txBody>
      </p:sp>
      <p:sp>
        <p:nvSpPr>
          <p:cNvPr id="271" name="-1"/>
          <p:cNvSpPr/>
          <p:nvPr/>
        </p:nvSpPr>
        <p:spPr>
          <a:xfrm>
            <a:off x="2730665" y="6822709"/>
            <a:ext cx="880477"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a:t>
            </a:r>
          </a:p>
        </p:txBody>
      </p:sp>
      <p:sp>
        <p:nvSpPr>
          <p:cNvPr id="272" name="33"/>
          <p:cNvSpPr/>
          <p:nvPr/>
        </p:nvSpPr>
        <p:spPr>
          <a:xfrm>
            <a:off x="4961494"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33</a:t>
            </a:r>
          </a:p>
        </p:txBody>
      </p:sp>
      <p:sp>
        <p:nvSpPr>
          <p:cNvPr id="273" name="17"/>
          <p:cNvSpPr/>
          <p:nvPr/>
        </p:nvSpPr>
        <p:spPr>
          <a:xfrm>
            <a:off x="6076910" y="6822709"/>
            <a:ext cx="880477"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17</a:t>
            </a:r>
          </a:p>
        </p:txBody>
      </p:sp>
      <p:sp>
        <p:nvSpPr>
          <p:cNvPr id="274" name="11"/>
          <p:cNvSpPr/>
          <p:nvPr/>
        </p:nvSpPr>
        <p:spPr>
          <a:xfrm>
            <a:off x="7192324"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11</a:t>
            </a:r>
          </a:p>
        </p:txBody>
      </p:sp>
      <p:sp>
        <p:nvSpPr>
          <p:cNvPr id="275" name="Enqueue(12)…"/>
          <p:cNvSpPr/>
          <p:nvPr/>
        </p:nvSpPr>
        <p:spPr>
          <a:xfrm>
            <a:off x="4793704" y="3004954"/>
            <a:ext cx="341739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Enqueue(12)</a:t>
            </a:r>
          </a:p>
          <a:p>
            <a:pPr algn="l"/>
            <a:r>
              <a:t>Dequeue()</a:t>
            </a:r>
          </a:p>
          <a:p>
            <a:pPr algn="l">
              <a:defRPr>
                <a:solidFill>
                  <a:schemeClr val="accent4">
                    <a:hueOff val="102361"/>
                    <a:satOff val="14118"/>
                    <a:lumOff val="10675"/>
                  </a:schemeClr>
                </a:solidFill>
              </a:defRPr>
            </a:pPr>
            <a:r>
              <a:t>Dequeue()</a:t>
            </a:r>
          </a:p>
          <a:p>
            <a:pPr algn="l"/>
            <a:r>
              <a:t>Enqueue(7)</a:t>
            </a:r>
          </a:p>
          <a:p>
            <a:pPr algn="l"/>
            <a:r>
              <a:t>Dequeue()</a:t>
            </a:r>
          </a:p>
          <a:p>
            <a:pPr algn="l"/>
            <a:r>
              <a:t>Enqueue(-6)</a:t>
            </a:r>
          </a:p>
        </p:txBody>
      </p:sp>
      <p:sp>
        <p:nvSpPr>
          <p:cNvPr id="276" name="12"/>
          <p:cNvSpPr/>
          <p:nvPr/>
        </p:nvSpPr>
        <p:spPr>
          <a:xfrm>
            <a:off x="8307739"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12</a:t>
            </a:r>
          </a:p>
        </p:txBody>
      </p:sp>
      <p:sp>
        <p:nvSpPr>
          <p:cNvPr id="277" name="Line"/>
          <p:cNvSpPr/>
          <p:nvPr/>
        </p:nvSpPr>
        <p:spPr>
          <a:xfrm flipH="1">
            <a:off x="3831331" y="7577909"/>
            <a:ext cx="880478"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Queue Example"/>
          <p:cNvSpPr>
            <a:spLocks noGrp="1"/>
          </p:cNvSpPr>
          <p:nvPr>
            <p:ph type="title"/>
          </p:nvPr>
        </p:nvSpPr>
        <p:spPr>
          <a:prstGeom prst="rect">
            <a:avLst/>
          </a:prstGeom>
        </p:spPr>
        <p:txBody>
          <a:bodyPr/>
          <a:lstStyle>
            <a:lvl1pPr>
              <a:defRPr b="1"/>
            </a:lvl1pPr>
          </a:lstStyle>
          <a:p>
            <a:r>
              <a:t>Queue Example</a:t>
            </a:r>
          </a:p>
        </p:txBody>
      </p:sp>
      <p:sp>
        <p:nvSpPr>
          <p:cNvPr id="282" name="Instructions:"/>
          <p:cNvSpPr/>
          <p:nvPr/>
        </p:nvSpPr>
        <p:spPr>
          <a:xfrm>
            <a:off x="330540" y="2219557"/>
            <a:ext cx="12343720" cy="774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sz="4500" b="1" u="sng"/>
              <a:t>Instructions</a:t>
            </a:r>
            <a:r>
              <a:t>:</a:t>
            </a:r>
          </a:p>
        </p:txBody>
      </p:sp>
      <p:sp>
        <p:nvSpPr>
          <p:cNvPr id="283" name="33"/>
          <p:cNvSpPr/>
          <p:nvPr/>
        </p:nvSpPr>
        <p:spPr>
          <a:xfrm>
            <a:off x="4389039"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33</a:t>
            </a:r>
          </a:p>
        </p:txBody>
      </p:sp>
      <p:sp>
        <p:nvSpPr>
          <p:cNvPr id="284" name="17"/>
          <p:cNvSpPr/>
          <p:nvPr/>
        </p:nvSpPr>
        <p:spPr>
          <a:xfrm>
            <a:off x="5504454"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17</a:t>
            </a:r>
          </a:p>
        </p:txBody>
      </p:sp>
      <p:sp>
        <p:nvSpPr>
          <p:cNvPr id="285" name="11"/>
          <p:cNvSpPr/>
          <p:nvPr/>
        </p:nvSpPr>
        <p:spPr>
          <a:xfrm>
            <a:off x="6619868"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11</a:t>
            </a:r>
          </a:p>
        </p:txBody>
      </p:sp>
      <p:sp>
        <p:nvSpPr>
          <p:cNvPr id="286" name="Enqueue(12)…"/>
          <p:cNvSpPr/>
          <p:nvPr/>
        </p:nvSpPr>
        <p:spPr>
          <a:xfrm>
            <a:off x="4793704" y="3004954"/>
            <a:ext cx="341739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r>
              <a:t>Dequeue()</a:t>
            </a:r>
          </a:p>
          <a:p>
            <a:pPr algn="l"/>
            <a:r>
              <a:t>Enqueue(-6)</a:t>
            </a:r>
          </a:p>
        </p:txBody>
      </p:sp>
      <p:sp>
        <p:nvSpPr>
          <p:cNvPr id="287" name="12"/>
          <p:cNvSpPr/>
          <p:nvPr/>
        </p:nvSpPr>
        <p:spPr>
          <a:xfrm>
            <a:off x="7735283"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12</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Queue Example"/>
          <p:cNvSpPr>
            <a:spLocks noGrp="1"/>
          </p:cNvSpPr>
          <p:nvPr>
            <p:ph type="title"/>
          </p:nvPr>
        </p:nvSpPr>
        <p:spPr>
          <a:prstGeom prst="rect">
            <a:avLst/>
          </a:prstGeom>
        </p:spPr>
        <p:txBody>
          <a:bodyPr/>
          <a:lstStyle>
            <a:lvl1pPr>
              <a:defRPr b="1"/>
            </a:lvl1pPr>
          </a:lstStyle>
          <a:p>
            <a:r>
              <a:t>Queue Example</a:t>
            </a:r>
          </a:p>
        </p:txBody>
      </p:sp>
      <p:sp>
        <p:nvSpPr>
          <p:cNvPr id="290" name="Instructions:"/>
          <p:cNvSpPr/>
          <p:nvPr/>
        </p:nvSpPr>
        <p:spPr>
          <a:xfrm>
            <a:off x="330540" y="2219557"/>
            <a:ext cx="12343720" cy="774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sz="4500" b="1" u="sng"/>
              <a:t>Instructions</a:t>
            </a:r>
            <a:r>
              <a:t>:</a:t>
            </a:r>
          </a:p>
        </p:txBody>
      </p:sp>
      <p:sp>
        <p:nvSpPr>
          <p:cNvPr id="291" name="33"/>
          <p:cNvSpPr/>
          <p:nvPr/>
        </p:nvSpPr>
        <p:spPr>
          <a:xfrm>
            <a:off x="4389039"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33</a:t>
            </a:r>
          </a:p>
        </p:txBody>
      </p:sp>
      <p:sp>
        <p:nvSpPr>
          <p:cNvPr id="292" name="17"/>
          <p:cNvSpPr/>
          <p:nvPr/>
        </p:nvSpPr>
        <p:spPr>
          <a:xfrm>
            <a:off x="5504454"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17</a:t>
            </a:r>
          </a:p>
        </p:txBody>
      </p:sp>
      <p:sp>
        <p:nvSpPr>
          <p:cNvPr id="293" name="11"/>
          <p:cNvSpPr/>
          <p:nvPr/>
        </p:nvSpPr>
        <p:spPr>
          <a:xfrm>
            <a:off x="6619868"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11</a:t>
            </a:r>
          </a:p>
        </p:txBody>
      </p:sp>
      <p:sp>
        <p:nvSpPr>
          <p:cNvPr id="294" name="Enqueue(12)…"/>
          <p:cNvSpPr/>
          <p:nvPr/>
        </p:nvSpPr>
        <p:spPr>
          <a:xfrm>
            <a:off x="4793704" y="3004954"/>
            <a:ext cx="341739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Enqueue(12)</a:t>
            </a:r>
          </a:p>
          <a:p>
            <a:pPr algn="l"/>
            <a:r>
              <a:t>Dequeue()</a:t>
            </a:r>
          </a:p>
          <a:p>
            <a:pPr algn="l"/>
            <a:r>
              <a:t>Dequeue()</a:t>
            </a:r>
          </a:p>
          <a:p>
            <a:pPr algn="l">
              <a:defRPr>
                <a:solidFill>
                  <a:schemeClr val="accent4">
                    <a:hueOff val="102361"/>
                    <a:satOff val="14118"/>
                    <a:lumOff val="10675"/>
                  </a:schemeClr>
                </a:solidFill>
              </a:defRPr>
            </a:pPr>
            <a:r>
              <a:t>Enqueue(7)</a:t>
            </a:r>
          </a:p>
          <a:p>
            <a:pPr algn="l"/>
            <a:r>
              <a:t>Dequeue()</a:t>
            </a:r>
          </a:p>
          <a:p>
            <a:pPr algn="l"/>
            <a:r>
              <a:t>Enqueue(-6)</a:t>
            </a:r>
          </a:p>
        </p:txBody>
      </p:sp>
      <p:sp>
        <p:nvSpPr>
          <p:cNvPr id="295" name="12"/>
          <p:cNvSpPr/>
          <p:nvPr/>
        </p:nvSpPr>
        <p:spPr>
          <a:xfrm>
            <a:off x="7735283"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12</a:t>
            </a:r>
          </a:p>
        </p:txBody>
      </p:sp>
      <p:sp>
        <p:nvSpPr>
          <p:cNvPr id="296" name="7"/>
          <p:cNvSpPr/>
          <p:nvPr/>
        </p:nvSpPr>
        <p:spPr>
          <a:xfrm>
            <a:off x="9966112"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7</a:t>
            </a:r>
          </a:p>
        </p:txBody>
      </p:sp>
      <p:sp>
        <p:nvSpPr>
          <p:cNvPr id="297" name="Line"/>
          <p:cNvSpPr/>
          <p:nvPr/>
        </p:nvSpPr>
        <p:spPr>
          <a:xfrm flipH="1">
            <a:off x="8850697" y="7577909"/>
            <a:ext cx="880478"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Queue Example"/>
          <p:cNvSpPr>
            <a:spLocks noGrp="1"/>
          </p:cNvSpPr>
          <p:nvPr>
            <p:ph type="title"/>
          </p:nvPr>
        </p:nvSpPr>
        <p:spPr>
          <a:prstGeom prst="rect">
            <a:avLst/>
          </a:prstGeom>
        </p:spPr>
        <p:txBody>
          <a:bodyPr/>
          <a:lstStyle>
            <a:lvl1pPr>
              <a:defRPr b="1"/>
            </a:lvl1pPr>
          </a:lstStyle>
          <a:p>
            <a:r>
              <a:t>Queue Example</a:t>
            </a:r>
          </a:p>
        </p:txBody>
      </p:sp>
      <p:sp>
        <p:nvSpPr>
          <p:cNvPr id="302" name="Instructions:"/>
          <p:cNvSpPr/>
          <p:nvPr/>
        </p:nvSpPr>
        <p:spPr>
          <a:xfrm>
            <a:off x="330540" y="2219557"/>
            <a:ext cx="12343720" cy="774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sz="4500" b="1" u="sng"/>
              <a:t>Instructions</a:t>
            </a:r>
            <a:r>
              <a:t>:</a:t>
            </a:r>
          </a:p>
        </p:txBody>
      </p:sp>
      <p:sp>
        <p:nvSpPr>
          <p:cNvPr id="303" name="33"/>
          <p:cNvSpPr/>
          <p:nvPr/>
        </p:nvSpPr>
        <p:spPr>
          <a:xfrm>
            <a:off x="4389039"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33</a:t>
            </a:r>
          </a:p>
        </p:txBody>
      </p:sp>
      <p:sp>
        <p:nvSpPr>
          <p:cNvPr id="304" name="17"/>
          <p:cNvSpPr/>
          <p:nvPr/>
        </p:nvSpPr>
        <p:spPr>
          <a:xfrm>
            <a:off x="5504454"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17</a:t>
            </a:r>
          </a:p>
        </p:txBody>
      </p:sp>
      <p:sp>
        <p:nvSpPr>
          <p:cNvPr id="305" name="11"/>
          <p:cNvSpPr/>
          <p:nvPr/>
        </p:nvSpPr>
        <p:spPr>
          <a:xfrm>
            <a:off x="6619868"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11</a:t>
            </a:r>
          </a:p>
        </p:txBody>
      </p:sp>
      <p:sp>
        <p:nvSpPr>
          <p:cNvPr id="306" name="Enqueue(12)…"/>
          <p:cNvSpPr/>
          <p:nvPr/>
        </p:nvSpPr>
        <p:spPr>
          <a:xfrm>
            <a:off x="4793704" y="3004954"/>
            <a:ext cx="341739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r>
              <a:t>Dequeue()</a:t>
            </a:r>
          </a:p>
          <a:p>
            <a:pPr algn="l"/>
            <a:r>
              <a:t>Enqueue(-6)</a:t>
            </a:r>
          </a:p>
        </p:txBody>
      </p:sp>
      <p:sp>
        <p:nvSpPr>
          <p:cNvPr id="307" name="12"/>
          <p:cNvSpPr/>
          <p:nvPr/>
        </p:nvSpPr>
        <p:spPr>
          <a:xfrm>
            <a:off x="7735283"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12</a:t>
            </a:r>
          </a:p>
        </p:txBody>
      </p:sp>
      <p:sp>
        <p:nvSpPr>
          <p:cNvPr id="308" name="7"/>
          <p:cNvSpPr/>
          <p:nvPr/>
        </p:nvSpPr>
        <p:spPr>
          <a:xfrm>
            <a:off x="8850697"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7</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Queue Example"/>
          <p:cNvSpPr>
            <a:spLocks noGrp="1"/>
          </p:cNvSpPr>
          <p:nvPr>
            <p:ph type="title"/>
          </p:nvPr>
        </p:nvSpPr>
        <p:spPr>
          <a:prstGeom prst="rect">
            <a:avLst/>
          </a:prstGeom>
        </p:spPr>
        <p:txBody>
          <a:bodyPr/>
          <a:lstStyle>
            <a:lvl1pPr>
              <a:defRPr b="1"/>
            </a:lvl1pPr>
          </a:lstStyle>
          <a:p>
            <a:r>
              <a:t>Queue Example</a:t>
            </a:r>
          </a:p>
        </p:txBody>
      </p:sp>
      <p:sp>
        <p:nvSpPr>
          <p:cNvPr id="311" name="Instructions:"/>
          <p:cNvSpPr/>
          <p:nvPr/>
        </p:nvSpPr>
        <p:spPr>
          <a:xfrm>
            <a:off x="330540" y="2219557"/>
            <a:ext cx="12343720" cy="774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sz="4500" b="1" u="sng"/>
              <a:t>Instructions</a:t>
            </a:r>
            <a:r>
              <a:t>:</a:t>
            </a:r>
          </a:p>
        </p:txBody>
      </p:sp>
      <p:sp>
        <p:nvSpPr>
          <p:cNvPr id="312" name="33"/>
          <p:cNvSpPr/>
          <p:nvPr/>
        </p:nvSpPr>
        <p:spPr>
          <a:xfrm>
            <a:off x="3273625"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33</a:t>
            </a:r>
          </a:p>
        </p:txBody>
      </p:sp>
      <p:sp>
        <p:nvSpPr>
          <p:cNvPr id="313" name="17"/>
          <p:cNvSpPr/>
          <p:nvPr/>
        </p:nvSpPr>
        <p:spPr>
          <a:xfrm>
            <a:off x="5504454"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17</a:t>
            </a:r>
          </a:p>
        </p:txBody>
      </p:sp>
      <p:sp>
        <p:nvSpPr>
          <p:cNvPr id="314" name="11"/>
          <p:cNvSpPr/>
          <p:nvPr/>
        </p:nvSpPr>
        <p:spPr>
          <a:xfrm>
            <a:off x="6619868"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11</a:t>
            </a:r>
          </a:p>
        </p:txBody>
      </p:sp>
      <p:sp>
        <p:nvSpPr>
          <p:cNvPr id="315" name="Enqueue(12)…"/>
          <p:cNvSpPr/>
          <p:nvPr/>
        </p:nvSpPr>
        <p:spPr>
          <a:xfrm>
            <a:off x="4793704" y="3004954"/>
            <a:ext cx="341739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defRPr>
                <a:solidFill>
                  <a:schemeClr val="accent4">
                    <a:hueOff val="102361"/>
                    <a:satOff val="14118"/>
                    <a:lumOff val="10675"/>
                  </a:schemeClr>
                </a:solidFill>
              </a:defRPr>
            </a:pPr>
            <a:r>
              <a:t>Dequeue()</a:t>
            </a:r>
          </a:p>
          <a:p>
            <a:pPr algn="l"/>
            <a:r>
              <a:t>Enqueue(-6)</a:t>
            </a:r>
          </a:p>
        </p:txBody>
      </p:sp>
      <p:sp>
        <p:nvSpPr>
          <p:cNvPr id="316" name="12"/>
          <p:cNvSpPr/>
          <p:nvPr/>
        </p:nvSpPr>
        <p:spPr>
          <a:xfrm>
            <a:off x="7735283"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12</a:t>
            </a:r>
          </a:p>
        </p:txBody>
      </p:sp>
      <p:sp>
        <p:nvSpPr>
          <p:cNvPr id="317" name="7"/>
          <p:cNvSpPr/>
          <p:nvPr/>
        </p:nvSpPr>
        <p:spPr>
          <a:xfrm>
            <a:off x="8850697"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7</a:t>
            </a:r>
          </a:p>
        </p:txBody>
      </p:sp>
      <p:sp>
        <p:nvSpPr>
          <p:cNvPr id="318" name="Line"/>
          <p:cNvSpPr/>
          <p:nvPr/>
        </p:nvSpPr>
        <p:spPr>
          <a:xfrm flipH="1">
            <a:off x="4389040" y="7577909"/>
            <a:ext cx="880477"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Queue Example"/>
          <p:cNvSpPr>
            <a:spLocks noGrp="1"/>
          </p:cNvSpPr>
          <p:nvPr>
            <p:ph type="title"/>
          </p:nvPr>
        </p:nvSpPr>
        <p:spPr>
          <a:prstGeom prst="rect">
            <a:avLst/>
          </a:prstGeom>
        </p:spPr>
        <p:txBody>
          <a:bodyPr/>
          <a:lstStyle>
            <a:lvl1pPr>
              <a:defRPr b="1"/>
            </a:lvl1pPr>
          </a:lstStyle>
          <a:p>
            <a:r>
              <a:t>Queue Example</a:t>
            </a:r>
          </a:p>
        </p:txBody>
      </p:sp>
      <p:sp>
        <p:nvSpPr>
          <p:cNvPr id="323" name="Instructions:"/>
          <p:cNvSpPr/>
          <p:nvPr/>
        </p:nvSpPr>
        <p:spPr>
          <a:xfrm>
            <a:off x="330540" y="2219557"/>
            <a:ext cx="12343720" cy="774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sz="4500" b="1" u="sng"/>
              <a:t>Instructions</a:t>
            </a:r>
            <a:r>
              <a:t>:</a:t>
            </a:r>
          </a:p>
        </p:txBody>
      </p:sp>
      <p:sp>
        <p:nvSpPr>
          <p:cNvPr id="324" name="17"/>
          <p:cNvSpPr/>
          <p:nvPr/>
        </p:nvSpPr>
        <p:spPr>
          <a:xfrm>
            <a:off x="4389040" y="6822709"/>
            <a:ext cx="880477"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17</a:t>
            </a:r>
          </a:p>
        </p:txBody>
      </p:sp>
      <p:sp>
        <p:nvSpPr>
          <p:cNvPr id="325" name="11"/>
          <p:cNvSpPr/>
          <p:nvPr/>
        </p:nvSpPr>
        <p:spPr>
          <a:xfrm>
            <a:off x="5504454"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11</a:t>
            </a:r>
          </a:p>
        </p:txBody>
      </p:sp>
      <p:sp>
        <p:nvSpPr>
          <p:cNvPr id="326" name="Enqueue(12)…"/>
          <p:cNvSpPr/>
          <p:nvPr/>
        </p:nvSpPr>
        <p:spPr>
          <a:xfrm>
            <a:off x="4793704" y="3004954"/>
            <a:ext cx="341739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r>
              <a:t>Dequeue()</a:t>
            </a:r>
          </a:p>
          <a:p>
            <a:pPr algn="l"/>
            <a:r>
              <a:t>Enqueue(-6)</a:t>
            </a:r>
          </a:p>
        </p:txBody>
      </p:sp>
      <p:sp>
        <p:nvSpPr>
          <p:cNvPr id="327" name="12"/>
          <p:cNvSpPr/>
          <p:nvPr/>
        </p:nvSpPr>
        <p:spPr>
          <a:xfrm>
            <a:off x="6619868"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12</a:t>
            </a:r>
          </a:p>
        </p:txBody>
      </p:sp>
      <p:sp>
        <p:nvSpPr>
          <p:cNvPr id="328" name="7"/>
          <p:cNvSpPr/>
          <p:nvPr/>
        </p:nvSpPr>
        <p:spPr>
          <a:xfrm>
            <a:off x="7735282"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7</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Queue Example"/>
          <p:cNvSpPr>
            <a:spLocks noGrp="1"/>
          </p:cNvSpPr>
          <p:nvPr>
            <p:ph type="title"/>
          </p:nvPr>
        </p:nvSpPr>
        <p:spPr>
          <a:prstGeom prst="rect">
            <a:avLst/>
          </a:prstGeom>
        </p:spPr>
        <p:txBody>
          <a:bodyPr/>
          <a:lstStyle>
            <a:lvl1pPr>
              <a:defRPr b="1"/>
            </a:lvl1pPr>
          </a:lstStyle>
          <a:p>
            <a:r>
              <a:t>Queue Example</a:t>
            </a:r>
          </a:p>
        </p:txBody>
      </p:sp>
      <p:sp>
        <p:nvSpPr>
          <p:cNvPr id="331" name="Instructions:"/>
          <p:cNvSpPr/>
          <p:nvPr/>
        </p:nvSpPr>
        <p:spPr>
          <a:xfrm>
            <a:off x="330540" y="2219557"/>
            <a:ext cx="12343720" cy="774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sz="4500" b="1" u="sng"/>
              <a:t>Instructions</a:t>
            </a:r>
            <a:r>
              <a:t>:</a:t>
            </a:r>
          </a:p>
        </p:txBody>
      </p:sp>
      <p:sp>
        <p:nvSpPr>
          <p:cNvPr id="332" name="17"/>
          <p:cNvSpPr/>
          <p:nvPr/>
        </p:nvSpPr>
        <p:spPr>
          <a:xfrm>
            <a:off x="4389040" y="6822709"/>
            <a:ext cx="880477"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17</a:t>
            </a:r>
          </a:p>
        </p:txBody>
      </p:sp>
      <p:sp>
        <p:nvSpPr>
          <p:cNvPr id="333" name="11"/>
          <p:cNvSpPr/>
          <p:nvPr/>
        </p:nvSpPr>
        <p:spPr>
          <a:xfrm>
            <a:off x="5504454"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11</a:t>
            </a:r>
          </a:p>
        </p:txBody>
      </p:sp>
      <p:sp>
        <p:nvSpPr>
          <p:cNvPr id="334" name="Enqueue(12)…"/>
          <p:cNvSpPr/>
          <p:nvPr/>
        </p:nvSpPr>
        <p:spPr>
          <a:xfrm>
            <a:off x="4793704" y="3004954"/>
            <a:ext cx="341739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r>
              <a:t>Dequeue()</a:t>
            </a:r>
          </a:p>
          <a:p>
            <a:pPr algn="l">
              <a:defRPr>
                <a:solidFill>
                  <a:schemeClr val="accent4">
                    <a:hueOff val="102361"/>
                    <a:satOff val="14118"/>
                    <a:lumOff val="10675"/>
                  </a:schemeClr>
                </a:solidFill>
              </a:defRPr>
            </a:pPr>
            <a:r>
              <a:t>Enqueue(-6)</a:t>
            </a:r>
          </a:p>
        </p:txBody>
      </p:sp>
      <p:sp>
        <p:nvSpPr>
          <p:cNvPr id="335" name="12"/>
          <p:cNvSpPr/>
          <p:nvPr/>
        </p:nvSpPr>
        <p:spPr>
          <a:xfrm>
            <a:off x="6619868"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12</a:t>
            </a:r>
          </a:p>
        </p:txBody>
      </p:sp>
      <p:sp>
        <p:nvSpPr>
          <p:cNvPr id="336" name="7"/>
          <p:cNvSpPr/>
          <p:nvPr/>
        </p:nvSpPr>
        <p:spPr>
          <a:xfrm>
            <a:off x="7735282"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7</a:t>
            </a:r>
          </a:p>
        </p:txBody>
      </p:sp>
      <p:sp>
        <p:nvSpPr>
          <p:cNvPr id="337" name="-6"/>
          <p:cNvSpPr/>
          <p:nvPr/>
        </p:nvSpPr>
        <p:spPr>
          <a:xfrm>
            <a:off x="9966111" y="6822709"/>
            <a:ext cx="880477"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-6</a:t>
            </a:r>
          </a:p>
        </p:txBody>
      </p:sp>
      <p:sp>
        <p:nvSpPr>
          <p:cNvPr id="338" name="Line"/>
          <p:cNvSpPr/>
          <p:nvPr/>
        </p:nvSpPr>
        <p:spPr>
          <a:xfrm flipH="1">
            <a:off x="8850696" y="7577909"/>
            <a:ext cx="880478"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Outline"/>
          <p:cNvSpPr>
            <a:spLocks noGrp="1"/>
          </p:cNvSpPr>
          <p:nvPr>
            <p:ph type="title"/>
          </p:nvPr>
        </p:nvSpPr>
        <p:spPr>
          <a:prstGeom prst="rect">
            <a:avLst/>
          </a:prstGeom>
        </p:spPr>
        <p:txBody>
          <a:bodyPr/>
          <a:lstStyle>
            <a:lvl1pPr>
              <a:defRPr b="1"/>
            </a:lvl1pPr>
          </a:lstStyle>
          <a:p>
            <a:r>
              <a:t>Outline</a:t>
            </a:r>
          </a:p>
        </p:txBody>
      </p:sp>
      <p:sp>
        <p:nvSpPr>
          <p:cNvPr id="125" name="Discussion About Queues…"/>
          <p:cNvSpPr>
            <a:spLocks noGrp="1"/>
          </p:cNvSpPr>
          <p:nvPr>
            <p:ph type="body" idx="1"/>
          </p:nvPr>
        </p:nvSpPr>
        <p:spPr>
          <a:xfrm>
            <a:off x="1374267" y="1982225"/>
            <a:ext cx="12042903" cy="7516350"/>
          </a:xfrm>
          <a:prstGeom prst="rect">
            <a:avLst/>
          </a:prstGeom>
        </p:spPr>
        <p:txBody>
          <a:bodyPr/>
          <a:lstStyle/>
          <a:p>
            <a:pPr marL="288925" indent="-288925" defTabSz="379729">
              <a:spcBef>
                <a:spcPts val="2600"/>
              </a:spcBef>
              <a:defRPr sz="3055"/>
            </a:pPr>
            <a:r>
              <a:t>Discussion About Queues</a:t>
            </a:r>
          </a:p>
          <a:p>
            <a:pPr marL="577850" lvl="1" indent="-288925" defTabSz="379729">
              <a:spcBef>
                <a:spcPts val="2600"/>
              </a:spcBef>
              <a:defRPr sz="3055"/>
            </a:pPr>
            <a:r>
              <a:t>What is a queue?</a:t>
            </a:r>
          </a:p>
          <a:p>
            <a:pPr marL="577850" lvl="1" indent="-288925" defTabSz="379729">
              <a:spcBef>
                <a:spcPts val="2600"/>
              </a:spcBef>
              <a:defRPr sz="3055"/>
            </a:pPr>
            <a:r>
              <a:t>Terminology</a:t>
            </a:r>
          </a:p>
          <a:p>
            <a:pPr marL="577850" lvl="1" indent="-288925" defTabSz="379729">
              <a:spcBef>
                <a:spcPts val="2600"/>
              </a:spcBef>
              <a:defRPr sz="3055"/>
            </a:pPr>
            <a:r>
              <a:t>When and where is a queue used?</a:t>
            </a:r>
          </a:p>
          <a:p>
            <a:pPr marL="577850" lvl="1" indent="-288925" defTabSz="379729">
              <a:spcBef>
                <a:spcPts val="2600"/>
              </a:spcBef>
              <a:defRPr sz="3055"/>
            </a:pPr>
            <a:r>
              <a:t>Complexity Analysis</a:t>
            </a:r>
          </a:p>
          <a:p>
            <a:pPr marL="577850" lvl="1" indent="-288925" defTabSz="379729">
              <a:spcBef>
                <a:spcPts val="2600"/>
              </a:spcBef>
              <a:defRPr sz="3055"/>
            </a:pPr>
            <a:r>
              <a:t>Queue Breadth First Search (BFS) example</a:t>
            </a:r>
          </a:p>
          <a:p>
            <a:pPr marL="288925" indent="-288925" defTabSz="379729">
              <a:spcBef>
                <a:spcPts val="2600"/>
              </a:spcBef>
              <a:defRPr sz="3055"/>
            </a:pPr>
            <a:r>
              <a:t>Implementation Details</a:t>
            </a:r>
          </a:p>
          <a:p>
            <a:pPr marL="577850" lvl="1" indent="-288925" defTabSz="379729">
              <a:spcBef>
                <a:spcPts val="2600"/>
              </a:spcBef>
              <a:defRPr sz="3055"/>
            </a:pPr>
            <a:r>
              <a:t>How to enqueue (add) elements to a queue</a:t>
            </a:r>
          </a:p>
          <a:p>
            <a:pPr marL="577850" lvl="1" indent="-288925" defTabSz="379729">
              <a:spcBef>
                <a:spcPts val="2600"/>
              </a:spcBef>
              <a:defRPr sz="3055"/>
            </a:pPr>
            <a:r>
              <a:t>How to dequeue (remove) elements from a queue</a:t>
            </a:r>
          </a:p>
          <a:p>
            <a:pPr marL="288925" indent="-288925" defTabSz="379729">
              <a:spcBef>
                <a:spcPts val="2600"/>
              </a:spcBef>
              <a:defRPr sz="3055"/>
            </a:pPr>
            <a:r>
              <a:t>Code Implementation</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Queue Example"/>
          <p:cNvSpPr>
            <a:spLocks noGrp="1"/>
          </p:cNvSpPr>
          <p:nvPr>
            <p:ph type="title"/>
          </p:nvPr>
        </p:nvSpPr>
        <p:spPr>
          <a:prstGeom prst="rect">
            <a:avLst/>
          </a:prstGeom>
        </p:spPr>
        <p:txBody>
          <a:bodyPr/>
          <a:lstStyle>
            <a:lvl1pPr>
              <a:defRPr b="1"/>
            </a:lvl1pPr>
          </a:lstStyle>
          <a:p>
            <a:r>
              <a:t>Queue Example</a:t>
            </a:r>
          </a:p>
        </p:txBody>
      </p:sp>
      <p:sp>
        <p:nvSpPr>
          <p:cNvPr id="343" name="Instructions:"/>
          <p:cNvSpPr/>
          <p:nvPr/>
        </p:nvSpPr>
        <p:spPr>
          <a:xfrm>
            <a:off x="330540" y="2219557"/>
            <a:ext cx="12343720" cy="774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sz="4500" b="1" u="sng"/>
              <a:t>Instructions</a:t>
            </a:r>
            <a:r>
              <a:t>:</a:t>
            </a:r>
          </a:p>
        </p:txBody>
      </p:sp>
      <p:sp>
        <p:nvSpPr>
          <p:cNvPr id="344" name="17"/>
          <p:cNvSpPr/>
          <p:nvPr/>
        </p:nvSpPr>
        <p:spPr>
          <a:xfrm>
            <a:off x="4389040" y="6822709"/>
            <a:ext cx="880477"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17</a:t>
            </a:r>
          </a:p>
        </p:txBody>
      </p:sp>
      <p:sp>
        <p:nvSpPr>
          <p:cNvPr id="345" name="11"/>
          <p:cNvSpPr/>
          <p:nvPr/>
        </p:nvSpPr>
        <p:spPr>
          <a:xfrm>
            <a:off x="5504454"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11</a:t>
            </a:r>
          </a:p>
        </p:txBody>
      </p:sp>
      <p:sp>
        <p:nvSpPr>
          <p:cNvPr id="346" name="Enqueue(12)…"/>
          <p:cNvSpPr/>
          <p:nvPr/>
        </p:nvSpPr>
        <p:spPr>
          <a:xfrm>
            <a:off x="4793704" y="3004954"/>
            <a:ext cx="341739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r>
              <a:t>Dequeue()</a:t>
            </a:r>
          </a:p>
          <a:p>
            <a:pPr algn="l"/>
            <a:r>
              <a:t>Enqueue(-6)</a:t>
            </a:r>
          </a:p>
        </p:txBody>
      </p:sp>
      <p:sp>
        <p:nvSpPr>
          <p:cNvPr id="347" name="12"/>
          <p:cNvSpPr/>
          <p:nvPr/>
        </p:nvSpPr>
        <p:spPr>
          <a:xfrm>
            <a:off x="6619868"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12</a:t>
            </a:r>
          </a:p>
        </p:txBody>
      </p:sp>
      <p:sp>
        <p:nvSpPr>
          <p:cNvPr id="348" name="7"/>
          <p:cNvSpPr/>
          <p:nvPr/>
        </p:nvSpPr>
        <p:spPr>
          <a:xfrm>
            <a:off x="7735282"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7</a:t>
            </a:r>
          </a:p>
        </p:txBody>
      </p:sp>
      <p:sp>
        <p:nvSpPr>
          <p:cNvPr id="349" name="-6"/>
          <p:cNvSpPr/>
          <p:nvPr/>
        </p:nvSpPr>
        <p:spPr>
          <a:xfrm>
            <a:off x="8850696"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-6</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When and where is a Queue used?"/>
          <p:cNvSpPr>
            <a:spLocks noGrp="1"/>
          </p:cNvSpPr>
          <p:nvPr>
            <p:ph type="title"/>
          </p:nvPr>
        </p:nvSpPr>
        <p:spPr>
          <a:prstGeom prst="rect">
            <a:avLst/>
          </a:prstGeom>
        </p:spPr>
        <p:txBody>
          <a:bodyPr/>
          <a:lstStyle>
            <a:lvl1pPr defTabSz="508254">
              <a:defRPr sz="6960" b="1"/>
            </a:lvl1pPr>
          </a:lstStyle>
          <a:p>
            <a:r>
              <a:t>When and where is a Queue used?</a:t>
            </a:r>
          </a:p>
        </p:txBody>
      </p:sp>
      <p:sp>
        <p:nvSpPr>
          <p:cNvPr id="352" name="Any waiting line models a queue, for example a lineup at a movie theatre.…"/>
          <p:cNvSpPr/>
          <p:nvPr/>
        </p:nvSpPr>
        <p:spPr>
          <a:xfrm>
            <a:off x="662257" y="2764906"/>
            <a:ext cx="11680287" cy="649907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marL="386013" indent="-386013" algn="l">
              <a:buSzPct val="75000"/>
              <a:buChar char="•"/>
              <a:defRPr sz="3300"/>
            </a:pPr>
            <a:r>
              <a:t>Any waiting line models a queue, for example a lineup at a movie theatre.</a:t>
            </a:r>
          </a:p>
          <a:p>
            <a:pPr marL="386013" indent="-386013" algn="l">
              <a:buSzPct val="75000"/>
              <a:buChar char="•"/>
              <a:defRPr sz="3300"/>
            </a:pPr>
            <a:endParaRPr/>
          </a:p>
          <a:p>
            <a:pPr marL="386013" indent="-386013" algn="l">
              <a:buSzPct val="75000"/>
              <a:buChar char="•"/>
              <a:defRPr sz="3300"/>
            </a:pPr>
            <a:r>
              <a:t>Can be used to efficiently keep track of the </a:t>
            </a:r>
            <a:r>
              <a:rPr b="1" i="1"/>
              <a:t>x</a:t>
            </a:r>
            <a:r>
              <a:t> most recently added elements.</a:t>
            </a:r>
          </a:p>
          <a:p>
            <a:pPr marL="386013" indent="-386013" algn="l">
              <a:buSzPct val="75000"/>
              <a:buChar char="•"/>
              <a:defRPr sz="3300"/>
            </a:pPr>
            <a:endParaRPr/>
          </a:p>
          <a:p>
            <a:pPr marL="386013" indent="-386013" algn="l">
              <a:buSzPct val="75000"/>
              <a:buChar char="•"/>
              <a:defRPr sz="3300"/>
            </a:pPr>
            <a:r>
              <a:t>Web server request management where you want first come first serve.</a:t>
            </a:r>
          </a:p>
          <a:p>
            <a:pPr marL="386013" indent="-386013" algn="l">
              <a:buSzPct val="75000"/>
              <a:buChar char="•"/>
              <a:defRPr sz="3300"/>
            </a:pPr>
            <a:endParaRPr/>
          </a:p>
          <a:p>
            <a:pPr marL="386013" indent="-386013" algn="l">
              <a:buSzPct val="75000"/>
              <a:buChar char="•"/>
              <a:defRPr sz="3300"/>
            </a:pPr>
            <a:r>
              <a:t>Breadth first search (BFS) graph traversal.</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Complexity…"/>
          <p:cNvSpPr>
            <a:spLocks noGrp="1"/>
          </p:cNvSpPr>
          <p:nvPr>
            <p:ph type="ctrTitle"/>
          </p:nvPr>
        </p:nvSpPr>
        <p:spPr>
          <a:xfrm>
            <a:off x="1359520" y="3018085"/>
            <a:ext cx="10285760" cy="3717430"/>
          </a:xfrm>
          <a:prstGeom prst="rect">
            <a:avLst/>
          </a:prstGeom>
        </p:spPr>
        <p:txBody>
          <a:bodyPr anchor="ctr"/>
          <a:lstStyle/>
          <a:p>
            <a:pPr>
              <a:defRPr sz="11000" b="1"/>
            </a:pPr>
            <a:r>
              <a:t>Complexity</a:t>
            </a:r>
          </a:p>
          <a:p>
            <a:pPr>
              <a:defRPr sz="11000" b="1"/>
            </a:pPr>
            <a:r>
              <a:t>Analysis</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omplexity"/>
          <p:cNvSpPr>
            <a:spLocks noGrp="1"/>
          </p:cNvSpPr>
          <p:nvPr>
            <p:ph type="title"/>
          </p:nvPr>
        </p:nvSpPr>
        <p:spPr>
          <a:prstGeom prst="rect">
            <a:avLst/>
          </a:prstGeom>
        </p:spPr>
        <p:txBody>
          <a:bodyPr/>
          <a:lstStyle>
            <a:lvl1pPr>
              <a:defRPr b="1"/>
            </a:lvl1pPr>
          </a:lstStyle>
          <a:p>
            <a:r>
              <a:t>Complexity</a:t>
            </a:r>
          </a:p>
        </p:txBody>
      </p:sp>
      <p:graphicFrame>
        <p:nvGraphicFramePr>
          <p:cNvPr id="359" name="Table"/>
          <p:cNvGraphicFramePr/>
          <p:nvPr/>
        </p:nvGraphicFramePr>
        <p:xfrm>
          <a:off x="1471251" y="2843197"/>
          <a:ext cx="10512024" cy="6350838"/>
        </p:xfrm>
        <a:graphic>
          <a:graphicData uri="http://schemas.openxmlformats.org/drawingml/2006/table">
            <a:tbl>
              <a:tblPr>
                <a:tableStyleId>{4C3C2611-4C71-4FC5-86AE-919BDF0F9419}</a:tableStyleId>
              </a:tblPr>
              <a:tblGrid>
                <a:gridCol w="5256012">
                  <a:extLst>
                    <a:ext uri="{9D8B030D-6E8A-4147-A177-3AD203B41FA5}">
                      <a16:colId xmlns:a16="http://schemas.microsoft.com/office/drawing/2014/main" val="20000"/>
                    </a:ext>
                  </a:extLst>
                </a:gridCol>
                <a:gridCol w="5256012">
                  <a:extLst>
                    <a:ext uri="{9D8B030D-6E8A-4147-A177-3AD203B41FA5}">
                      <a16:colId xmlns:a16="http://schemas.microsoft.com/office/drawing/2014/main" val="20001"/>
                    </a:ext>
                  </a:extLst>
                </a:gridCol>
              </a:tblGrid>
              <a:tr h="1058473">
                <a:tc>
                  <a:txBody>
                    <a:bodyPr/>
                    <a:lstStyle/>
                    <a:p>
                      <a:pPr defTabSz="914400">
                        <a:defRPr>
                          <a:solidFill>
                            <a:srgbClr val="000000"/>
                          </a:solidFill>
                        </a:defRPr>
                      </a:pPr>
                      <a:r>
                        <a:rPr sz="4800" b="1">
                          <a:solidFill>
                            <a:srgbClr val="FFFFFF"/>
                          </a:solidFill>
                          <a:latin typeface="Helvetica"/>
                          <a:ea typeface="Helvetica"/>
                          <a:cs typeface="Helvetica"/>
                          <a:sym typeface="Helvetica"/>
                        </a:rPr>
                        <a:t>Enqueue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800">
                          <a:solidFill>
                            <a:schemeClr val="accent3">
                              <a:hueOff val="-499813"/>
                              <a:satOff val="-5228"/>
                              <a:lumOff val="24899"/>
                            </a:schemeClr>
                          </a:solidFill>
                        </a:rPr>
                        <a:t>O(1)</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058473">
                <a:tc>
                  <a:txBody>
                    <a:bodyPr/>
                    <a:lstStyle/>
                    <a:p>
                      <a:pPr defTabSz="914400">
                        <a:defRPr>
                          <a:solidFill>
                            <a:srgbClr val="000000"/>
                          </a:solidFill>
                        </a:defRPr>
                      </a:pPr>
                      <a:r>
                        <a:rPr sz="4800" b="1">
                          <a:solidFill>
                            <a:srgbClr val="FFFFFF"/>
                          </a:solidFill>
                          <a:latin typeface="Helvetica"/>
                          <a:ea typeface="Helvetica"/>
                          <a:cs typeface="Helvetica"/>
                          <a:sym typeface="Helvetica"/>
                        </a:rPr>
                        <a:t>Dequeue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4800">
                          <a:solidFill>
                            <a:schemeClr val="accent3">
                              <a:hueOff val="-499813"/>
                              <a:satOff val="-5228"/>
                              <a:lumOff val="24899"/>
                            </a:schemeClr>
                          </a:solidFill>
                        </a:rPr>
                        <a:t>O(1)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058473">
                <a:tc>
                  <a:txBody>
                    <a:bodyPr/>
                    <a:lstStyle/>
                    <a:p>
                      <a:pPr defTabSz="914400">
                        <a:defRPr>
                          <a:solidFill>
                            <a:srgbClr val="000000"/>
                          </a:solidFill>
                        </a:defRPr>
                      </a:pPr>
                      <a:r>
                        <a:rPr sz="4800" b="1">
                          <a:solidFill>
                            <a:srgbClr val="FFFFFF"/>
                          </a:solidFill>
                          <a:latin typeface="Helvetica"/>
                          <a:ea typeface="Helvetica"/>
                          <a:cs typeface="Helvetica"/>
                          <a:sym typeface="Helvetica"/>
                        </a:rPr>
                        <a:t>Peeking</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4800">
                          <a:solidFill>
                            <a:schemeClr val="accent3">
                              <a:hueOff val="-499813"/>
                              <a:satOff val="-5228"/>
                              <a:lumOff val="24899"/>
                            </a:schemeClr>
                          </a:solidFill>
                        </a:rPr>
                        <a:t>O(1)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058473">
                <a:tc>
                  <a:txBody>
                    <a:bodyPr/>
                    <a:lstStyle/>
                    <a:p>
                      <a:pPr defTabSz="914400">
                        <a:defRPr>
                          <a:solidFill>
                            <a:srgbClr val="000000"/>
                          </a:solidFill>
                        </a:defRPr>
                      </a:pPr>
                      <a:r>
                        <a:rPr sz="4800" b="1">
                          <a:solidFill>
                            <a:srgbClr val="FFFFFF"/>
                          </a:solidFill>
                          <a:latin typeface="Helvetica"/>
                          <a:ea typeface="Helvetica"/>
                          <a:cs typeface="Helvetica"/>
                          <a:sym typeface="Helvetica"/>
                        </a:rPr>
                        <a:t>Contains</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4800">
                          <a:solidFill>
                            <a:schemeClr val="accent4">
                              <a:hueOff val="102361"/>
                              <a:satOff val="14118"/>
                              <a:lumOff val="10675"/>
                            </a:schemeClr>
                          </a:solidFill>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058473">
                <a:tc>
                  <a:txBody>
                    <a:bodyPr/>
                    <a:lstStyle/>
                    <a:p>
                      <a:pPr defTabSz="914400">
                        <a:defRPr>
                          <a:solidFill>
                            <a:srgbClr val="000000"/>
                          </a:solidFill>
                        </a:defRPr>
                      </a:pPr>
                      <a:r>
                        <a:rPr sz="4800" b="1">
                          <a:solidFill>
                            <a:srgbClr val="FFFFFF"/>
                          </a:solidFill>
                          <a:latin typeface="Helvetica"/>
                          <a:ea typeface="Helvetica"/>
                          <a:cs typeface="Helvetica"/>
                          <a:sym typeface="Helvetica"/>
                        </a:rPr>
                        <a:t>Removal</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4800">
                          <a:solidFill>
                            <a:schemeClr val="accent4">
                              <a:hueOff val="102361"/>
                              <a:satOff val="14118"/>
                              <a:lumOff val="10675"/>
                            </a:schemeClr>
                          </a:solidFill>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1058473">
                <a:tc>
                  <a:txBody>
                    <a:bodyPr/>
                    <a:lstStyle/>
                    <a:p>
                      <a:pPr defTabSz="914400">
                        <a:defRPr>
                          <a:solidFill>
                            <a:srgbClr val="000000"/>
                          </a:solidFill>
                        </a:defRPr>
                      </a:pPr>
                      <a:r>
                        <a:rPr sz="4800" b="1">
                          <a:solidFill>
                            <a:srgbClr val="FFFFFF"/>
                          </a:solidFill>
                          <a:latin typeface="Helvetica"/>
                          <a:ea typeface="Helvetica"/>
                          <a:cs typeface="Helvetica"/>
                          <a:sym typeface="Helvetica"/>
                        </a:rPr>
                        <a:t>Is Empty</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4800">
                          <a:solidFill>
                            <a:schemeClr val="accent3">
                              <a:hueOff val="-499813"/>
                              <a:satOff val="-5228"/>
                              <a:lumOff val="24899"/>
                            </a:schemeClr>
                          </a:solidFill>
                        </a:rPr>
                        <a:t>O(1)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Discussion"/>
          <p:cNvSpPr>
            <a:spLocks noGrp="1"/>
          </p:cNvSpPr>
          <p:nvPr>
            <p:ph type="title"/>
          </p:nvPr>
        </p:nvSpPr>
        <p:spPr>
          <a:xfrm>
            <a:off x="952500" y="3797300"/>
            <a:ext cx="11099800" cy="2159000"/>
          </a:xfrm>
          <a:prstGeom prst="rect">
            <a:avLst/>
          </a:prstGeom>
        </p:spPr>
        <p:txBody>
          <a:bodyPr/>
          <a:lstStyle>
            <a:lvl1pPr>
              <a:defRPr sz="11000" b="1"/>
            </a:lvl1pPr>
          </a:lstStyle>
          <a:p>
            <a:r>
              <a:t>Discussion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What is a Queue?"/>
          <p:cNvSpPr>
            <a:spLocks noGrp="1"/>
          </p:cNvSpPr>
          <p:nvPr>
            <p:ph type="title"/>
          </p:nvPr>
        </p:nvSpPr>
        <p:spPr>
          <a:prstGeom prst="rect">
            <a:avLst/>
          </a:prstGeom>
        </p:spPr>
        <p:txBody>
          <a:bodyPr/>
          <a:lstStyle>
            <a:lvl1pPr>
              <a:defRPr b="1"/>
            </a:lvl1pPr>
          </a:lstStyle>
          <a:p>
            <a:r>
              <a:t>What is a Queue?</a:t>
            </a:r>
          </a:p>
        </p:txBody>
      </p:sp>
      <p:sp>
        <p:nvSpPr>
          <p:cNvPr id="132" name="A queue is a linear data structure which models real world queues by having two primary operations, namely enqueue and dequeue."/>
          <p:cNvSpPr/>
          <p:nvPr/>
        </p:nvSpPr>
        <p:spPr>
          <a:xfrm>
            <a:off x="952500" y="2950801"/>
            <a:ext cx="10472010" cy="2159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defTabSz="484886">
              <a:defRPr sz="3486"/>
            </a:pPr>
            <a:r>
              <a:t>A queue is a linear data structure which models real world queues by having two primary operations, namely </a:t>
            </a:r>
            <a:r>
              <a:rPr b="1">
                <a:solidFill>
                  <a:schemeClr val="accent2">
                    <a:satOff val="-13916"/>
                    <a:lumOff val="13989"/>
                  </a:schemeClr>
                </a:solidFill>
              </a:rPr>
              <a:t>enqueue</a:t>
            </a:r>
            <a:r>
              <a:t> and </a:t>
            </a:r>
            <a:r>
              <a:rPr b="1">
                <a:solidFill>
                  <a:schemeClr val="accent2">
                    <a:satOff val="-13916"/>
                    <a:lumOff val="13989"/>
                  </a:schemeClr>
                </a:solidFill>
              </a:rPr>
              <a:t>dequeue</a:t>
            </a:r>
            <a:r>
              <a:rPr b="1"/>
              <a:t>.</a:t>
            </a:r>
          </a:p>
        </p:txBody>
      </p:sp>
      <p:sp>
        <p:nvSpPr>
          <p:cNvPr id="133" name="Rectangle"/>
          <p:cNvSpPr/>
          <p:nvPr/>
        </p:nvSpPr>
        <p:spPr>
          <a:xfrm>
            <a:off x="3712798" y="66449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4" name="Rectangle"/>
          <p:cNvSpPr/>
          <p:nvPr/>
        </p:nvSpPr>
        <p:spPr>
          <a:xfrm>
            <a:off x="4828213" y="66449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5" name="Rectangle"/>
          <p:cNvSpPr/>
          <p:nvPr/>
        </p:nvSpPr>
        <p:spPr>
          <a:xfrm>
            <a:off x="5943628" y="6644909"/>
            <a:ext cx="880477"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6" name="Rectangle"/>
          <p:cNvSpPr/>
          <p:nvPr/>
        </p:nvSpPr>
        <p:spPr>
          <a:xfrm>
            <a:off x="7059042" y="66449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7" name="Rectangle"/>
          <p:cNvSpPr/>
          <p:nvPr/>
        </p:nvSpPr>
        <p:spPr>
          <a:xfrm>
            <a:off x="8174457" y="66449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8" name="Rectangle"/>
          <p:cNvSpPr/>
          <p:nvPr/>
        </p:nvSpPr>
        <p:spPr>
          <a:xfrm>
            <a:off x="1481970" y="5706468"/>
            <a:ext cx="880477" cy="1510403"/>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9" name="Rectangle"/>
          <p:cNvSpPr/>
          <p:nvPr/>
        </p:nvSpPr>
        <p:spPr>
          <a:xfrm>
            <a:off x="10405286" y="7372232"/>
            <a:ext cx="880478" cy="1510403"/>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40" name="Line"/>
          <p:cNvSpPr/>
          <p:nvPr/>
        </p:nvSpPr>
        <p:spPr>
          <a:xfrm flipV="1">
            <a:off x="4153037" y="8231349"/>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1" name="Queue Front"/>
          <p:cNvSpPr/>
          <p:nvPr/>
        </p:nvSpPr>
        <p:spPr>
          <a:xfrm>
            <a:off x="2581970" y="8743949"/>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 Front</a:t>
            </a:r>
          </a:p>
        </p:txBody>
      </p:sp>
      <p:sp>
        <p:nvSpPr>
          <p:cNvPr id="142" name="Line"/>
          <p:cNvSpPr/>
          <p:nvPr/>
        </p:nvSpPr>
        <p:spPr>
          <a:xfrm>
            <a:off x="8614695" y="5888022"/>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3" name="Queue Back"/>
          <p:cNvSpPr/>
          <p:nvPr/>
        </p:nvSpPr>
        <p:spPr>
          <a:xfrm>
            <a:off x="7059042" y="5325869"/>
            <a:ext cx="286687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 Back</a:t>
            </a:r>
          </a:p>
        </p:txBody>
      </p:sp>
      <p:sp>
        <p:nvSpPr>
          <p:cNvPr id="150" name="Connection Line"/>
          <p:cNvSpPr/>
          <p:nvPr/>
        </p:nvSpPr>
        <p:spPr>
          <a:xfrm>
            <a:off x="2540308" y="6778493"/>
            <a:ext cx="1004558" cy="53776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1523" y="18877"/>
                  <a:pt x="4323" y="11677"/>
                  <a:pt x="0" y="0"/>
                </a:cubicBezTo>
              </a:path>
            </a:pathLst>
          </a:custGeom>
          <a:ln w="50800">
            <a:solidFill>
              <a:srgbClr val="FFFFFF"/>
            </a:solidFill>
            <a:miter lim="400000"/>
          </a:ln>
        </p:spPr>
        <p:txBody>
          <a:bodyPr/>
          <a:lstStyle/>
          <a:p>
            <a:endParaRPr/>
          </a:p>
        </p:txBody>
      </p:sp>
      <p:sp>
        <p:nvSpPr>
          <p:cNvPr id="151" name="Connection Line"/>
          <p:cNvSpPr/>
          <p:nvPr/>
        </p:nvSpPr>
        <p:spPr>
          <a:xfrm>
            <a:off x="9292949" y="7534476"/>
            <a:ext cx="979290" cy="6462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400" y="3936"/>
                  <a:pt x="17600" y="11136"/>
                  <a:pt x="21600" y="21600"/>
                </a:cubicBezTo>
              </a:path>
            </a:pathLst>
          </a:custGeom>
          <a:ln w="50800">
            <a:solidFill>
              <a:srgbClr val="FFFFFF"/>
            </a:solidFill>
            <a:miter lim="400000"/>
          </a:ln>
        </p:spPr>
        <p:txBody>
          <a:bodyPr/>
          <a:lstStyle/>
          <a:p>
            <a:endParaRPr/>
          </a:p>
        </p:txBody>
      </p:sp>
      <p:sp>
        <p:nvSpPr>
          <p:cNvPr id="146" name="Line"/>
          <p:cNvSpPr/>
          <p:nvPr/>
        </p:nvSpPr>
        <p:spPr>
          <a:xfrm flipH="1" flipV="1">
            <a:off x="2453683" y="6711910"/>
            <a:ext cx="289518" cy="28951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7" name="Line"/>
          <p:cNvSpPr/>
          <p:nvPr/>
        </p:nvSpPr>
        <p:spPr>
          <a:xfrm flipH="1" flipV="1">
            <a:off x="9091550" y="7466151"/>
            <a:ext cx="445522" cy="14401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8" name="Dequeue"/>
          <p:cNvSpPr/>
          <p:nvPr/>
        </p:nvSpPr>
        <p:spPr>
          <a:xfrm>
            <a:off x="1315936" y="7540483"/>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Dequeue</a:t>
            </a:r>
          </a:p>
        </p:txBody>
      </p:sp>
      <p:sp>
        <p:nvSpPr>
          <p:cNvPr id="149" name="Enqueue"/>
          <p:cNvSpPr/>
          <p:nvPr/>
        </p:nvSpPr>
        <p:spPr>
          <a:xfrm>
            <a:off x="9410693" y="6554499"/>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Enqueue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Rectangle"/>
          <p:cNvSpPr/>
          <p:nvPr/>
        </p:nvSpPr>
        <p:spPr>
          <a:xfrm>
            <a:off x="3712798" y="4900775"/>
            <a:ext cx="880478" cy="1510403"/>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56" name="Rectangle"/>
          <p:cNvSpPr/>
          <p:nvPr/>
        </p:nvSpPr>
        <p:spPr>
          <a:xfrm>
            <a:off x="4828213" y="4900775"/>
            <a:ext cx="880478" cy="1510403"/>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57" name="Rectangle"/>
          <p:cNvSpPr/>
          <p:nvPr/>
        </p:nvSpPr>
        <p:spPr>
          <a:xfrm>
            <a:off x="5943628" y="4900775"/>
            <a:ext cx="880477" cy="1510403"/>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58" name="Rectangle"/>
          <p:cNvSpPr/>
          <p:nvPr/>
        </p:nvSpPr>
        <p:spPr>
          <a:xfrm>
            <a:off x="7059042" y="4900775"/>
            <a:ext cx="880478" cy="1510403"/>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59" name="Rectangle"/>
          <p:cNvSpPr/>
          <p:nvPr/>
        </p:nvSpPr>
        <p:spPr>
          <a:xfrm>
            <a:off x="8174457" y="4900775"/>
            <a:ext cx="880478" cy="1510403"/>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60" name="Rectangle"/>
          <p:cNvSpPr/>
          <p:nvPr/>
        </p:nvSpPr>
        <p:spPr>
          <a:xfrm>
            <a:off x="1481970" y="3962335"/>
            <a:ext cx="880477"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61" name="Rectangle"/>
          <p:cNvSpPr/>
          <p:nvPr/>
        </p:nvSpPr>
        <p:spPr>
          <a:xfrm>
            <a:off x="10405286" y="562809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62" name="Line"/>
          <p:cNvSpPr/>
          <p:nvPr/>
        </p:nvSpPr>
        <p:spPr>
          <a:xfrm flipV="1">
            <a:off x="4153037" y="6487216"/>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3" name="Queue Front"/>
          <p:cNvSpPr/>
          <p:nvPr/>
        </p:nvSpPr>
        <p:spPr>
          <a:xfrm>
            <a:off x="2581970" y="699981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 Front</a:t>
            </a:r>
          </a:p>
        </p:txBody>
      </p:sp>
      <p:sp>
        <p:nvSpPr>
          <p:cNvPr id="164" name="Line"/>
          <p:cNvSpPr/>
          <p:nvPr/>
        </p:nvSpPr>
        <p:spPr>
          <a:xfrm>
            <a:off x="8614695" y="4143889"/>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5" name="Queue Back"/>
          <p:cNvSpPr/>
          <p:nvPr/>
        </p:nvSpPr>
        <p:spPr>
          <a:xfrm>
            <a:off x="7059042" y="3581736"/>
            <a:ext cx="286687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 Back</a:t>
            </a:r>
          </a:p>
        </p:txBody>
      </p:sp>
      <p:sp>
        <p:nvSpPr>
          <p:cNvPr id="173" name="Connection Line"/>
          <p:cNvSpPr/>
          <p:nvPr/>
        </p:nvSpPr>
        <p:spPr>
          <a:xfrm>
            <a:off x="2540308" y="5034359"/>
            <a:ext cx="1004558" cy="53776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1523" y="18877"/>
                  <a:pt x="4323" y="11677"/>
                  <a:pt x="0" y="0"/>
                </a:cubicBezTo>
              </a:path>
            </a:pathLst>
          </a:custGeom>
          <a:ln w="50800">
            <a:solidFill>
              <a:srgbClr val="FFFFFF"/>
            </a:solidFill>
            <a:miter lim="400000"/>
          </a:ln>
        </p:spPr>
        <p:txBody>
          <a:bodyPr/>
          <a:lstStyle/>
          <a:p>
            <a:endParaRPr/>
          </a:p>
        </p:txBody>
      </p:sp>
      <p:sp>
        <p:nvSpPr>
          <p:cNvPr id="174" name="Connection Line"/>
          <p:cNvSpPr/>
          <p:nvPr/>
        </p:nvSpPr>
        <p:spPr>
          <a:xfrm>
            <a:off x="9292949" y="5790343"/>
            <a:ext cx="979290" cy="6462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400" y="3936"/>
                  <a:pt x="17600" y="11136"/>
                  <a:pt x="21600" y="21600"/>
                </a:cubicBezTo>
              </a:path>
            </a:pathLst>
          </a:custGeom>
          <a:ln w="50800">
            <a:solidFill>
              <a:srgbClr val="FFFFFF"/>
            </a:solidFill>
            <a:miter lim="400000"/>
          </a:ln>
        </p:spPr>
        <p:txBody>
          <a:bodyPr/>
          <a:lstStyle/>
          <a:p>
            <a:endParaRPr/>
          </a:p>
        </p:txBody>
      </p:sp>
      <p:sp>
        <p:nvSpPr>
          <p:cNvPr id="168" name="Line"/>
          <p:cNvSpPr/>
          <p:nvPr/>
        </p:nvSpPr>
        <p:spPr>
          <a:xfrm flipH="1" flipV="1">
            <a:off x="2453683" y="4967777"/>
            <a:ext cx="289518" cy="2895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9" name="Line"/>
          <p:cNvSpPr/>
          <p:nvPr/>
        </p:nvSpPr>
        <p:spPr>
          <a:xfrm flipH="1" flipV="1">
            <a:off x="9091550" y="5722018"/>
            <a:ext cx="445522" cy="14401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0" name="Dequeue"/>
          <p:cNvSpPr/>
          <p:nvPr/>
        </p:nvSpPr>
        <p:spPr>
          <a:xfrm>
            <a:off x="1315936" y="5796350"/>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Dequeue</a:t>
            </a:r>
          </a:p>
        </p:txBody>
      </p:sp>
      <p:sp>
        <p:nvSpPr>
          <p:cNvPr id="171" name="Enqueue"/>
          <p:cNvSpPr/>
          <p:nvPr/>
        </p:nvSpPr>
        <p:spPr>
          <a:xfrm>
            <a:off x="9410693" y="4810365"/>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Enqueue</a:t>
            </a:r>
          </a:p>
        </p:txBody>
      </p:sp>
      <p:sp>
        <p:nvSpPr>
          <p:cNvPr id="172" name="Queue Terminology"/>
          <p:cNvSpPr>
            <a:spLocks noGrp="1"/>
          </p:cNvSpPr>
          <p:nvPr>
            <p:ph type="title"/>
          </p:nvPr>
        </p:nvSpPr>
        <p:spPr>
          <a:prstGeom prst="rect">
            <a:avLst/>
          </a:prstGeom>
        </p:spPr>
        <p:txBody>
          <a:bodyPr/>
          <a:lstStyle>
            <a:lvl1pPr>
              <a:defRPr b="1"/>
            </a:lvl1pPr>
          </a:lstStyle>
          <a:p>
            <a:r>
              <a:t>Queue Terminology</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Queue Terminology"/>
          <p:cNvSpPr>
            <a:spLocks noGrp="1"/>
          </p:cNvSpPr>
          <p:nvPr>
            <p:ph type="title"/>
          </p:nvPr>
        </p:nvSpPr>
        <p:spPr>
          <a:prstGeom prst="rect">
            <a:avLst/>
          </a:prstGeom>
        </p:spPr>
        <p:txBody>
          <a:bodyPr/>
          <a:lstStyle>
            <a:lvl1pPr>
              <a:defRPr b="1"/>
            </a:lvl1pPr>
          </a:lstStyle>
          <a:p>
            <a:r>
              <a:t>Queue Terminology</a:t>
            </a:r>
          </a:p>
        </p:txBody>
      </p:sp>
      <p:sp>
        <p:nvSpPr>
          <p:cNvPr id="179" name="Enqueue = Adding = Offering"/>
          <p:cNvSpPr/>
          <p:nvPr/>
        </p:nvSpPr>
        <p:spPr>
          <a:xfrm>
            <a:off x="952500" y="4148164"/>
            <a:ext cx="11099800" cy="2159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3700" b="1"/>
            </a:lvl1pPr>
          </a:lstStyle>
          <a:p>
            <a:r>
              <a:t>Enqueue = Adding = Offering</a:t>
            </a:r>
          </a:p>
        </p:txBody>
      </p:sp>
      <p:sp>
        <p:nvSpPr>
          <p:cNvPr id="180" name="There does not seem to be consistent terminology for inserting and removing elements from queues."/>
          <p:cNvSpPr/>
          <p:nvPr/>
        </p:nvSpPr>
        <p:spPr>
          <a:xfrm>
            <a:off x="330540" y="2672524"/>
            <a:ext cx="12343720"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There does not seem to be consistent terminology for inserting and removing elements from queues.</a:t>
            </a:r>
          </a:p>
        </p:txBody>
      </p:sp>
      <p:sp>
        <p:nvSpPr>
          <p:cNvPr id="189" name="Connection Line"/>
          <p:cNvSpPr/>
          <p:nvPr/>
        </p:nvSpPr>
        <p:spPr>
          <a:xfrm>
            <a:off x="9282056" y="7633375"/>
            <a:ext cx="979290" cy="6462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400" y="3936"/>
                  <a:pt x="17600" y="11136"/>
                  <a:pt x="21600" y="21600"/>
                </a:cubicBezTo>
              </a:path>
            </a:pathLst>
          </a:custGeom>
          <a:ln w="50800">
            <a:solidFill>
              <a:srgbClr val="FFFFFF"/>
            </a:solidFill>
            <a:miter lim="400000"/>
          </a:ln>
        </p:spPr>
        <p:txBody>
          <a:bodyPr/>
          <a:lstStyle/>
          <a:p>
            <a:endParaRPr/>
          </a:p>
        </p:txBody>
      </p:sp>
      <p:sp>
        <p:nvSpPr>
          <p:cNvPr id="182" name="Line"/>
          <p:cNvSpPr/>
          <p:nvPr/>
        </p:nvSpPr>
        <p:spPr>
          <a:xfrm flipH="1" flipV="1">
            <a:off x="9080657" y="7565050"/>
            <a:ext cx="445523" cy="14401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3" name="Rectangle"/>
          <p:cNvSpPr/>
          <p:nvPr/>
        </p:nvSpPr>
        <p:spPr>
          <a:xfrm>
            <a:off x="3611198" y="66957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84" name="Rectangle"/>
          <p:cNvSpPr/>
          <p:nvPr/>
        </p:nvSpPr>
        <p:spPr>
          <a:xfrm>
            <a:off x="4726613" y="66957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85" name="Rectangle"/>
          <p:cNvSpPr/>
          <p:nvPr/>
        </p:nvSpPr>
        <p:spPr>
          <a:xfrm>
            <a:off x="5842028" y="6695709"/>
            <a:ext cx="880477"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86" name="Rectangle"/>
          <p:cNvSpPr/>
          <p:nvPr/>
        </p:nvSpPr>
        <p:spPr>
          <a:xfrm>
            <a:off x="6957442" y="66957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87" name="Rectangle"/>
          <p:cNvSpPr/>
          <p:nvPr/>
        </p:nvSpPr>
        <p:spPr>
          <a:xfrm>
            <a:off x="8072857" y="66957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88" name="Rectangle"/>
          <p:cNvSpPr/>
          <p:nvPr/>
        </p:nvSpPr>
        <p:spPr>
          <a:xfrm>
            <a:off x="10468924" y="75847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Queue Terminology"/>
          <p:cNvSpPr>
            <a:spLocks noGrp="1"/>
          </p:cNvSpPr>
          <p:nvPr>
            <p:ph type="title"/>
          </p:nvPr>
        </p:nvSpPr>
        <p:spPr>
          <a:prstGeom prst="rect">
            <a:avLst/>
          </a:prstGeom>
        </p:spPr>
        <p:txBody>
          <a:bodyPr/>
          <a:lstStyle>
            <a:lvl1pPr>
              <a:defRPr b="1"/>
            </a:lvl1pPr>
          </a:lstStyle>
          <a:p>
            <a:r>
              <a:t>Queue Terminology</a:t>
            </a:r>
          </a:p>
        </p:txBody>
      </p:sp>
      <p:sp>
        <p:nvSpPr>
          <p:cNvPr id="194" name="Dequeue = Polling"/>
          <p:cNvSpPr/>
          <p:nvPr/>
        </p:nvSpPr>
        <p:spPr>
          <a:xfrm>
            <a:off x="952500" y="4360835"/>
            <a:ext cx="11099800" cy="113353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3700" b="1"/>
            </a:lvl1pPr>
          </a:lstStyle>
          <a:p>
            <a:r>
              <a:t>Dequeue = Polling</a:t>
            </a:r>
          </a:p>
        </p:txBody>
      </p:sp>
      <p:sp>
        <p:nvSpPr>
          <p:cNvPr id="195" name="There does not seem to be consistent terminology for inserting and removing elements from queues."/>
          <p:cNvSpPr/>
          <p:nvPr/>
        </p:nvSpPr>
        <p:spPr>
          <a:xfrm>
            <a:off x="330540" y="2672524"/>
            <a:ext cx="12343720"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There does not seem to be consistent terminology for inserting and removing elements from queues.</a:t>
            </a:r>
          </a:p>
        </p:txBody>
      </p:sp>
      <p:sp>
        <p:nvSpPr>
          <p:cNvPr id="196" name="(These are also sometimes called removing, but I find this ambiguous)"/>
          <p:cNvSpPr/>
          <p:nvPr/>
        </p:nvSpPr>
        <p:spPr>
          <a:xfrm>
            <a:off x="1651808" y="5173805"/>
            <a:ext cx="9701184" cy="990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a:pPr>
            <a:r>
              <a:t>(These are also sometimes called </a:t>
            </a:r>
            <a:r>
              <a:rPr i="1"/>
              <a:t>removing</a:t>
            </a:r>
            <a:r>
              <a:t>, but I find this ambiguous)</a:t>
            </a:r>
          </a:p>
        </p:txBody>
      </p:sp>
      <p:sp>
        <p:nvSpPr>
          <p:cNvPr id="205" name="Connection Line"/>
          <p:cNvSpPr/>
          <p:nvPr/>
        </p:nvSpPr>
        <p:spPr>
          <a:xfrm>
            <a:off x="3371965" y="7531775"/>
            <a:ext cx="979290" cy="6462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400" y="3936"/>
                  <a:pt x="17600" y="11136"/>
                  <a:pt x="21600" y="21600"/>
                </a:cubicBezTo>
              </a:path>
            </a:pathLst>
          </a:custGeom>
          <a:ln w="50800">
            <a:solidFill>
              <a:srgbClr val="FFFFFF"/>
            </a:solidFill>
            <a:miter lim="400000"/>
          </a:ln>
        </p:spPr>
        <p:txBody>
          <a:bodyPr/>
          <a:lstStyle/>
          <a:p>
            <a:endParaRPr/>
          </a:p>
        </p:txBody>
      </p:sp>
      <p:sp>
        <p:nvSpPr>
          <p:cNvPr id="198" name="Line"/>
          <p:cNvSpPr/>
          <p:nvPr/>
        </p:nvSpPr>
        <p:spPr>
          <a:xfrm flipH="1" flipV="1">
            <a:off x="3170566" y="7463450"/>
            <a:ext cx="445523" cy="14401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 name="Rectangle"/>
          <p:cNvSpPr/>
          <p:nvPr/>
        </p:nvSpPr>
        <p:spPr>
          <a:xfrm>
            <a:off x="4559465" y="74831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00" name="Rectangle"/>
          <p:cNvSpPr/>
          <p:nvPr/>
        </p:nvSpPr>
        <p:spPr>
          <a:xfrm>
            <a:off x="5674880" y="74831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01" name="Rectangle"/>
          <p:cNvSpPr/>
          <p:nvPr/>
        </p:nvSpPr>
        <p:spPr>
          <a:xfrm>
            <a:off x="6790294" y="74831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02" name="Rectangle"/>
          <p:cNvSpPr/>
          <p:nvPr/>
        </p:nvSpPr>
        <p:spPr>
          <a:xfrm>
            <a:off x="7905709" y="74831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03" name="Rectangle"/>
          <p:cNvSpPr/>
          <p:nvPr/>
        </p:nvSpPr>
        <p:spPr>
          <a:xfrm>
            <a:off x="9021124" y="74831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04" name="Rectangle"/>
          <p:cNvSpPr/>
          <p:nvPr/>
        </p:nvSpPr>
        <p:spPr>
          <a:xfrm>
            <a:off x="2103857" y="6774397"/>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Queue Example"/>
          <p:cNvSpPr>
            <a:spLocks noGrp="1"/>
          </p:cNvSpPr>
          <p:nvPr>
            <p:ph type="title"/>
          </p:nvPr>
        </p:nvSpPr>
        <p:spPr>
          <a:prstGeom prst="rect">
            <a:avLst/>
          </a:prstGeom>
        </p:spPr>
        <p:txBody>
          <a:bodyPr/>
          <a:lstStyle>
            <a:lvl1pPr>
              <a:defRPr b="1"/>
            </a:lvl1pPr>
          </a:lstStyle>
          <a:p>
            <a:r>
              <a:t>Queue Example</a:t>
            </a:r>
          </a:p>
        </p:txBody>
      </p:sp>
      <p:sp>
        <p:nvSpPr>
          <p:cNvPr id="210" name="Instructions:"/>
          <p:cNvSpPr/>
          <p:nvPr/>
        </p:nvSpPr>
        <p:spPr>
          <a:xfrm>
            <a:off x="330540" y="2219557"/>
            <a:ext cx="12343720" cy="774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sz="4500" b="1" u="sng"/>
              <a:t>Instructions</a:t>
            </a:r>
            <a:r>
              <a:t>:</a:t>
            </a:r>
          </a:p>
        </p:txBody>
      </p:sp>
      <p:sp>
        <p:nvSpPr>
          <p:cNvPr id="211" name="55"/>
          <p:cNvSpPr/>
          <p:nvPr/>
        </p:nvSpPr>
        <p:spPr>
          <a:xfrm>
            <a:off x="3831332" y="6822709"/>
            <a:ext cx="880477"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55</a:t>
            </a:r>
          </a:p>
        </p:txBody>
      </p:sp>
      <p:sp>
        <p:nvSpPr>
          <p:cNvPr id="212" name="-1"/>
          <p:cNvSpPr/>
          <p:nvPr/>
        </p:nvSpPr>
        <p:spPr>
          <a:xfrm>
            <a:off x="4946746"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a:t>
            </a:r>
          </a:p>
        </p:txBody>
      </p:sp>
      <p:sp>
        <p:nvSpPr>
          <p:cNvPr id="213" name="33"/>
          <p:cNvSpPr/>
          <p:nvPr/>
        </p:nvSpPr>
        <p:spPr>
          <a:xfrm>
            <a:off x="6062161"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33</a:t>
            </a:r>
          </a:p>
        </p:txBody>
      </p:sp>
      <p:sp>
        <p:nvSpPr>
          <p:cNvPr id="214" name="17"/>
          <p:cNvSpPr/>
          <p:nvPr/>
        </p:nvSpPr>
        <p:spPr>
          <a:xfrm>
            <a:off x="7177576"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17</a:t>
            </a:r>
          </a:p>
        </p:txBody>
      </p:sp>
      <p:sp>
        <p:nvSpPr>
          <p:cNvPr id="215" name="11"/>
          <p:cNvSpPr/>
          <p:nvPr/>
        </p:nvSpPr>
        <p:spPr>
          <a:xfrm>
            <a:off x="8292991"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11</a:t>
            </a:r>
          </a:p>
        </p:txBody>
      </p:sp>
      <p:sp>
        <p:nvSpPr>
          <p:cNvPr id="216" name="Enqueue(12)…"/>
          <p:cNvSpPr/>
          <p:nvPr/>
        </p:nvSpPr>
        <p:spPr>
          <a:xfrm>
            <a:off x="4793704" y="3004954"/>
            <a:ext cx="341739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r>
              <a:t>Dequeue()</a:t>
            </a:r>
          </a:p>
          <a:p>
            <a:pPr algn="l"/>
            <a:r>
              <a:t>Enqueue(-6)</a:t>
            </a:r>
          </a:p>
        </p:txBody>
      </p:sp>
      <p:sp>
        <p:nvSpPr>
          <p:cNvPr id="217" name="Front"/>
          <p:cNvSpPr/>
          <p:nvPr/>
        </p:nvSpPr>
        <p:spPr>
          <a:xfrm>
            <a:off x="990390" y="7266759"/>
            <a:ext cx="149058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Front</a:t>
            </a:r>
          </a:p>
        </p:txBody>
      </p:sp>
      <p:sp>
        <p:nvSpPr>
          <p:cNvPr id="218" name="Back"/>
          <p:cNvSpPr/>
          <p:nvPr/>
        </p:nvSpPr>
        <p:spPr>
          <a:xfrm>
            <a:off x="10523820" y="7266759"/>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Back</a:t>
            </a:r>
          </a:p>
        </p:txBody>
      </p:sp>
      <p:sp>
        <p:nvSpPr>
          <p:cNvPr id="219" name="Line"/>
          <p:cNvSpPr/>
          <p:nvPr/>
        </p:nvSpPr>
        <p:spPr>
          <a:xfrm>
            <a:off x="2715917" y="7577909"/>
            <a:ext cx="88047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0" name="Line"/>
          <p:cNvSpPr/>
          <p:nvPr/>
        </p:nvSpPr>
        <p:spPr>
          <a:xfrm flipH="1">
            <a:off x="9408406" y="7577909"/>
            <a:ext cx="88047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Queue Example"/>
          <p:cNvSpPr>
            <a:spLocks noGrp="1"/>
          </p:cNvSpPr>
          <p:nvPr>
            <p:ph type="title"/>
          </p:nvPr>
        </p:nvSpPr>
        <p:spPr>
          <a:prstGeom prst="rect">
            <a:avLst/>
          </a:prstGeom>
        </p:spPr>
        <p:txBody>
          <a:bodyPr/>
          <a:lstStyle>
            <a:lvl1pPr>
              <a:defRPr b="1"/>
            </a:lvl1pPr>
          </a:lstStyle>
          <a:p>
            <a:r>
              <a:t>Queue Example</a:t>
            </a:r>
          </a:p>
        </p:txBody>
      </p:sp>
      <p:sp>
        <p:nvSpPr>
          <p:cNvPr id="225" name="Instructions:"/>
          <p:cNvSpPr/>
          <p:nvPr/>
        </p:nvSpPr>
        <p:spPr>
          <a:xfrm>
            <a:off x="330540" y="2219557"/>
            <a:ext cx="12343720" cy="774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sz="4500" b="1" u="sng"/>
              <a:t>Instructions</a:t>
            </a:r>
            <a:r>
              <a:t>:</a:t>
            </a:r>
          </a:p>
        </p:txBody>
      </p:sp>
      <p:sp>
        <p:nvSpPr>
          <p:cNvPr id="226" name="55"/>
          <p:cNvSpPr/>
          <p:nvPr/>
        </p:nvSpPr>
        <p:spPr>
          <a:xfrm>
            <a:off x="3831332" y="6822709"/>
            <a:ext cx="880477"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55</a:t>
            </a:r>
          </a:p>
        </p:txBody>
      </p:sp>
      <p:sp>
        <p:nvSpPr>
          <p:cNvPr id="227" name="-1"/>
          <p:cNvSpPr/>
          <p:nvPr/>
        </p:nvSpPr>
        <p:spPr>
          <a:xfrm>
            <a:off x="4946746"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a:t>
            </a:r>
          </a:p>
        </p:txBody>
      </p:sp>
      <p:sp>
        <p:nvSpPr>
          <p:cNvPr id="228" name="33"/>
          <p:cNvSpPr/>
          <p:nvPr/>
        </p:nvSpPr>
        <p:spPr>
          <a:xfrm>
            <a:off x="6062161"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33</a:t>
            </a:r>
          </a:p>
        </p:txBody>
      </p:sp>
      <p:sp>
        <p:nvSpPr>
          <p:cNvPr id="229" name="17"/>
          <p:cNvSpPr/>
          <p:nvPr/>
        </p:nvSpPr>
        <p:spPr>
          <a:xfrm>
            <a:off x="7177576"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17</a:t>
            </a:r>
          </a:p>
        </p:txBody>
      </p:sp>
      <p:sp>
        <p:nvSpPr>
          <p:cNvPr id="230" name="11"/>
          <p:cNvSpPr/>
          <p:nvPr/>
        </p:nvSpPr>
        <p:spPr>
          <a:xfrm>
            <a:off x="8292991" y="6822709"/>
            <a:ext cx="880478"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11</a:t>
            </a:r>
          </a:p>
        </p:txBody>
      </p:sp>
      <p:sp>
        <p:nvSpPr>
          <p:cNvPr id="231" name="Enqueue(12)…"/>
          <p:cNvSpPr/>
          <p:nvPr/>
        </p:nvSpPr>
        <p:spPr>
          <a:xfrm>
            <a:off x="4793704" y="3004954"/>
            <a:ext cx="341739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Enqueue(12)</a:t>
            </a:r>
          </a:p>
          <a:p>
            <a:pPr algn="l"/>
            <a:r>
              <a:t>Dequeue()</a:t>
            </a:r>
          </a:p>
          <a:p>
            <a:pPr algn="l"/>
            <a:r>
              <a:t>Dequeue()</a:t>
            </a:r>
          </a:p>
          <a:p>
            <a:pPr algn="l"/>
            <a:r>
              <a:t>Enqueue(7)</a:t>
            </a:r>
          </a:p>
          <a:p>
            <a:pPr algn="l"/>
            <a:r>
              <a:t>Dequeue()</a:t>
            </a:r>
          </a:p>
          <a:p>
            <a:pPr algn="l"/>
            <a:r>
              <a:t>Enqueue(-6)</a:t>
            </a:r>
          </a:p>
        </p:txBody>
      </p:sp>
      <p:sp>
        <p:nvSpPr>
          <p:cNvPr id="232" name="12"/>
          <p:cNvSpPr/>
          <p:nvPr/>
        </p:nvSpPr>
        <p:spPr>
          <a:xfrm>
            <a:off x="10523821" y="6822709"/>
            <a:ext cx="880477" cy="1510402"/>
          </a:xfrm>
          <a:prstGeom prst="rect">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12</a:t>
            </a:r>
          </a:p>
        </p:txBody>
      </p:sp>
      <p:sp>
        <p:nvSpPr>
          <p:cNvPr id="233" name="Line"/>
          <p:cNvSpPr/>
          <p:nvPr/>
        </p:nvSpPr>
        <p:spPr>
          <a:xfrm flipH="1">
            <a:off x="9408406" y="7577909"/>
            <a:ext cx="880478"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25</TotalTime>
  <Words>1654</Words>
  <Application>Microsoft Office PowerPoint</Application>
  <PresentationFormat>Custom</PresentationFormat>
  <Paragraphs>276</Paragraphs>
  <Slides>23</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Helvetica</vt:lpstr>
      <vt:lpstr>Helvetica Light</vt:lpstr>
      <vt:lpstr>Helvetica Neue</vt:lpstr>
      <vt:lpstr>Menlo</vt:lpstr>
      <vt:lpstr>Black</vt:lpstr>
      <vt:lpstr>Queues</vt:lpstr>
      <vt:lpstr>Outline</vt:lpstr>
      <vt:lpstr>Discussion</vt:lpstr>
      <vt:lpstr>What is a Queue?</vt:lpstr>
      <vt:lpstr>Queue Terminology</vt:lpstr>
      <vt:lpstr>Queue Terminology</vt:lpstr>
      <vt:lpstr>Queue Terminology</vt:lpstr>
      <vt:lpstr>Queue Example</vt:lpstr>
      <vt:lpstr>Queue Example</vt:lpstr>
      <vt:lpstr>Queue Example</vt:lpstr>
      <vt:lpstr>Queue Example</vt:lpstr>
      <vt:lpstr>Queue Example</vt:lpstr>
      <vt:lpstr>Queue Example</vt:lpstr>
      <vt:lpstr>Queue Example</vt:lpstr>
      <vt:lpstr>Queue Example</vt:lpstr>
      <vt:lpstr>Queue Example</vt:lpstr>
      <vt:lpstr>Queue Example</vt:lpstr>
      <vt:lpstr>Queue Example</vt:lpstr>
      <vt:lpstr>Queue Example</vt:lpstr>
      <vt:lpstr>Queue Example</vt:lpstr>
      <vt:lpstr>When and where is a Queue used?</vt:lpstr>
      <vt:lpstr>Complexity Analysis</vt:lpstr>
      <vt:lpstr>Complexity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Nagaraj Saroday</cp:lastModifiedBy>
  <cp:revision>1</cp:revision>
  <dcterms:modified xsi:type="dcterms:W3CDTF">2024-11-04T08:00:14Z</dcterms:modified>
</cp:coreProperties>
</file>