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8" r:id="rId3"/>
    <p:sldId id="263"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65"/>
  </p:normalViewPr>
  <p:slideViewPr>
    <p:cSldViewPr snapToGrid="0">
      <p:cViewPr varScale="1">
        <p:scale>
          <a:sx n="122" d="100"/>
          <a:sy n="122" d="100"/>
        </p:scale>
        <p:origin x="4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92265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2915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990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1114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826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7815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98077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5297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1143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1139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4/5/23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1071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4/5/23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1502125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F5AEEEA-C760-4292-993F-DE87AED759C1}"/>
              </a:ext>
            </a:extLst>
          </p:cNvPr>
          <p:cNvSpPr>
            <a:spLocks noGrp="1"/>
          </p:cNvSpPr>
          <p:nvPr>
            <p:ph type="ctrTitle"/>
          </p:nvPr>
        </p:nvSpPr>
        <p:spPr>
          <a:xfrm>
            <a:off x="1219200" y="4674684"/>
            <a:ext cx="9334500" cy="771845"/>
          </a:xfrm>
        </p:spPr>
        <p:txBody>
          <a:bodyPr>
            <a:normAutofit/>
          </a:bodyPr>
          <a:lstStyle/>
          <a:p>
            <a:r>
              <a:rPr lang="en-US" sz="3200" dirty="0"/>
              <a:t>RAJ SARODE</a:t>
            </a:r>
          </a:p>
        </p:txBody>
      </p:sp>
      <p:sp>
        <p:nvSpPr>
          <p:cNvPr id="20" name="Subtitle 2">
            <a:extLst>
              <a:ext uri="{FF2B5EF4-FFF2-40B4-BE49-F238E27FC236}">
                <a16:creationId xmlns:a16="http://schemas.microsoft.com/office/drawing/2014/main" id="{6D4893E4-C8BF-4FAD-8D6A-80BEA5802514}"/>
              </a:ext>
            </a:extLst>
          </p:cNvPr>
          <p:cNvSpPr>
            <a:spLocks noGrp="1"/>
          </p:cNvSpPr>
          <p:nvPr>
            <p:ph type="subTitle" idx="1"/>
          </p:nvPr>
        </p:nvSpPr>
        <p:spPr>
          <a:xfrm>
            <a:off x="1219200" y="5755859"/>
            <a:ext cx="9334500" cy="771845"/>
          </a:xfrm>
        </p:spPr>
        <p:txBody>
          <a:bodyPr>
            <a:noAutofit/>
          </a:bodyPr>
          <a:lstStyle/>
          <a:p>
            <a:r>
              <a:rPr lang="en-US" sz="1100" dirty="0"/>
              <a:t>002762015</a:t>
            </a:r>
          </a:p>
          <a:p>
            <a:r>
              <a:rPr lang="en-US" sz="1100" dirty="0"/>
              <a:t>Data science engineering methods and tools</a:t>
            </a:r>
          </a:p>
          <a:p>
            <a:r>
              <a:rPr lang="en-US" sz="1100" dirty="0"/>
              <a:t>Convolution Neural networks</a:t>
            </a:r>
          </a:p>
        </p:txBody>
      </p:sp>
      <p:pic>
        <p:nvPicPr>
          <p:cNvPr id="4" name="Picture 3" descr="Abstract smoke background">
            <a:extLst>
              <a:ext uri="{FF2B5EF4-FFF2-40B4-BE49-F238E27FC236}">
                <a16:creationId xmlns:a16="http://schemas.microsoft.com/office/drawing/2014/main" id="{1B13F794-312B-3A9F-573A-E3E056ADE3A6}"/>
              </a:ext>
            </a:extLst>
          </p:cNvPr>
          <p:cNvPicPr>
            <a:picLocks noChangeAspect="1"/>
          </p:cNvPicPr>
          <p:nvPr/>
        </p:nvPicPr>
        <p:blipFill rotWithShape="1">
          <a:blip r:embed="rId2"/>
          <a:srcRect t="19319" b="21471"/>
          <a:stretch/>
        </p:blipFill>
        <p:spPr>
          <a:xfrm>
            <a:off x="20" y="10"/>
            <a:ext cx="12191980" cy="4800590"/>
          </a:xfrm>
          <a:prstGeom prst="rect">
            <a:avLst/>
          </a:prstGeom>
          <a:noFill/>
        </p:spPr>
      </p:pic>
      <p:sp>
        <p:nvSpPr>
          <p:cNvPr id="22" name="Date Placeholder 3">
            <a:extLst>
              <a:ext uri="{FF2B5EF4-FFF2-40B4-BE49-F238E27FC236}">
                <a16:creationId xmlns:a16="http://schemas.microsoft.com/office/drawing/2014/main" id="{136942C3-91AC-4FA1-824B-F446C8709FDA}"/>
              </a:ext>
            </a:extLst>
          </p:cNvPr>
          <p:cNvSpPr>
            <a:spLocks noGrp="1"/>
          </p:cNvSpPr>
          <p:nvPr>
            <p:ph type="dt" sz="half" idx="10"/>
          </p:nvPr>
        </p:nvSpPr>
        <p:spPr>
          <a:xfrm rot="5400000">
            <a:off x="-1001475" y="1517536"/>
            <a:ext cx="2801123" cy="365125"/>
          </a:xfrm>
        </p:spPr>
        <p:txBody>
          <a:bodyPr/>
          <a:lstStyle/>
          <a:p>
            <a:pPr>
              <a:spcAft>
                <a:spcPts val="600"/>
              </a:spcAft>
            </a:pPr>
            <a:fld id="{FB4A9B4C-7DF1-4A5F-B23B-BBFA693F2DE5}" type="datetime1">
              <a:rPr lang="en-US" smtClean="0">
                <a:solidFill>
                  <a:srgbClr val="FFFFFF"/>
                </a:solidFill>
                <a:effectLst>
                  <a:outerShdw blurRad="38100" dist="38100" dir="2700000" algn="tl">
                    <a:srgbClr val="000000">
                      <a:alpha val="43137"/>
                    </a:srgbClr>
                  </a:outerShdw>
                </a:effectLst>
              </a:rPr>
              <a:pPr>
                <a:spcAft>
                  <a:spcPts val="600"/>
                </a:spcAft>
              </a:pPr>
              <a:t>4/5/23</a:t>
            </a:fld>
            <a:endParaRPr lang="en-US" dirty="0">
              <a:solidFill>
                <a:srgbClr val="FFFFFF"/>
              </a:solidFill>
              <a:effectLst>
                <a:outerShdw blurRad="38100" dist="38100" dir="2700000" algn="tl">
                  <a:srgbClr val="000000">
                    <a:alpha val="43137"/>
                  </a:srgbClr>
                </a:outerShdw>
              </a:effectLst>
            </a:endParaRPr>
          </a:p>
        </p:txBody>
      </p:sp>
      <p:sp>
        <p:nvSpPr>
          <p:cNvPr id="26" name="Slide Number Placeholder 5">
            <a:extLst>
              <a:ext uri="{FF2B5EF4-FFF2-40B4-BE49-F238E27FC236}">
                <a16:creationId xmlns:a16="http://schemas.microsoft.com/office/drawing/2014/main" id="{08EC9005-5705-4BF3-9E28-A32B3886CE50}"/>
              </a:ext>
            </a:extLst>
          </p:cNvPr>
          <p:cNvSpPr>
            <a:spLocks noGrp="1"/>
          </p:cNvSpPr>
          <p:nvPr>
            <p:ph type="sldNum" sz="quarter" idx="12"/>
          </p:nvPr>
        </p:nvSpPr>
        <p:spPr>
          <a:xfrm>
            <a:off x="11228877" y="6319138"/>
            <a:ext cx="710647" cy="365125"/>
          </a:xfrm>
        </p:spPr>
        <p:txBody>
          <a:bodyPr/>
          <a:lstStyle/>
          <a:p>
            <a:pPr>
              <a:spcAft>
                <a:spcPts val="600"/>
              </a:spcAft>
            </a:pPr>
            <a:fld id="{18F23307-8124-4758-BAB0-3667EABA0B67}" type="slidenum">
              <a:rPr lang="en-US" smtClean="0"/>
              <a:pPr>
                <a:spcAft>
                  <a:spcPts val="600"/>
                </a:spcAft>
              </a:pPr>
              <a:t>1</a:t>
            </a:fld>
            <a:endParaRPr lang="en-US"/>
          </a:p>
        </p:txBody>
      </p:sp>
    </p:spTree>
    <p:extLst>
      <p:ext uri="{BB962C8B-B14F-4D97-AF65-F5344CB8AC3E}">
        <p14:creationId xmlns:p14="http://schemas.microsoft.com/office/powerpoint/2010/main" val="227347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CCDD-2047-EDD6-6970-0A8FBB381117}"/>
              </a:ext>
            </a:extLst>
          </p:cNvPr>
          <p:cNvSpPr>
            <a:spLocks noGrp="1"/>
          </p:cNvSpPr>
          <p:nvPr>
            <p:ph type="title"/>
          </p:nvPr>
        </p:nvSpPr>
        <p:spPr>
          <a:xfrm>
            <a:off x="1638289" y="434705"/>
            <a:ext cx="8915402" cy="1371600"/>
          </a:xfrm>
        </p:spPr>
        <p:txBody>
          <a:bodyPr>
            <a:normAutofit/>
          </a:bodyPr>
          <a:lstStyle/>
          <a:p>
            <a:r>
              <a:rPr lang="en-US" sz="3600" dirty="0"/>
              <a:t>	Problem Statement &amp; Approach</a:t>
            </a:r>
          </a:p>
        </p:txBody>
      </p:sp>
      <p:sp>
        <p:nvSpPr>
          <p:cNvPr id="3" name="Subtitle 2">
            <a:extLst>
              <a:ext uri="{FF2B5EF4-FFF2-40B4-BE49-F238E27FC236}">
                <a16:creationId xmlns:a16="http://schemas.microsoft.com/office/drawing/2014/main" id="{DC2C8FEB-89BD-5CAA-18C7-27935CEF119B}"/>
              </a:ext>
            </a:extLst>
          </p:cNvPr>
          <p:cNvSpPr>
            <a:spLocks noGrp="1"/>
          </p:cNvSpPr>
          <p:nvPr>
            <p:ph idx="1"/>
          </p:nvPr>
        </p:nvSpPr>
        <p:spPr>
          <a:xfrm>
            <a:off x="1011936" y="1711712"/>
            <a:ext cx="10168128" cy="4198434"/>
          </a:xfrm>
        </p:spPr>
        <p:txBody>
          <a:bodyPr anchor="ctr">
            <a:normAutofit/>
          </a:bodyPr>
          <a:lstStyle/>
          <a:p>
            <a:pPr algn="l">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Problem Statement: Predicting the median value of owner-occupied homes in the Boston Housing Dataset.</a:t>
            </a:r>
          </a:p>
          <a:p>
            <a:pPr algn="l">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Approach:</a:t>
            </a:r>
          </a:p>
          <a:p>
            <a:pPr marL="742950" lvl="1" indent="-285750" algn="l">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Import necessary libraries</a:t>
            </a:r>
          </a:p>
          <a:p>
            <a:pPr marL="742950" lvl="1"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Load the Cipher10 dataset</a:t>
            </a:r>
          </a:p>
          <a:p>
            <a:pPr marL="742950" lvl="1" indent="-285750" algn="l">
              <a:buFont typeface="Arial" panose="020B0604020202020204" pitchFamily="34" charset="0"/>
              <a:buChar char="•"/>
            </a:pPr>
            <a:r>
              <a:rPr lang="en-US" dirty="0">
                <a:effectLst/>
                <a:latin typeface="Calibri" panose="020F0502020204030204" pitchFamily="34" charset="0"/>
                <a:cs typeface="Calibri" panose="020F0502020204030204" pitchFamily="34" charset="0"/>
              </a:rPr>
              <a:t>Split the dataset into 90/10 split</a:t>
            </a:r>
            <a:endParaRPr lang="en-US" sz="1600" dirty="0">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Used ”</a:t>
            </a:r>
            <a:r>
              <a:rPr lang="en-US" sz="1600" dirty="0" err="1">
                <a:latin typeface="Calibri" panose="020F0502020204030204" pitchFamily="34" charset="0"/>
                <a:cs typeface="Calibri" panose="020F0502020204030204" pitchFamily="34" charset="0"/>
              </a:rPr>
              <a:t>r</a:t>
            </a:r>
            <a:r>
              <a:rPr lang="en-US" sz="1600" dirty="0" err="1">
                <a:effectLst/>
                <a:latin typeface="Calibri" panose="020F0502020204030204" pitchFamily="34" charset="0"/>
                <a:cs typeface="Calibri" panose="020F0502020204030204" pitchFamily="34" charset="0"/>
              </a:rPr>
              <a:t>elu</a:t>
            </a:r>
            <a:r>
              <a:rPr lang="en-US" sz="1600" dirty="0">
                <a:effectLst/>
                <a:latin typeface="Calibri" panose="020F0502020204030204" pitchFamily="34" charset="0"/>
                <a:cs typeface="Calibri" panose="020F0502020204030204" pitchFamily="34" charset="0"/>
              </a:rPr>
              <a:t>” as my activation function.</a:t>
            </a:r>
          </a:p>
          <a:p>
            <a:pPr marL="742950" lvl="1" indent="-285750" algn="l">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Compared the accuracies of 3 CNN models by their accuracies.</a:t>
            </a:r>
          </a:p>
          <a:p>
            <a:pPr algn="l">
              <a:buFont typeface="Arial" panose="020B0604020202020204" pitchFamily="34" charset="0"/>
              <a:buChar char="•"/>
            </a:pPr>
            <a:r>
              <a:rPr lang="en-US" sz="1600" dirty="0">
                <a:latin typeface="Calibri" panose="020F0502020204030204" pitchFamily="34" charset="0"/>
                <a:cs typeface="Calibri" panose="020F0502020204030204" pitchFamily="34" charset="0"/>
              </a:rPr>
              <a:t>Activation function</a:t>
            </a:r>
            <a:r>
              <a:rPr lang="en-US" sz="1600" dirty="0">
                <a:effectLst/>
                <a:latin typeface="Calibri" panose="020F0502020204030204" pitchFamily="34" charset="0"/>
                <a:cs typeface="Calibri" panose="020F0502020204030204" pitchFamily="34" charset="0"/>
              </a:rPr>
              <a:t>: </a:t>
            </a:r>
            <a:r>
              <a:rPr lang="en-US" sz="1600" dirty="0" err="1">
                <a:effectLst/>
                <a:latin typeface="Calibri" panose="020F0502020204030204" pitchFamily="34" charset="0"/>
                <a:cs typeface="Calibri" panose="020F0502020204030204" pitchFamily="34" charset="0"/>
              </a:rPr>
              <a:t>Relu</a:t>
            </a:r>
            <a:r>
              <a:rPr lang="en-US" sz="1600" dirty="0">
                <a:effectLst/>
                <a:latin typeface="Calibri" panose="020F0502020204030204" pitchFamily="34" charset="0"/>
                <a:cs typeface="Calibri" panose="020F0502020204030204" pitchFamily="34" charset="0"/>
              </a:rPr>
              <a:t>, Sigmoid</a:t>
            </a:r>
          </a:p>
          <a:p>
            <a:pPr algn="l">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Outcome:</a:t>
            </a:r>
          </a:p>
          <a:p>
            <a:pPr marL="742950" lvl="1"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After changing the dropout values and simultaneously increasing the batch size, received a greater accuracy compared to consecutive previous models</a:t>
            </a:r>
            <a:r>
              <a:rPr lang="en-US" sz="1600" dirty="0">
                <a:effectLst/>
                <a:latin typeface="Calibri" panose="020F0502020204030204" pitchFamily="34" charset="0"/>
                <a:cs typeface="Calibri" panose="020F0502020204030204" pitchFamily="34" charset="0"/>
              </a:rPr>
              <a:t>.</a:t>
            </a:r>
          </a:p>
        </p:txBody>
      </p:sp>
      <p:pic>
        <p:nvPicPr>
          <p:cNvPr id="4" name="Picture 3" descr="Abstract smoke background">
            <a:extLst>
              <a:ext uri="{FF2B5EF4-FFF2-40B4-BE49-F238E27FC236}">
                <a16:creationId xmlns:a16="http://schemas.microsoft.com/office/drawing/2014/main" id="{FF0B27E6-0399-C06E-B29C-6D7C4C08B7B8}"/>
              </a:ext>
            </a:extLst>
          </p:cNvPr>
          <p:cNvPicPr>
            <a:picLocks noChangeAspect="1"/>
          </p:cNvPicPr>
          <p:nvPr/>
        </p:nvPicPr>
        <p:blipFill rotWithShape="1">
          <a:blip r:embed="rId2"/>
          <a:srcRect t="19319" b="21471"/>
          <a:stretch/>
        </p:blipFill>
        <p:spPr>
          <a:xfrm>
            <a:off x="0" y="-130216"/>
            <a:ext cx="12191980" cy="897471"/>
          </a:xfrm>
          <a:prstGeom prst="rect">
            <a:avLst/>
          </a:prstGeom>
          <a:noFill/>
        </p:spPr>
      </p:pic>
    </p:spTree>
    <p:extLst>
      <p:ext uri="{BB962C8B-B14F-4D97-AF65-F5344CB8AC3E}">
        <p14:creationId xmlns:p14="http://schemas.microsoft.com/office/powerpoint/2010/main" val="184358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CCDD-2047-EDD6-6970-0A8FBB381117}"/>
              </a:ext>
            </a:extLst>
          </p:cNvPr>
          <p:cNvSpPr>
            <a:spLocks noGrp="1"/>
          </p:cNvSpPr>
          <p:nvPr>
            <p:ph type="title"/>
          </p:nvPr>
        </p:nvSpPr>
        <p:spPr>
          <a:xfrm>
            <a:off x="1638289" y="707975"/>
            <a:ext cx="8915402" cy="1371600"/>
          </a:xfrm>
        </p:spPr>
        <p:txBody>
          <a:bodyPr>
            <a:normAutofit/>
          </a:bodyPr>
          <a:lstStyle/>
          <a:p>
            <a:r>
              <a:rPr lang="en-US" sz="3600" dirty="0"/>
              <a:t>            CNN – Cifar10 Dataset</a:t>
            </a:r>
          </a:p>
        </p:txBody>
      </p:sp>
      <p:sp>
        <p:nvSpPr>
          <p:cNvPr id="3" name="Subtitle 2">
            <a:extLst>
              <a:ext uri="{FF2B5EF4-FFF2-40B4-BE49-F238E27FC236}">
                <a16:creationId xmlns:a16="http://schemas.microsoft.com/office/drawing/2014/main" id="{DC2C8FEB-89BD-5CAA-18C7-27935CEF119B}"/>
              </a:ext>
            </a:extLst>
          </p:cNvPr>
          <p:cNvSpPr>
            <a:spLocks noGrp="1"/>
          </p:cNvSpPr>
          <p:nvPr>
            <p:ph idx="1"/>
          </p:nvPr>
        </p:nvSpPr>
        <p:spPr>
          <a:xfrm>
            <a:off x="1011926" y="2079575"/>
            <a:ext cx="10168128" cy="4198434"/>
          </a:xfrm>
        </p:spPr>
        <p:txBody>
          <a:bodyPr anchor="ctr">
            <a:normAutofit/>
          </a:bodyPr>
          <a:lstStyle/>
          <a:p>
            <a:pPr algn="l"/>
            <a:r>
              <a:rPr lang="en-US" sz="1600" b="0" i="0" dirty="0">
                <a:solidFill>
                  <a:srgbClr val="363940"/>
                </a:solidFill>
                <a:effectLst/>
                <a:latin typeface="Calibri" panose="020F0502020204030204" pitchFamily="34" charset="0"/>
                <a:cs typeface="Calibri" panose="020F0502020204030204" pitchFamily="34" charset="0"/>
              </a:rPr>
              <a:t>Cifar-10 is a standard computer vision dataset used for image recognition. It is a subset of the 80 million tiny images dataset and consists of 60,000 32×32 color images containing one of 10 object classes, with 6000 images per class. There are 50000 training images and 10000 test images. </a:t>
            </a:r>
          </a:p>
          <a:p>
            <a:pPr algn="l"/>
            <a:r>
              <a:rPr lang="en-US" sz="1600" b="0" i="0" dirty="0">
                <a:solidFill>
                  <a:srgbClr val="363940"/>
                </a:solidFill>
                <a:effectLst/>
                <a:latin typeface="Calibri" panose="020F0502020204030204" pitchFamily="34" charset="0"/>
                <a:cs typeface="Calibri" panose="020F0502020204030204" pitchFamily="34" charset="0"/>
              </a:rPr>
              <a:t>The 10 object classes that are present in this dataset are airplanes, automobiles, birds, cats, </a:t>
            </a:r>
            <a:r>
              <a:rPr lang="en-US" sz="1600" b="0" i="0" dirty="0" err="1">
                <a:solidFill>
                  <a:srgbClr val="363940"/>
                </a:solidFill>
                <a:effectLst/>
                <a:latin typeface="Calibri" panose="020F0502020204030204" pitchFamily="34" charset="0"/>
                <a:cs typeface="Calibri" panose="020F0502020204030204" pitchFamily="34" charset="0"/>
              </a:rPr>
              <a:t>deers</a:t>
            </a:r>
            <a:r>
              <a:rPr lang="en-US" sz="1600" b="0" i="0" dirty="0">
                <a:solidFill>
                  <a:srgbClr val="363940"/>
                </a:solidFill>
                <a:effectLst/>
                <a:latin typeface="Calibri" panose="020F0502020204030204" pitchFamily="34" charset="0"/>
                <a:cs typeface="Calibri" panose="020F0502020204030204" pitchFamily="34" charset="0"/>
              </a:rPr>
              <a:t>, dogs, frogs, horses, ships, and trucks. All these classes are mutually exclusive and there is no overlap between automobiles and trucks.</a:t>
            </a:r>
          </a:p>
          <a:p>
            <a:pPr algn="l">
              <a:buFont typeface="Arial" panose="020B0604020202020204" pitchFamily="34" charset="0"/>
              <a:buChar char="•"/>
            </a:pPr>
            <a:r>
              <a:rPr lang="en-US" sz="1600" b="0" i="0" dirty="0">
                <a:solidFill>
                  <a:srgbClr val="202124"/>
                </a:solidFill>
                <a:effectLst/>
                <a:latin typeface="Calibri" panose="020F0502020204030204" pitchFamily="34" charset="0"/>
                <a:cs typeface="Calibri" panose="020F0502020204030204" pitchFamily="34" charset="0"/>
              </a:rPr>
              <a:t>To complete the model, you will feed the last output tensor from the convolutional base (of shape (4, 4, 64)) into one or more Dense layers to perform classification. Dense layers take vectors as input (which are 1D), while the current output is a 3D tensor. </a:t>
            </a:r>
          </a:p>
          <a:p>
            <a:pPr algn="l">
              <a:buFont typeface="Arial" panose="020B0604020202020204" pitchFamily="34" charset="0"/>
              <a:buChar char="•"/>
            </a:pPr>
            <a:r>
              <a:rPr lang="en-US" sz="1600" dirty="0">
                <a:solidFill>
                  <a:srgbClr val="202124"/>
                </a:solidFill>
                <a:latin typeface="Calibri" panose="020F0502020204030204" pitchFamily="34" charset="0"/>
                <a:cs typeface="Calibri" panose="020F0502020204030204" pitchFamily="34" charset="0"/>
              </a:rPr>
              <a:t>I’ve</a:t>
            </a:r>
            <a:r>
              <a:rPr lang="en-US" sz="1600" b="0" i="0" dirty="0">
                <a:solidFill>
                  <a:srgbClr val="202124"/>
                </a:solidFill>
                <a:effectLst/>
                <a:latin typeface="Calibri" panose="020F0502020204030204" pitchFamily="34" charset="0"/>
                <a:cs typeface="Calibri" panose="020F0502020204030204" pitchFamily="34" charset="0"/>
              </a:rPr>
              <a:t> flattened (or unroll) the 3D output to 1D, then add one or more Dense layers on top. CIFAR has 10 output classes, so you use a final Dense layer with 10 outputs.</a:t>
            </a:r>
            <a:endParaRPr lang="en-US" sz="1600" dirty="0">
              <a:effectLst/>
              <a:latin typeface="Calibri" panose="020F0502020204030204" pitchFamily="34" charset="0"/>
              <a:cs typeface="Calibri" panose="020F0502020204030204" pitchFamily="34" charset="0"/>
            </a:endParaRPr>
          </a:p>
        </p:txBody>
      </p:sp>
      <p:pic>
        <p:nvPicPr>
          <p:cNvPr id="4" name="Picture 3" descr="Abstract smoke background">
            <a:extLst>
              <a:ext uri="{FF2B5EF4-FFF2-40B4-BE49-F238E27FC236}">
                <a16:creationId xmlns:a16="http://schemas.microsoft.com/office/drawing/2014/main" id="{FF0B27E6-0399-C06E-B29C-6D7C4C08B7B8}"/>
              </a:ext>
            </a:extLst>
          </p:cNvPr>
          <p:cNvPicPr>
            <a:picLocks noChangeAspect="1"/>
          </p:cNvPicPr>
          <p:nvPr/>
        </p:nvPicPr>
        <p:blipFill rotWithShape="1">
          <a:blip r:embed="rId2"/>
          <a:srcRect t="19319" b="21471"/>
          <a:stretch/>
        </p:blipFill>
        <p:spPr>
          <a:xfrm>
            <a:off x="0" y="-130216"/>
            <a:ext cx="12191980" cy="897471"/>
          </a:xfrm>
          <a:prstGeom prst="rect">
            <a:avLst/>
          </a:prstGeom>
          <a:noFill/>
        </p:spPr>
      </p:pic>
    </p:spTree>
    <p:extLst>
      <p:ext uri="{BB962C8B-B14F-4D97-AF65-F5344CB8AC3E}">
        <p14:creationId xmlns:p14="http://schemas.microsoft.com/office/powerpoint/2010/main" val="357771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CCDD-2047-EDD6-6970-0A8FBB381117}"/>
              </a:ext>
            </a:extLst>
          </p:cNvPr>
          <p:cNvSpPr>
            <a:spLocks noGrp="1"/>
          </p:cNvSpPr>
          <p:nvPr>
            <p:ph type="title"/>
          </p:nvPr>
        </p:nvSpPr>
        <p:spPr>
          <a:xfrm>
            <a:off x="1638289" y="588578"/>
            <a:ext cx="8915402" cy="1123133"/>
          </a:xfrm>
        </p:spPr>
        <p:txBody>
          <a:bodyPr>
            <a:normAutofit/>
          </a:bodyPr>
          <a:lstStyle/>
          <a:p>
            <a:r>
              <a:rPr lang="en-US" sz="3600" dirty="0"/>
              <a:t>			CNN Model - 1</a:t>
            </a:r>
          </a:p>
        </p:txBody>
      </p:sp>
      <p:sp>
        <p:nvSpPr>
          <p:cNvPr id="3" name="Subtitle 2">
            <a:extLst>
              <a:ext uri="{FF2B5EF4-FFF2-40B4-BE49-F238E27FC236}">
                <a16:creationId xmlns:a16="http://schemas.microsoft.com/office/drawing/2014/main" id="{DC2C8FEB-89BD-5CAA-18C7-27935CEF119B}"/>
              </a:ext>
            </a:extLst>
          </p:cNvPr>
          <p:cNvSpPr>
            <a:spLocks noGrp="1"/>
          </p:cNvSpPr>
          <p:nvPr>
            <p:ph idx="1"/>
          </p:nvPr>
        </p:nvSpPr>
        <p:spPr>
          <a:xfrm>
            <a:off x="839514" y="1480484"/>
            <a:ext cx="10168128" cy="5046441"/>
          </a:xfrm>
        </p:spPr>
        <p:txBody>
          <a:bodyPr anchor="ctr">
            <a:normAutofit/>
          </a:bodyPr>
          <a:lstStyle/>
          <a:p>
            <a:pPr marL="0" indent="0" algn="l">
              <a:buNone/>
            </a:pPr>
            <a:r>
              <a:rPr lang="en-US" sz="1600" dirty="0">
                <a:latin typeface="Calibri" panose="020F0502020204030204" pitchFamily="34" charset="0"/>
                <a:cs typeface="Calibri" panose="020F0502020204030204" pitchFamily="34" charset="0"/>
              </a:rPr>
              <a:t>Activation Function – </a:t>
            </a:r>
            <a:r>
              <a:rPr lang="en-US" sz="1600" dirty="0" err="1">
                <a:latin typeface="Calibri" panose="020F0502020204030204" pitchFamily="34" charset="0"/>
                <a:cs typeface="Calibri" panose="020F0502020204030204" pitchFamily="34" charset="0"/>
              </a:rPr>
              <a:t>Relu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Softmax</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Dropout Value – 0.25, 0.5</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Batch Size – 64</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Epochs – 8 , Test Accuracy – 0.76, Test Loss – 0.68</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Here as we can see that a comparison between training and validation loss is plotted:</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p:txBody>
      </p:sp>
      <p:pic>
        <p:nvPicPr>
          <p:cNvPr id="4" name="Picture 3" descr="Abstract smoke background">
            <a:extLst>
              <a:ext uri="{FF2B5EF4-FFF2-40B4-BE49-F238E27FC236}">
                <a16:creationId xmlns:a16="http://schemas.microsoft.com/office/drawing/2014/main" id="{FF0B27E6-0399-C06E-B29C-6D7C4C08B7B8}"/>
              </a:ext>
            </a:extLst>
          </p:cNvPr>
          <p:cNvPicPr>
            <a:picLocks noChangeAspect="1"/>
          </p:cNvPicPr>
          <p:nvPr/>
        </p:nvPicPr>
        <p:blipFill rotWithShape="1">
          <a:blip r:embed="rId2"/>
          <a:srcRect t="19319" b="21471"/>
          <a:stretch/>
        </p:blipFill>
        <p:spPr>
          <a:xfrm>
            <a:off x="0" y="-14031"/>
            <a:ext cx="12191980" cy="791797"/>
          </a:xfrm>
          <a:prstGeom prst="rect">
            <a:avLst/>
          </a:prstGeom>
          <a:noFill/>
        </p:spPr>
      </p:pic>
      <p:pic>
        <p:nvPicPr>
          <p:cNvPr id="13" name="Picture 12">
            <a:extLst>
              <a:ext uri="{FF2B5EF4-FFF2-40B4-BE49-F238E27FC236}">
                <a16:creationId xmlns:a16="http://schemas.microsoft.com/office/drawing/2014/main" id="{0B07BE0F-B7B0-7B50-3084-133847B46471}"/>
              </a:ext>
            </a:extLst>
          </p:cNvPr>
          <p:cNvPicPr>
            <a:picLocks noChangeAspect="1"/>
          </p:cNvPicPr>
          <p:nvPr/>
        </p:nvPicPr>
        <p:blipFill>
          <a:blip r:embed="rId3"/>
          <a:srcRect/>
          <a:stretch/>
        </p:blipFill>
        <p:spPr>
          <a:xfrm>
            <a:off x="839514" y="3429000"/>
            <a:ext cx="3206969" cy="2533040"/>
          </a:xfrm>
          <a:prstGeom prst="rect">
            <a:avLst/>
          </a:prstGeom>
        </p:spPr>
      </p:pic>
      <p:pic>
        <p:nvPicPr>
          <p:cNvPr id="15" name="Picture 14">
            <a:extLst>
              <a:ext uri="{FF2B5EF4-FFF2-40B4-BE49-F238E27FC236}">
                <a16:creationId xmlns:a16="http://schemas.microsoft.com/office/drawing/2014/main" id="{35FA129C-4B7C-446D-93B9-C4A57E8622A4}"/>
              </a:ext>
            </a:extLst>
          </p:cNvPr>
          <p:cNvPicPr>
            <a:picLocks noChangeAspect="1"/>
          </p:cNvPicPr>
          <p:nvPr/>
        </p:nvPicPr>
        <p:blipFill>
          <a:blip r:embed="rId4"/>
          <a:srcRect/>
          <a:stretch/>
        </p:blipFill>
        <p:spPr>
          <a:xfrm>
            <a:off x="4213335" y="3428999"/>
            <a:ext cx="3206969" cy="2533040"/>
          </a:xfrm>
          <a:prstGeom prst="rect">
            <a:avLst/>
          </a:prstGeom>
        </p:spPr>
      </p:pic>
      <p:pic>
        <p:nvPicPr>
          <p:cNvPr id="17" name="Picture 16">
            <a:extLst>
              <a:ext uri="{FF2B5EF4-FFF2-40B4-BE49-F238E27FC236}">
                <a16:creationId xmlns:a16="http://schemas.microsoft.com/office/drawing/2014/main" id="{7388BC58-8B7E-8679-57DC-F5E9678B51B2}"/>
              </a:ext>
            </a:extLst>
          </p:cNvPr>
          <p:cNvPicPr>
            <a:picLocks noChangeAspect="1"/>
          </p:cNvPicPr>
          <p:nvPr/>
        </p:nvPicPr>
        <p:blipFill>
          <a:blip r:embed="rId5"/>
          <a:srcRect/>
          <a:stretch/>
        </p:blipFill>
        <p:spPr>
          <a:xfrm>
            <a:off x="7472857" y="3410373"/>
            <a:ext cx="3206968" cy="2570291"/>
          </a:xfrm>
          <a:prstGeom prst="rect">
            <a:avLst/>
          </a:prstGeom>
        </p:spPr>
      </p:pic>
    </p:spTree>
    <p:extLst>
      <p:ext uri="{BB962C8B-B14F-4D97-AF65-F5344CB8AC3E}">
        <p14:creationId xmlns:p14="http://schemas.microsoft.com/office/powerpoint/2010/main" val="180459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CCDD-2047-EDD6-6970-0A8FBB381117}"/>
              </a:ext>
            </a:extLst>
          </p:cNvPr>
          <p:cNvSpPr>
            <a:spLocks noGrp="1"/>
          </p:cNvSpPr>
          <p:nvPr>
            <p:ph type="title"/>
          </p:nvPr>
        </p:nvSpPr>
        <p:spPr>
          <a:xfrm>
            <a:off x="1638289" y="711182"/>
            <a:ext cx="7064277" cy="602611"/>
          </a:xfrm>
        </p:spPr>
        <p:txBody>
          <a:bodyPr>
            <a:normAutofit fontScale="90000"/>
          </a:bodyPr>
          <a:lstStyle/>
          <a:p>
            <a:r>
              <a:rPr lang="en-US" sz="3600" dirty="0"/>
              <a:t>			CNN Model - 2</a:t>
            </a:r>
          </a:p>
        </p:txBody>
      </p:sp>
      <p:sp>
        <p:nvSpPr>
          <p:cNvPr id="3" name="Subtitle 2">
            <a:extLst>
              <a:ext uri="{FF2B5EF4-FFF2-40B4-BE49-F238E27FC236}">
                <a16:creationId xmlns:a16="http://schemas.microsoft.com/office/drawing/2014/main" id="{DC2C8FEB-89BD-5CAA-18C7-27935CEF119B}"/>
              </a:ext>
            </a:extLst>
          </p:cNvPr>
          <p:cNvSpPr>
            <a:spLocks noGrp="1"/>
          </p:cNvSpPr>
          <p:nvPr>
            <p:ph idx="1"/>
          </p:nvPr>
        </p:nvSpPr>
        <p:spPr>
          <a:xfrm>
            <a:off x="1011936" y="1313793"/>
            <a:ext cx="10168128" cy="5444359"/>
          </a:xfrm>
        </p:spPr>
        <p:txBody>
          <a:bodyPr anchor="ctr">
            <a:normAutofit/>
          </a:bodyPr>
          <a:lstStyle/>
          <a:p>
            <a:pPr marL="0" indent="0" algn="l">
              <a:buNone/>
            </a:pPr>
            <a:r>
              <a:rPr lang="en-US" sz="1600" dirty="0">
                <a:latin typeface="Calibri" panose="020F0502020204030204" pitchFamily="34" charset="0"/>
                <a:cs typeface="Calibri" panose="020F0502020204030204" pitchFamily="34" charset="0"/>
              </a:rPr>
              <a:t>Activation Function – </a:t>
            </a:r>
            <a:r>
              <a:rPr lang="en-US" sz="1600" dirty="0" err="1">
                <a:latin typeface="Calibri" panose="020F0502020204030204" pitchFamily="34" charset="0"/>
                <a:cs typeface="Calibri" panose="020F0502020204030204" pitchFamily="34" charset="0"/>
              </a:rPr>
              <a:t>Relu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Softmax</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Dropout Value – 0.5</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Batch Size – 64</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Epochs – 5 , Test Accuracy – 0.70, Test Loss – 0.85</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Here as we can see that a comparison between training and validation loss is plotted:</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p:txBody>
      </p:sp>
      <p:pic>
        <p:nvPicPr>
          <p:cNvPr id="4" name="Picture 3" descr="Abstract smoke background">
            <a:extLst>
              <a:ext uri="{FF2B5EF4-FFF2-40B4-BE49-F238E27FC236}">
                <a16:creationId xmlns:a16="http://schemas.microsoft.com/office/drawing/2014/main" id="{FF0B27E6-0399-C06E-B29C-6D7C4C08B7B8}"/>
              </a:ext>
            </a:extLst>
          </p:cNvPr>
          <p:cNvPicPr>
            <a:picLocks noChangeAspect="1"/>
          </p:cNvPicPr>
          <p:nvPr/>
        </p:nvPicPr>
        <p:blipFill rotWithShape="1">
          <a:blip r:embed="rId2"/>
          <a:srcRect t="19319" b="21471"/>
          <a:stretch/>
        </p:blipFill>
        <p:spPr>
          <a:xfrm>
            <a:off x="0" y="-14031"/>
            <a:ext cx="12191980" cy="791797"/>
          </a:xfrm>
          <a:prstGeom prst="rect">
            <a:avLst/>
          </a:prstGeom>
          <a:noFill/>
        </p:spPr>
      </p:pic>
      <p:pic>
        <p:nvPicPr>
          <p:cNvPr id="7" name="Picture 6" descr="Chart, line chart&#10;&#10;Description automatically generated">
            <a:extLst>
              <a:ext uri="{FF2B5EF4-FFF2-40B4-BE49-F238E27FC236}">
                <a16:creationId xmlns:a16="http://schemas.microsoft.com/office/drawing/2014/main" id="{33F84335-485B-A4AB-586B-583F3EE9554B}"/>
              </a:ext>
            </a:extLst>
          </p:cNvPr>
          <p:cNvPicPr>
            <a:picLocks noChangeAspect="1"/>
          </p:cNvPicPr>
          <p:nvPr/>
        </p:nvPicPr>
        <p:blipFill>
          <a:blip r:embed="rId3"/>
          <a:stretch>
            <a:fillRect/>
          </a:stretch>
        </p:blipFill>
        <p:spPr>
          <a:xfrm>
            <a:off x="1011936" y="3429000"/>
            <a:ext cx="3375134" cy="2665867"/>
          </a:xfrm>
          <a:prstGeom prst="rect">
            <a:avLst/>
          </a:prstGeom>
        </p:spPr>
      </p:pic>
      <p:pic>
        <p:nvPicPr>
          <p:cNvPr id="16" name="Picture 15" descr="Chart, line chart&#10;&#10;Description automatically generated">
            <a:extLst>
              <a:ext uri="{FF2B5EF4-FFF2-40B4-BE49-F238E27FC236}">
                <a16:creationId xmlns:a16="http://schemas.microsoft.com/office/drawing/2014/main" id="{ACC25905-BED4-D319-0B07-10A0DFA197BF}"/>
              </a:ext>
            </a:extLst>
          </p:cNvPr>
          <p:cNvPicPr>
            <a:picLocks noChangeAspect="1"/>
          </p:cNvPicPr>
          <p:nvPr/>
        </p:nvPicPr>
        <p:blipFill>
          <a:blip r:embed="rId4"/>
          <a:stretch>
            <a:fillRect/>
          </a:stretch>
        </p:blipFill>
        <p:spPr>
          <a:xfrm>
            <a:off x="4539155" y="3428999"/>
            <a:ext cx="3375134" cy="2665867"/>
          </a:xfrm>
          <a:prstGeom prst="rect">
            <a:avLst/>
          </a:prstGeom>
        </p:spPr>
      </p:pic>
      <p:pic>
        <p:nvPicPr>
          <p:cNvPr id="18" name="Picture 17" descr="Chart, line chart&#10;&#10;Description automatically generated">
            <a:extLst>
              <a:ext uri="{FF2B5EF4-FFF2-40B4-BE49-F238E27FC236}">
                <a16:creationId xmlns:a16="http://schemas.microsoft.com/office/drawing/2014/main" id="{F2E19992-7E74-0FB9-85F8-F2EB8CD9A7A8}"/>
              </a:ext>
            </a:extLst>
          </p:cNvPr>
          <p:cNvPicPr>
            <a:picLocks noChangeAspect="1"/>
          </p:cNvPicPr>
          <p:nvPr/>
        </p:nvPicPr>
        <p:blipFill>
          <a:blip r:embed="rId5"/>
          <a:stretch>
            <a:fillRect/>
          </a:stretch>
        </p:blipFill>
        <p:spPr>
          <a:xfrm>
            <a:off x="8066375" y="3389794"/>
            <a:ext cx="3375134" cy="2705071"/>
          </a:xfrm>
          <a:prstGeom prst="rect">
            <a:avLst/>
          </a:prstGeom>
        </p:spPr>
      </p:pic>
    </p:spTree>
    <p:extLst>
      <p:ext uri="{BB962C8B-B14F-4D97-AF65-F5344CB8AC3E}">
        <p14:creationId xmlns:p14="http://schemas.microsoft.com/office/powerpoint/2010/main" val="164345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CCDD-2047-EDD6-6970-0A8FBB381117}"/>
              </a:ext>
            </a:extLst>
          </p:cNvPr>
          <p:cNvSpPr>
            <a:spLocks noGrp="1"/>
          </p:cNvSpPr>
          <p:nvPr>
            <p:ph type="title"/>
          </p:nvPr>
        </p:nvSpPr>
        <p:spPr>
          <a:xfrm>
            <a:off x="1638289" y="711182"/>
            <a:ext cx="7064277" cy="602611"/>
          </a:xfrm>
        </p:spPr>
        <p:txBody>
          <a:bodyPr>
            <a:normAutofit fontScale="90000"/>
          </a:bodyPr>
          <a:lstStyle/>
          <a:p>
            <a:r>
              <a:rPr lang="en-US" sz="3600" dirty="0"/>
              <a:t>			CNN Model - 3</a:t>
            </a:r>
          </a:p>
        </p:txBody>
      </p:sp>
      <p:sp>
        <p:nvSpPr>
          <p:cNvPr id="3" name="Subtitle 2">
            <a:extLst>
              <a:ext uri="{FF2B5EF4-FFF2-40B4-BE49-F238E27FC236}">
                <a16:creationId xmlns:a16="http://schemas.microsoft.com/office/drawing/2014/main" id="{DC2C8FEB-89BD-5CAA-18C7-27935CEF119B}"/>
              </a:ext>
            </a:extLst>
          </p:cNvPr>
          <p:cNvSpPr>
            <a:spLocks noGrp="1"/>
          </p:cNvSpPr>
          <p:nvPr>
            <p:ph idx="1"/>
          </p:nvPr>
        </p:nvSpPr>
        <p:spPr>
          <a:xfrm>
            <a:off x="1132424" y="1313793"/>
            <a:ext cx="10168128" cy="5444359"/>
          </a:xfrm>
        </p:spPr>
        <p:txBody>
          <a:bodyPr anchor="ctr">
            <a:normAutofit/>
          </a:bodyPr>
          <a:lstStyle/>
          <a:p>
            <a:pPr marL="0" indent="0">
              <a:buNone/>
            </a:pPr>
            <a:r>
              <a:rPr lang="en-US" sz="1600" dirty="0">
                <a:latin typeface="Calibri" panose="020F0502020204030204" pitchFamily="34" charset="0"/>
                <a:cs typeface="Calibri" panose="020F0502020204030204" pitchFamily="34" charset="0"/>
              </a:rPr>
              <a:t>Activation Function – </a:t>
            </a:r>
            <a:r>
              <a:rPr lang="en-US" sz="1600" dirty="0" err="1">
                <a:latin typeface="Calibri" panose="020F0502020204030204" pitchFamily="34" charset="0"/>
                <a:cs typeface="Calibri" panose="020F0502020204030204" pitchFamily="34" charset="0"/>
              </a:rPr>
              <a:t>Relu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Softmax</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Dropout Values – 0.5, 0.25</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Batch Size – 128</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Epochs – 30 , Accuracy – 0.78</a:t>
            </a:r>
            <a:br>
              <a:rPr lang="en-US" sz="1600" dirty="0">
                <a:latin typeface="Calibri" panose="020F0502020204030204" pitchFamily="34" charset="0"/>
                <a:cs typeface="Calibri" panose="020F0502020204030204" pitchFamily="34" charset="0"/>
              </a:rPr>
            </a:br>
            <a:r>
              <a:rPr lang="en-US" sz="1600" b="0" dirty="0">
                <a:effectLst/>
                <a:latin typeface="Calibri" panose="020F0502020204030204" pitchFamily="34" charset="0"/>
                <a:cs typeface="Calibri" panose="020F0502020204030204" pitchFamily="34" charset="0"/>
              </a:rPr>
              <a:t>Added 2 Conv2D layers followed by Batch Normalization Layer</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Here as we can see that a comparison between training and validation loss is plotted:</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1. Total Accuracy vs Total Validation Accuracy 		2. Total Loss vs Validation Loss</a:t>
            </a: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a:p>
            <a:pPr marL="0" indent="0" algn="l">
              <a:buNone/>
            </a:pPr>
            <a:endParaRPr lang="en-US" sz="1600" dirty="0">
              <a:latin typeface="Calibri" panose="020F0502020204030204" pitchFamily="34" charset="0"/>
              <a:cs typeface="Calibri" panose="020F0502020204030204" pitchFamily="34" charset="0"/>
            </a:endParaRPr>
          </a:p>
        </p:txBody>
      </p:sp>
      <p:pic>
        <p:nvPicPr>
          <p:cNvPr id="4" name="Picture 3" descr="Abstract smoke background">
            <a:extLst>
              <a:ext uri="{FF2B5EF4-FFF2-40B4-BE49-F238E27FC236}">
                <a16:creationId xmlns:a16="http://schemas.microsoft.com/office/drawing/2014/main" id="{FF0B27E6-0399-C06E-B29C-6D7C4C08B7B8}"/>
              </a:ext>
            </a:extLst>
          </p:cNvPr>
          <p:cNvPicPr>
            <a:picLocks noChangeAspect="1"/>
          </p:cNvPicPr>
          <p:nvPr/>
        </p:nvPicPr>
        <p:blipFill rotWithShape="1">
          <a:blip r:embed="rId2"/>
          <a:srcRect t="19319" b="21471"/>
          <a:stretch/>
        </p:blipFill>
        <p:spPr>
          <a:xfrm>
            <a:off x="0" y="-14031"/>
            <a:ext cx="12191980" cy="791797"/>
          </a:xfrm>
          <a:prstGeom prst="rect">
            <a:avLst/>
          </a:prstGeom>
          <a:noFill/>
        </p:spPr>
      </p:pic>
      <p:pic>
        <p:nvPicPr>
          <p:cNvPr id="9" name="Picture 8">
            <a:extLst>
              <a:ext uri="{FF2B5EF4-FFF2-40B4-BE49-F238E27FC236}">
                <a16:creationId xmlns:a16="http://schemas.microsoft.com/office/drawing/2014/main" id="{42860CA1-C341-44BC-7260-279F28FF3BD7}"/>
              </a:ext>
            </a:extLst>
          </p:cNvPr>
          <p:cNvPicPr>
            <a:picLocks noChangeAspect="1"/>
          </p:cNvPicPr>
          <p:nvPr/>
        </p:nvPicPr>
        <p:blipFill>
          <a:blip r:embed="rId3"/>
          <a:srcRect/>
          <a:stretch/>
        </p:blipFill>
        <p:spPr>
          <a:xfrm>
            <a:off x="1353898" y="3639207"/>
            <a:ext cx="3527971" cy="2760638"/>
          </a:xfrm>
          <a:prstGeom prst="rect">
            <a:avLst/>
          </a:prstGeom>
        </p:spPr>
      </p:pic>
      <p:pic>
        <p:nvPicPr>
          <p:cNvPr id="11" name="Picture 10">
            <a:extLst>
              <a:ext uri="{FF2B5EF4-FFF2-40B4-BE49-F238E27FC236}">
                <a16:creationId xmlns:a16="http://schemas.microsoft.com/office/drawing/2014/main" id="{D4932E50-77D7-8D33-A4F7-E1C3461D5E3D}"/>
              </a:ext>
            </a:extLst>
          </p:cNvPr>
          <p:cNvPicPr>
            <a:picLocks noChangeAspect="1"/>
          </p:cNvPicPr>
          <p:nvPr/>
        </p:nvPicPr>
        <p:blipFill>
          <a:blip r:embed="rId4"/>
          <a:srcRect/>
          <a:stretch/>
        </p:blipFill>
        <p:spPr>
          <a:xfrm>
            <a:off x="6290060" y="3639207"/>
            <a:ext cx="3466232" cy="2760637"/>
          </a:xfrm>
          <a:prstGeom prst="rect">
            <a:avLst/>
          </a:prstGeom>
        </p:spPr>
      </p:pic>
    </p:spTree>
    <p:extLst>
      <p:ext uri="{BB962C8B-B14F-4D97-AF65-F5344CB8AC3E}">
        <p14:creationId xmlns:p14="http://schemas.microsoft.com/office/powerpoint/2010/main" val="672376987"/>
      </p:ext>
    </p:extLst>
  </p:cSld>
  <p:clrMapOvr>
    <a:masterClrMapping/>
  </p:clrMapOvr>
</p:sld>
</file>

<file path=ppt/theme/theme1.xml><?xml version="1.0" encoding="utf-8"?>
<a:theme xmlns:a="http://schemas.openxmlformats.org/drawingml/2006/main" name="Encas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290</TotalTime>
  <Words>493</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Avenir Next LT Pro Light</vt:lpstr>
      <vt:lpstr>Calibri</vt:lpstr>
      <vt:lpstr>EncaseVTI</vt:lpstr>
      <vt:lpstr>RAJ SARODE</vt:lpstr>
      <vt:lpstr> Problem Statement &amp; Approach</vt:lpstr>
      <vt:lpstr>            CNN – Cifar10 Dataset</vt:lpstr>
      <vt:lpstr>   CNN Model - 1</vt:lpstr>
      <vt:lpstr>   CNN Model - 2</vt:lpstr>
      <vt:lpstr>   CNN Model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 SARODE</dc:title>
  <dc:creator>Raj Yuvraj Sarode</dc:creator>
  <cp:lastModifiedBy>Raj Yuvraj Sarode</cp:lastModifiedBy>
  <cp:revision>3</cp:revision>
  <dcterms:created xsi:type="dcterms:W3CDTF">2023-04-05T22:20:59Z</dcterms:created>
  <dcterms:modified xsi:type="dcterms:W3CDTF">2023-04-06T03:11:15Z</dcterms:modified>
</cp:coreProperties>
</file>