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3"/>
  </p:normalViewPr>
  <p:slideViewPr>
    <p:cSldViewPr snapToGrid="0">
      <p:cViewPr varScale="1">
        <p:scale>
          <a:sx n="96" d="100"/>
          <a:sy n="96" d="100"/>
        </p:scale>
        <p:origin x="20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2AEE-DDE3-1E13-E6DC-DE1042D55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42570D-DA8B-4697-BEB2-1806032BA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38654-887F-D0E7-8286-BB5EFD7F7673}"/>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676EBCB5-DD56-C298-9BDF-0B021A942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4EC27-A8D8-F340-153E-36B30E66485C}"/>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21403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75E9-932B-126A-2CB3-83FCB04A6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2FD5A3-9689-63DA-128F-F8BFFA4C5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B9840-991C-ED78-DE38-03084DCDDD94}"/>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78C73D62-E09C-1BC2-95F0-51FE55361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ACE89-038D-A052-D641-6EF0F6358D23}"/>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67034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46F3D-BB7A-B7DB-F87D-6F1AF3DC1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DB38E-7533-1A20-47C7-F68FF40D6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11B93-5A62-DBBA-9287-3EBAADDBE025}"/>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996BF8A9-BCB9-D462-21B5-96FA92ED6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F9130-B868-8241-D9EE-13FADC6FEDD1}"/>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228104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3773-AA98-B2CD-5553-022AC16F3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8E9FC-ED45-2AA6-AFEF-CFEC1AB53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20EE6-C445-C005-CC04-3C512961AA6F}"/>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A522AF39-E39D-0840-1B00-43730BF7E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923B7-AC64-6C11-623C-49503E361683}"/>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286863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3235-393C-BFF3-2C4E-A097764A5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A932C-11F0-D62B-05C7-2B2242902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3F382-B59E-3495-FC86-D46539985983}"/>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A2A1DAC6-FD74-E4EF-34D0-F7189E2E9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63269-9379-8A06-F092-962DF153B561}"/>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181852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5BC5-E8B5-0270-EE1C-0B4999C86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C188E-9ED4-FE68-5207-5A4B792D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049171-0AC7-4F70-4FA9-76AF63910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BEBA23-F4B4-A886-B106-403CEE5673DE}"/>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6" name="Footer Placeholder 5">
            <a:extLst>
              <a:ext uri="{FF2B5EF4-FFF2-40B4-BE49-F238E27FC236}">
                <a16:creationId xmlns:a16="http://schemas.microsoft.com/office/drawing/2014/main" id="{866425CB-D4ED-4C87-0E8C-949AC8DC8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8AA3B-8FA0-F4A1-6DD3-C0A7FEE24E76}"/>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2952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6E99-8AA7-3750-9A48-61A5CAD41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10E9C-FAE4-0D61-20C0-15B69AF18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B3294-398F-E806-FC40-E22DE8130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2ABA8-268B-2901-7644-05D2700EB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7E48F-A5BA-C48F-148D-43E59117B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6C1AB-B332-9205-FE69-099724FDF218}"/>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8" name="Footer Placeholder 7">
            <a:extLst>
              <a:ext uri="{FF2B5EF4-FFF2-40B4-BE49-F238E27FC236}">
                <a16:creationId xmlns:a16="http://schemas.microsoft.com/office/drawing/2014/main" id="{7343257D-4EC4-CE8E-4AEE-CDD6AD914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86115A-C296-AD2A-1DD2-1A0576E8C96F}"/>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19598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3657-E4CB-1C69-95B0-1F3D22FD8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925744-2DE1-4810-ED6E-CC8A02A8C251}"/>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4" name="Footer Placeholder 3">
            <a:extLst>
              <a:ext uri="{FF2B5EF4-FFF2-40B4-BE49-F238E27FC236}">
                <a16:creationId xmlns:a16="http://schemas.microsoft.com/office/drawing/2014/main" id="{4E30B7B3-1049-D039-B94F-809C884CA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24AAF-B9DD-1CEE-BBE5-1CDBF3F5D520}"/>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259773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75744-B607-8C6F-F1D2-8FC7E0CE5940}"/>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3" name="Footer Placeholder 2">
            <a:extLst>
              <a:ext uri="{FF2B5EF4-FFF2-40B4-BE49-F238E27FC236}">
                <a16:creationId xmlns:a16="http://schemas.microsoft.com/office/drawing/2014/main" id="{78663B9E-55D6-75C5-5228-7AE4815568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9A46BC-2798-A3DB-EAD3-D9DAB2B18340}"/>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37984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408D-3187-024E-4D8D-68061E658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6D713-C987-71B9-E028-237A04E0E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E29914-113C-D07E-646E-FBD963887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7467-0368-AABD-F67A-6E6ED8386612}"/>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6" name="Footer Placeholder 5">
            <a:extLst>
              <a:ext uri="{FF2B5EF4-FFF2-40B4-BE49-F238E27FC236}">
                <a16:creationId xmlns:a16="http://schemas.microsoft.com/office/drawing/2014/main" id="{95812286-C8B1-25EB-3F41-DC81F95EA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38AF3-EE7B-75A1-F3E1-DC69DF587D54}"/>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187404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9850-8A7D-3CDB-4BD4-82BDB43AC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BD4B4B-24A8-6E28-64D4-33F97F8C7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3F1F2-ED26-E7F5-97B4-A3DBADD9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156F5-D0B8-AFE0-EBB1-92D39331E2E0}"/>
              </a:ext>
            </a:extLst>
          </p:cNvPr>
          <p:cNvSpPr>
            <a:spLocks noGrp="1"/>
          </p:cNvSpPr>
          <p:nvPr>
            <p:ph type="dt" sz="half" idx="10"/>
          </p:nvPr>
        </p:nvSpPr>
        <p:spPr/>
        <p:txBody>
          <a:bodyPr/>
          <a:lstStyle/>
          <a:p>
            <a:fld id="{F8F78785-C6A0-C849-B3E3-A6839C742BE0}" type="datetimeFigureOut">
              <a:rPr lang="en-US" smtClean="0"/>
              <a:t>2/15/23</a:t>
            </a:fld>
            <a:endParaRPr lang="en-US"/>
          </a:p>
        </p:txBody>
      </p:sp>
      <p:sp>
        <p:nvSpPr>
          <p:cNvPr id="6" name="Footer Placeholder 5">
            <a:extLst>
              <a:ext uri="{FF2B5EF4-FFF2-40B4-BE49-F238E27FC236}">
                <a16:creationId xmlns:a16="http://schemas.microsoft.com/office/drawing/2014/main" id="{A3D4FC30-B6A7-B9C7-D90D-33AF7591D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1B30-B51C-9A60-817D-5E68C38C8B46}"/>
              </a:ext>
            </a:extLst>
          </p:cNvPr>
          <p:cNvSpPr>
            <a:spLocks noGrp="1"/>
          </p:cNvSpPr>
          <p:nvPr>
            <p:ph type="sldNum" sz="quarter" idx="12"/>
          </p:nvPr>
        </p:nvSpPr>
        <p:spPr/>
        <p:txBody>
          <a:bodyPr/>
          <a:lstStyle/>
          <a:p>
            <a:fld id="{97BC1DEA-C1DF-844D-8F1A-ECF04B284014}" type="slidenum">
              <a:rPr lang="en-US" smtClean="0"/>
              <a:t>‹#›</a:t>
            </a:fld>
            <a:endParaRPr lang="en-US"/>
          </a:p>
        </p:txBody>
      </p:sp>
    </p:spTree>
    <p:extLst>
      <p:ext uri="{BB962C8B-B14F-4D97-AF65-F5344CB8AC3E}">
        <p14:creationId xmlns:p14="http://schemas.microsoft.com/office/powerpoint/2010/main" val="73625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CAF9E-1552-D189-F9C1-A351D4FF9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46E7-41E7-0D7E-C2CA-0A51553E2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27C49-7AF8-7047-4726-B95CA172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78785-C6A0-C849-B3E3-A6839C742BE0}" type="datetimeFigureOut">
              <a:rPr lang="en-US" smtClean="0"/>
              <a:t>2/15/23</a:t>
            </a:fld>
            <a:endParaRPr lang="en-US"/>
          </a:p>
        </p:txBody>
      </p:sp>
      <p:sp>
        <p:nvSpPr>
          <p:cNvPr id="5" name="Footer Placeholder 4">
            <a:extLst>
              <a:ext uri="{FF2B5EF4-FFF2-40B4-BE49-F238E27FC236}">
                <a16:creationId xmlns:a16="http://schemas.microsoft.com/office/drawing/2014/main" id="{10CB6E3D-3B29-595B-4DFA-144E41BA2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10F37-52D0-791C-2B2A-C6512CD20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C1DEA-C1DF-844D-8F1A-ECF04B284014}" type="slidenum">
              <a:rPr lang="en-US" smtClean="0"/>
              <a:t>‹#›</a:t>
            </a:fld>
            <a:endParaRPr lang="en-US"/>
          </a:p>
        </p:txBody>
      </p:sp>
    </p:spTree>
    <p:extLst>
      <p:ext uri="{BB962C8B-B14F-4D97-AF65-F5344CB8AC3E}">
        <p14:creationId xmlns:p14="http://schemas.microsoft.com/office/powerpoint/2010/main" val="322919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A09C2E1D-BFE1-F99A-E0AC-128DD3D5D32F}"/>
              </a:ext>
            </a:extLst>
          </p:cNvPr>
          <p:cNvPicPr>
            <a:picLocks noChangeAspect="1"/>
          </p:cNvPicPr>
          <p:nvPr/>
        </p:nvPicPr>
        <p:blipFill>
          <a:blip r:embed="rId2"/>
          <a:stretch>
            <a:fillRect/>
          </a:stretch>
        </p:blipFill>
        <p:spPr>
          <a:xfrm>
            <a:off x="3120129" y="643467"/>
            <a:ext cx="5951742" cy="5571065"/>
          </a:xfrm>
          <a:prstGeom prst="rect">
            <a:avLst/>
          </a:prstGeom>
          <a:ln>
            <a:noFill/>
          </a:ln>
        </p:spPr>
      </p:pic>
      <p:sp>
        <p:nvSpPr>
          <p:cNvPr id="6" name="TextBox 5">
            <a:extLst>
              <a:ext uri="{FF2B5EF4-FFF2-40B4-BE49-F238E27FC236}">
                <a16:creationId xmlns:a16="http://schemas.microsoft.com/office/drawing/2014/main" id="{671BBB34-EC0A-552B-EC51-FD09C03815CC}"/>
              </a:ext>
            </a:extLst>
          </p:cNvPr>
          <p:cNvSpPr txBox="1"/>
          <p:nvPr/>
        </p:nvSpPr>
        <p:spPr>
          <a:xfrm>
            <a:off x="9381533" y="5164044"/>
            <a:ext cx="2719206" cy="1200329"/>
          </a:xfrm>
          <a:prstGeom prst="rect">
            <a:avLst/>
          </a:prstGeom>
          <a:noFill/>
        </p:spPr>
        <p:txBody>
          <a:bodyPr wrap="square" rtlCol="0">
            <a:spAutoFit/>
          </a:bodyPr>
          <a:lstStyle/>
          <a:p>
            <a:r>
              <a:rPr lang="en-US" dirty="0"/>
              <a:t>Raj </a:t>
            </a:r>
            <a:r>
              <a:rPr lang="en-US" dirty="0" err="1"/>
              <a:t>Sarode</a:t>
            </a:r>
            <a:endParaRPr lang="en-US" dirty="0"/>
          </a:p>
          <a:p>
            <a:r>
              <a:rPr lang="en-US" dirty="0"/>
              <a:t>SVM</a:t>
            </a:r>
          </a:p>
          <a:p>
            <a:r>
              <a:rPr lang="en-US" dirty="0"/>
              <a:t>Data Science Engineering Methods and Tools</a:t>
            </a:r>
          </a:p>
        </p:txBody>
      </p:sp>
    </p:spTree>
    <p:extLst>
      <p:ext uri="{BB962C8B-B14F-4D97-AF65-F5344CB8AC3E}">
        <p14:creationId xmlns:p14="http://schemas.microsoft.com/office/powerpoint/2010/main" val="318275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1BBB34-EC0A-552B-EC51-FD09C03815CC}"/>
              </a:ext>
            </a:extLst>
          </p:cNvPr>
          <p:cNvSpPr txBox="1"/>
          <p:nvPr/>
        </p:nvSpPr>
        <p:spPr>
          <a:xfrm>
            <a:off x="591312" y="2768840"/>
            <a:ext cx="3429000" cy="3410712"/>
          </a:xfrm>
          <a:prstGeom prst="rect">
            <a:avLst/>
          </a:prstGeom>
        </p:spPr>
        <p:txBody>
          <a:bodyPr vert="horz" lIns="91440" tIns="45720" rIns="91440" bIns="45720" rtlCol="0" anchor="t">
            <a:normAutofit fontScale="85000" lnSpcReduction="20000"/>
          </a:bodyPr>
          <a:lstStyle/>
          <a:p>
            <a:pPr marL="342900" indent="-342900" algn="just">
              <a:lnSpc>
                <a:spcPct val="90000"/>
              </a:lnSpc>
              <a:spcAft>
                <a:spcPts val="600"/>
              </a:spcAft>
              <a:buFont typeface="Arial" panose="020B0604020202020204" pitchFamily="34" charset="0"/>
              <a:buChar char="•"/>
            </a:pPr>
            <a:r>
              <a:rPr lang="en-US" sz="2400" b="0" i="0" dirty="0">
                <a:solidFill>
                  <a:srgbClr val="292929"/>
                </a:solidFill>
                <a:effectLst/>
                <a:latin typeface="source-serif-pro"/>
              </a:rPr>
              <a:t>Support vector machines so called as SVM is a </a:t>
            </a:r>
            <a:r>
              <a:rPr lang="en-US" sz="2400" b="1" i="1" dirty="0">
                <a:solidFill>
                  <a:srgbClr val="292929"/>
                </a:solidFill>
                <a:effectLst/>
                <a:latin typeface="source-serif-pro"/>
              </a:rPr>
              <a:t>supervised learning algorithm</a:t>
            </a:r>
            <a:r>
              <a:rPr lang="en-US" sz="2400" b="0" i="0" dirty="0">
                <a:solidFill>
                  <a:srgbClr val="292929"/>
                </a:solidFill>
                <a:effectLst/>
                <a:latin typeface="source-serif-pro"/>
              </a:rPr>
              <a:t> which can be used for classification and regression problems as support vector classification (SVC) and support vector regression (SVR). </a:t>
            </a:r>
          </a:p>
          <a:p>
            <a:pPr indent="-228600" algn="just">
              <a:lnSpc>
                <a:spcPct val="90000"/>
              </a:lnSpc>
              <a:spcAft>
                <a:spcPts val="600"/>
              </a:spcAft>
              <a:buFont typeface="Arial" panose="020B0604020202020204" pitchFamily="34" charset="0"/>
              <a:buChar char="•"/>
            </a:pPr>
            <a:endParaRPr lang="en-US" sz="2400" b="0" i="0" dirty="0">
              <a:solidFill>
                <a:srgbClr val="292929"/>
              </a:solidFill>
              <a:effectLst/>
              <a:latin typeface="source-serif-pro"/>
            </a:endParaRPr>
          </a:p>
          <a:p>
            <a:pPr marL="342900" indent="-342900" algn="just">
              <a:lnSpc>
                <a:spcPct val="90000"/>
              </a:lnSpc>
              <a:spcAft>
                <a:spcPts val="600"/>
              </a:spcAft>
              <a:buFont typeface="Arial" panose="020B0604020202020204" pitchFamily="34" charset="0"/>
              <a:buChar char="•"/>
            </a:pPr>
            <a:r>
              <a:rPr lang="en-US" sz="2400" b="0" i="0" dirty="0">
                <a:solidFill>
                  <a:srgbClr val="292929"/>
                </a:solidFill>
                <a:effectLst/>
                <a:latin typeface="source-serif-pro"/>
              </a:rPr>
              <a:t>It is used for smaller dataset as it takes too long to process. In this set, we will be focusing on SVC.</a:t>
            </a:r>
            <a:endParaRPr lang="en-US" sz="2200" dirty="0"/>
          </a:p>
        </p:txBody>
      </p:sp>
      <p:pic>
        <p:nvPicPr>
          <p:cNvPr id="5" name="Picture 4" descr="Chart, scatter chart&#10;&#10;Description automatically generated">
            <a:extLst>
              <a:ext uri="{FF2B5EF4-FFF2-40B4-BE49-F238E27FC236}">
                <a16:creationId xmlns:a16="http://schemas.microsoft.com/office/drawing/2014/main" id="{A09C2E1D-BFE1-F99A-E0AC-128DD3D5D32F}"/>
              </a:ext>
            </a:extLst>
          </p:cNvPr>
          <p:cNvPicPr>
            <a:picLocks noChangeAspect="1"/>
          </p:cNvPicPr>
          <p:nvPr/>
        </p:nvPicPr>
        <p:blipFill>
          <a:blip r:embed="rId2"/>
          <a:stretch>
            <a:fillRect/>
          </a:stretch>
        </p:blipFill>
        <p:spPr>
          <a:xfrm>
            <a:off x="5126666" y="640080"/>
            <a:ext cx="5958980" cy="5577840"/>
          </a:xfrm>
          <a:prstGeom prst="rect">
            <a:avLst/>
          </a:prstGeom>
        </p:spPr>
      </p:pic>
      <p:sp>
        <p:nvSpPr>
          <p:cNvPr id="3" name="TextBox 2">
            <a:extLst>
              <a:ext uri="{FF2B5EF4-FFF2-40B4-BE49-F238E27FC236}">
                <a16:creationId xmlns:a16="http://schemas.microsoft.com/office/drawing/2014/main" id="{1E808940-3696-46D0-A222-28D6E619BA1D}"/>
              </a:ext>
            </a:extLst>
          </p:cNvPr>
          <p:cNvSpPr txBox="1"/>
          <p:nvPr/>
        </p:nvSpPr>
        <p:spPr>
          <a:xfrm>
            <a:off x="643278" y="132717"/>
            <a:ext cx="4702596" cy="769441"/>
          </a:xfrm>
          <a:prstGeom prst="rect">
            <a:avLst/>
          </a:prstGeom>
          <a:noFill/>
        </p:spPr>
        <p:txBody>
          <a:bodyPr wrap="square" rtlCol="0">
            <a:spAutoFit/>
          </a:bodyPr>
          <a:lstStyle/>
          <a:p>
            <a:r>
              <a:rPr lang="en-US" sz="4400" b="1" dirty="0">
                <a:latin typeface="Source Sans Pro" panose="020B0503030403020204" pitchFamily="34" charset="0"/>
                <a:ea typeface="Source Sans Pro" panose="020B0503030403020204" pitchFamily="34" charset="0"/>
              </a:rPr>
              <a:t>INTRODUCTION</a:t>
            </a:r>
          </a:p>
        </p:txBody>
      </p:sp>
    </p:spTree>
    <p:extLst>
      <p:ext uri="{BB962C8B-B14F-4D97-AF65-F5344CB8AC3E}">
        <p14:creationId xmlns:p14="http://schemas.microsoft.com/office/powerpoint/2010/main" val="324593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71BBB34-EC0A-552B-EC51-FD09C03815CC}"/>
              </a:ext>
            </a:extLst>
          </p:cNvPr>
          <p:cNvSpPr txBox="1"/>
          <p:nvPr/>
        </p:nvSpPr>
        <p:spPr>
          <a:xfrm>
            <a:off x="0" y="415312"/>
            <a:ext cx="4250634" cy="3553581"/>
          </a:xfrm>
          <a:prstGeom prst="rect">
            <a:avLst/>
          </a:prstGeom>
        </p:spPr>
        <p:txBody>
          <a:bodyPr vert="horz" lIns="91440" tIns="45720" rIns="91440" bIns="45720" rtlCol="0">
            <a:normAutofit/>
          </a:bodyPr>
          <a:lstStyle/>
          <a:p>
            <a:pPr marL="114300" algn="ctr">
              <a:lnSpc>
                <a:spcPct val="90000"/>
              </a:lnSpc>
              <a:spcAft>
                <a:spcPts val="600"/>
              </a:spcAft>
            </a:pPr>
            <a:r>
              <a:rPr lang="en-US" sz="2800" b="1" dirty="0"/>
              <a:t>Linear Kernel</a:t>
            </a:r>
          </a:p>
          <a:p>
            <a:pPr marL="400050" indent="-285750" algn="just">
              <a:lnSpc>
                <a:spcPct val="90000"/>
              </a:lnSpc>
              <a:spcAft>
                <a:spcPts val="600"/>
              </a:spcAft>
              <a:buFont typeface="Arial" panose="020B0604020202020204" pitchFamily="34" charset="0"/>
              <a:buChar char="•"/>
            </a:pPr>
            <a:r>
              <a:rPr lang="en-US" sz="1600" b="1" i="0" dirty="0">
                <a:effectLst/>
                <a:latin typeface="Source Sans Pro" panose="020B0503030403020204" pitchFamily="34" charset="0"/>
                <a:ea typeface="Source Sans Pro" panose="020B0503030403020204" pitchFamily="34" charset="0"/>
              </a:rPr>
              <a:t>Linear Kernel</a:t>
            </a:r>
            <a:r>
              <a:rPr lang="en-US" sz="1600" b="0" i="0" dirty="0">
                <a:effectLst/>
                <a:latin typeface="Source Sans Pro" panose="020B0503030403020204" pitchFamily="34" charset="0"/>
                <a:ea typeface="Source Sans Pro" panose="020B0503030403020204" pitchFamily="34" charset="0"/>
              </a:rPr>
              <a:t> is used when the data is Linearly separable, that is, it can be separated using a single Line. It is one of the most common kernels to be used. </a:t>
            </a:r>
          </a:p>
          <a:p>
            <a:pPr marL="400050" indent="-285750" algn="just">
              <a:lnSpc>
                <a:spcPct val="90000"/>
              </a:lnSpc>
              <a:spcAft>
                <a:spcPts val="600"/>
              </a:spcAft>
              <a:buFont typeface="Arial" panose="020B0604020202020204" pitchFamily="34" charset="0"/>
              <a:buChar char="•"/>
            </a:pPr>
            <a:r>
              <a:rPr lang="en-US" sz="1600" b="0" i="0" dirty="0">
                <a:effectLst/>
                <a:latin typeface="Source Sans Pro" panose="020B0503030403020204" pitchFamily="34" charset="0"/>
                <a:ea typeface="Source Sans Pro" panose="020B0503030403020204" pitchFamily="34" charset="0"/>
              </a:rPr>
              <a:t>It is mostly used when there are a Large number of Features in a particular Data Set. One of the examples where there are a lot of features, is </a:t>
            </a:r>
            <a:r>
              <a:rPr lang="en-US" sz="1600" b="1" i="0" dirty="0">
                <a:effectLst/>
                <a:latin typeface="Source Sans Pro" panose="020B0503030403020204" pitchFamily="34" charset="0"/>
                <a:ea typeface="Source Sans Pro" panose="020B0503030403020204" pitchFamily="34" charset="0"/>
              </a:rPr>
              <a:t>Text Classification</a:t>
            </a:r>
            <a:r>
              <a:rPr lang="en-US" sz="1600" b="0" i="0" dirty="0">
                <a:effectLst/>
                <a:latin typeface="Source Sans Pro" panose="020B0503030403020204" pitchFamily="34" charset="0"/>
                <a:ea typeface="Source Sans Pro" panose="020B0503030403020204" pitchFamily="34" charset="0"/>
              </a:rPr>
              <a:t>, as each alphabet is a new feature. </a:t>
            </a:r>
          </a:p>
          <a:p>
            <a:pPr marL="400050" indent="-285750" algn="just">
              <a:lnSpc>
                <a:spcPct val="90000"/>
              </a:lnSpc>
              <a:spcAft>
                <a:spcPts val="600"/>
              </a:spcAft>
              <a:buFont typeface="Arial" panose="020B0604020202020204" pitchFamily="34" charset="0"/>
              <a:buChar char="•"/>
            </a:pPr>
            <a:r>
              <a:rPr lang="en-US" sz="1600" b="0" i="0" dirty="0">
                <a:effectLst/>
                <a:latin typeface="Source Sans Pro" panose="020B0503030403020204" pitchFamily="34" charset="0"/>
                <a:ea typeface="Source Sans Pro" panose="020B0503030403020204" pitchFamily="34" charset="0"/>
              </a:rPr>
              <a:t>So</a:t>
            </a:r>
            <a:r>
              <a:rPr lang="en-US" sz="1600" dirty="0">
                <a:latin typeface="Source Sans Pro" panose="020B0503030403020204" pitchFamily="34" charset="0"/>
                <a:ea typeface="Source Sans Pro" panose="020B0503030403020204" pitchFamily="34" charset="0"/>
              </a:rPr>
              <a:t>, </a:t>
            </a:r>
            <a:r>
              <a:rPr lang="en-US" sz="1600" b="0" i="0" dirty="0">
                <a:effectLst/>
                <a:latin typeface="Source Sans Pro" panose="020B0503030403020204" pitchFamily="34" charset="0"/>
                <a:ea typeface="Source Sans Pro" panose="020B0503030403020204" pitchFamily="34" charset="0"/>
              </a:rPr>
              <a:t>we mostly use Linear Kernel in Text Classification.</a:t>
            </a:r>
            <a:endParaRPr lang="en-US" sz="1600" dirty="0">
              <a:latin typeface="Source Sans Pro" panose="020B0503030403020204" pitchFamily="34" charset="0"/>
              <a:ea typeface="Source Sans Pro" panose="020B0503030403020204" pitchFamily="34" charset="0"/>
            </a:endParaRPr>
          </a:p>
          <a:p>
            <a:pPr marL="114300">
              <a:lnSpc>
                <a:spcPct val="90000"/>
              </a:lnSpc>
              <a:spcAft>
                <a:spcPts val="600"/>
              </a:spcAft>
            </a:pPr>
            <a:endParaRPr lang="en-US" sz="1400" dirty="0"/>
          </a:p>
        </p:txBody>
      </p:sp>
      <p:pic>
        <p:nvPicPr>
          <p:cNvPr id="5" name="Picture 4" descr="Chart, scatter chart&#10;&#10;Description automatically generated">
            <a:extLst>
              <a:ext uri="{FF2B5EF4-FFF2-40B4-BE49-F238E27FC236}">
                <a16:creationId xmlns:a16="http://schemas.microsoft.com/office/drawing/2014/main" id="{A09C2E1D-BFE1-F99A-E0AC-128DD3D5D32F}"/>
              </a:ext>
            </a:extLst>
          </p:cNvPr>
          <p:cNvPicPr>
            <a:picLocks noChangeAspect="1"/>
          </p:cNvPicPr>
          <p:nvPr/>
        </p:nvPicPr>
        <p:blipFill>
          <a:blip r:embed="rId2"/>
          <a:stretch>
            <a:fillRect/>
          </a:stretch>
        </p:blipFill>
        <p:spPr>
          <a:xfrm>
            <a:off x="5962785" y="865478"/>
            <a:ext cx="5962784" cy="5581399"/>
          </a:xfrm>
          <a:prstGeom prst="rect">
            <a:avLst/>
          </a:prstGeom>
        </p:spPr>
      </p:pic>
      <p:pic>
        <p:nvPicPr>
          <p:cNvPr id="7" name="Picture 6">
            <a:extLst>
              <a:ext uri="{FF2B5EF4-FFF2-40B4-BE49-F238E27FC236}">
                <a16:creationId xmlns:a16="http://schemas.microsoft.com/office/drawing/2014/main" id="{C000C4B4-AA70-77B1-7A7B-5DD084DCD3C6}"/>
              </a:ext>
            </a:extLst>
          </p:cNvPr>
          <p:cNvPicPr>
            <a:picLocks noChangeAspect="1"/>
          </p:cNvPicPr>
          <p:nvPr/>
        </p:nvPicPr>
        <p:blipFill>
          <a:blip r:embed="rId3"/>
          <a:stretch>
            <a:fillRect/>
          </a:stretch>
        </p:blipFill>
        <p:spPr>
          <a:xfrm>
            <a:off x="190286" y="4132167"/>
            <a:ext cx="4810539" cy="1542088"/>
          </a:xfrm>
          <a:prstGeom prst="rect">
            <a:avLst/>
          </a:prstGeom>
        </p:spPr>
      </p:pic>
    </p:spTree>
    <p:extLst>
      <p:ext uri="{BB962C8B-B14F-4D97-AF65-F5344CB8AC3E}">
        <p14:creationId xmlns:p14="http://schemas.microsoft.com/office/powerpoint/2010/main" val="419805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1" name="Group 40">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2"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Chart, scatter chart&#10;&#10;Description automatically generated">
            <a:extLst>
              <a:ext uri="{FF2B5EF4-FFF2-40B4-BE49-F238E27FC236}">
                <a16:creationId xmlns:a16="http://schemas.microsoft.com/office/drawing/2014/main" id="{A09C2E1D-BFE1-F99A-E0AC-128DD3D5D32F}"/>
              </a:ext>
            </a:extLst>
          </p:cNvPr>
          <p:cNvPicPr>
            <a:picLocks noChangeAspect="1"/>
          </p:cNvPicPr>
          <p:nvPr/>
        </p:nvPicPr>
        <p:blipFill>
          <a:blip r:embed="rId2"/>
          <a:stretch>
            <a:fillRect/>
          </a:stretch>
        </p:blipFill>
        <p:spPr>
          <a:xfrm>
            <a:off x="6468263" y="882733"/>
            <a:ext cx="5181618" cy="4850200"/>
          </a:xfrm>
          <a:prstGeom prst="rect">
            <a:avLst/>
          </a:prstGeom>
        </p:spPr>
      </p:pic>
      <p:sp>
        <p:nvSpPr>
          <p:cNvPr id="6" name="TextBox 5">
            <a:extLst>
              <a:ext uri="{FF2B5EF4-FFF2-40B4-BE49-F238E27FC236}">
                <a16:creationId xmlns:a16="http://schemas.microsoft.com/office/drawing/2014/main" id="{671BBB34-EC0A-552B-EC51-FD09C03815CC}"/>
              </a:ext>
            </a:extLst>
          </p:cNvPr>
          <p:cNvSpPr txBox="1"/>
          <p:nvPr/>
        </p:nvSpPr>
        <p:spPr>
          <a:xfrm>
            <a:off x="542119" y="1919604"/>
            <a:ext cx="4075054" cy="5118888"/>
          </a:xfrm>
          <a:prstGeom prst="rect">
            <a:avLst/>
          </a:prstGeom>
        </p:spPr>
        <p:txBody>
          <a:bodyPr vert="horz" lIns="91440" tIns="45720" rIns="91440" bIns="45720" rtlCol="0" anchor="t">
            <a:noAutofit/>
          </a:bodyPr>
          <a:lstStyle/>
          <a:p>
            <a:pPr marL="114300" indent="-228600">
              <a:lnSpc>
                <a:spcPct val="90000"/>
              </a:lnSpc>
              <a:spcAft>
                <a:spcPts val="600"/>
              </a:spcAft>
              <a:buFont typeface="Arial" panose="020B0604020202020204" pitchFamily="34" charset="0"/>
              <a:buChar char="•"/>
            </a:pPr>
            <a:r>
              <a:rPr lang="en-US" sz="1600" b="1" dirty="0">
                <a:solidFill>
                  <a:schemeClr val="bg1"/>
                </a:solidFill>
                <a:latin typeface="Source Sans Pro" panose="020B0503030403020204" pitchFamily="34" charset="0"/>
                <a:ea typeface="Source Sans Pro" panose="020B0503030403020204" pitchFamily="34" charset="0"/>
              </a:rPr>
              <a:t>Polynomial Kernel</a:t>
            </a:r>
          </a:p>
          <a:p>
            <a:pPr marL="285750" indent="-285750" algn="just">
              <a:buFont typeface="Arial" panose="020B0604020202020204" pitchFamily="34" charset="0"/>
              <a:buChar char="•"/>
            </a:pPr>
            <a:r>
              <a:rPr lang="en-US" sz="1600" b="0" i="0" dirty="0">
                <a:solidFill>
                  <a:schemeClr val="bg1"/>
                </a:solidFill>
                <a:effectLst/>
                <a:latin typeface="Source Sans Pro" panose="020B0503030403020204" pitchFamily="34" charset="0"/>
                <a:ea typeface="Source Sans Pro" panose="020B0503030403020204" pitchFamily="34" charset="0"/>
              </a:rPr>
              <a:t>A polynomial kernel is a kind of SVM kernel that uses a polynomial function to map the data into a higher-dimensional space. </a:t>
            </a:r>
          </a:p>
          <a:p>
            <a:pPr marL="285750" indent="-285750" algn="just">
              <a:buFont typeface="Arial" panose="020B0604020202020204" pitchFamily="34" charset="0"/>
              <a:buChar char="•"/>
            </a:pPr>
            <a:endParaRPr lang="en-US" sz="1600" dirty="0">
              <a:solidFill>
                <a:schemeClr val="bg1"/>
              </a:solidFill>
              <a:latin typeface="Source Sans Pro" panose="020B0503030403020204" pitchFamily="34" charset="0"/>
              <a:ea typeface="Source Sans Pro" panose="020B0503030403020204" pitchFamily="34" charset="0"/>
            </a:endParaRPr>
          </a:p>
          <a:p>
            <a:pPr marL="285750" indent="-285750" algn="just">
              <a:buFont typeface="Arial" panose="020B0604020202020204" pitchFamily="34" charset="0"/>
              <a:buChar char="•"/>
            </a:pPr>
            <a:r>
              <a:rPr lang="en-US" sz="1600" b="0" i="0" dirty="0">
                <a:solidFill>
                  <a:schemeClr val="bg1"/>
                </a:solidFill>
                <a:effectLst/>
                <a:latin typeface="Source Sans Pro" panose="020B0503030403020204" pitchFamily="34" charset="0"/>
                <a:ea typeface="Source Sans Pro" panose="020B0503030403020204" pitchFamily="34" charset="0"/>
              </a:rPr>
              <a:t>It does this by taking the dot product of the data points in the original space and the polynomial function in the new space.</a:t>
            </a:r>
          </a:p>
          <a:p>
            <a:pPr marL="285750" indent="-285750" algn="just">
              <a:buFont typeface="Arial" panose="020B0604020202020204" pitchFamily="34" charset="0"/>
              <a:buChar char="•"/>
            </a:pPr>
            <a:endParaRPr lang="en-US" sz="1600" dirty="0">
              <a:solidFill>
                <a:schemeClr val="bg1"/>
              </a:solidFill>
              <a:latin typeface="Source Sans Pro" panose="020B0503030403020204" pitchFamily="34" charset="0"/>
              <a:ea typeface="Source Sans Pro" panose="020B0503030403020204" pitchFamily="34" charset="0"/>
            </a:endParaRPr>
          </a:p>
          <a:p>
            <a:pPr marL="285750" indent="-285750" algn="just">
              <a:buFont typeface="Arial" panose="020B0604020202020204" pitchFamily="34" charset="0"/>
              <a:buChar char="•"/>
            </a:pPr>
            <a:r>
              <a:rPr lang="en-US" sz="1600" b="0" i="0" dirty="0">
                <a:solidFill>
                  <a:schemeClr val="bg1"/>
                </a:solidFill>
                <a:effectLst/>
                <a:latin typeface="Source Sans Pro" panose="020B0503030403020204" pitchFamily="34" charset="0"/>
                <a:ea typeface="Source Sans Pro" panose="020B0503030403020204" pitchFamily="34" charset="0"/>
              </a:rPr>
              <a:t>In a polynomial kernel for SVM, the data is mapped into a higher-dimensional space using a polynomial function. </a:t>
            </a:r>
          </a:p>
          <a:p>
            <a:pPr marL="285750" indent="-285750" algn="just">
              <a:buFont typeface="Arial" panose="020B0604020202020204" pitchFamily="34" charset="0"/>
              <a:buChar char="•"/>
            </a:pPr>
            <a:endParaRPr lang="en-US" sz="1600" dirty="0">
              <a:solidFill>
                <a:schemeClr val="bg1"/>
              </a:solidFill>
              <a:latin typeface="Source Sans Pro" panose="020B0503030403020204" pitchFamily="34" charset="0"/>
              <a:ea typeface="Source Sans Pro" panose="020B0503030403020204" pitchFamily="34" charset="0"/>
            </a:endParaRPr>
          </a:p>
          <a:p>
            <a:pPr marL="285750" indent="-285750" algn="just">
              <a:buFont typeface="Arial" panose="020B0604020202020204" pitchFamily="34" charset="0"/>
              <a:buChar char="•"/>
            </a:pPr>
            <a:r>
              <a:rPr lang="en-US" sz="1600" b="0" i="0" dirty="0">
                <a:solidFill>
                  <a:schemeClr val="bg1"/>
                </a:solidFill>
                <a:effectLst/>
                <a:latin typeface="Source Sans Pro" panose="020B0503030403020204" pitchFamily="34" charset="0"/>
                <a:ea typeface="Source Sans Pro" panose="020B0503030403020204" pitchFamily="34" charset="0"/>
              </a:rPr>
              <a:t>The dot product of the data points in the original space and the polynomial function in the new space is then taken. </a:t>
            </a:r>
          </a:p>
        </p:txBody>
      </p:sp>
      <p:pic>
        <p:nvPicPr>
          <p:cNvPr id="2" name="Picture 1">
            <a:extLst>
              <a:ext uri="{FF2B5EF4-FFF2-40B4-BE49-F238E27FC236}">
                <a16:creationId xmlns:a16="http://schemas.microsoft.com/office/drawing/2014/main" id="{A5DE5A74-494F-5E14-4D00-BA5491123369}"/>
              </a:ext>
            </a:extLst>
          </p:cNvPr>
          <p:cNvPicPr>
            <a:picLocks noChangeAspect="1"/>
          </p:cNvPicPr>
          <p:nvPr/>
        </p:nvPicPr>
        <p:blipFill>
          <a:blip r:embed="rId3"/>
          <a:stretch>
            <a:fillRect/>
          </a:stretch>
        </p:blipFill>
        <p:spPr>
          <a:xfrm>
            <a:off x="6405466" y="4335121"/>
            <a:ext cx="5507808" cy="1960345"/>
          </a:xfrm>
          <a:prstGeom prst="rect">
            <a:avLst/>
          </a:prstGeom>
        </p:spPr>
      </p:pic>
    </p:spTree>
    <p:extLst>
      <p:ext uri="{BB962C8B-B14F-4D97-AF65-F5344CB8AC3E}">
        <p14:creationId xmlns:p14="http://schemas.microsoft.com/office/powerpoint/2010/main" val="6724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71BBB34-EC0A-552B-EC51-FD09C03815CC}"/>
              </a:ext>
            </a:extLst>
          </p:cNvPr>
          <p:cNvSpPr txBox="1"/>
          <p:nvPr/>
        </p:nvSpPr>
        <p:spPr>
          <a:xfrm>
            <a:off x="1527508" y="2899249"/>
            <a:ext cx="5773883" cy="3563159"/>
          </a:xfrm>
          <a:prstGeom prst="rect">
            <a:avLst/>
          </a:prstGeom>
        </p:spPr>
        <p:txBody>
          <a:bodyPr vert="horz" lIns="91440" tIns="45720" rIns="91440" bIns="45720" rtlCol="0">
            <a:normAutofit lnSpcReduction="10000"/>
          </a:bodyPr>
          <a:lstStyle/>
          <a:p>
            <a:pPr>
              <a:lnSpc>
                <a:spcPct val="90000"/>
              </a:lnSpc>
              <a:spcAft>
                <a:spcPts val="600"/>
              </a:spcAft>
            </a:pPr>
            <a:r>
              <a:rPr lang="en-US" sz="2200" b="1" dirty="0"/>
              <a:t>Polynomial Kernel</a:t>
            </a:r>
          </a:p>
          <a:p>
            <a:pPr marL="285750" indent="-228600" algn="just">
              <a:lnSpc>
                <a:spcPct val="90000"/>
              </a:lnSpc>
              <a:buFont typeface="Arial" panose="020B0604020202020204" pitchFamily="34" charset="0"/>
              <a:buChar char="•"/>
            </a:pPr>
            <a:r>
              <a:rPr lang="en-US" sz="1600" b="0" i="0" dirty="0">
                <a:solidFill>
                  <a:srgbClr val="08102B"/>
                </a:solidFill>
                <a:effectLst/>
                <a:latin typeface="Source Sans Pro" panose="020B0503030403020204" pitchFamily="34" charset="0"/>
                <a:ea typeface="Source Sans Pro" panose="020B0503030403020204" pitchFamily="34" charset="0"/>
              </a:rPr>
              <a:t>RBF short for </a:t>
            </a:r>
            <a:r>
              <a:rPr lang="en-US" sz="1600" b="1" i="0" dirty="0">
                <a:solidFill>
                  <a:srgbClr val="08102B"/>
                </a:solidFill>
                <a:effectLst/>
                <a:latin typeface="Source Sans Pro" panose="020B0503030403020204" pitchFamily="34" charset="0"/>
                <a:ea typeface="Source Sans Pro" panose="020B0503030403020204" pitchFamily="34" charset="0"/>
              </a:rPr>
              <a:t>Radial Basis Function Kernel</a:t>
            </a:r>
            <a:r>
              <a:rPr lang="en-US" sz="1600" b="0" i="0" dirty="0">
                <a:solidFill>
                  <a:srgbClr val="08102B"/>
                </a:solidFill>
                <a:effectLst/>
                <a:latin typeface="Source Sans Pro" panose="020B0503030403020204" pitchFamily="34" charset="0"/>
                <a:ea typeface="Source Sans Pro" panose="020B0503030403020204" pitchFamily="34" charset="0"/>
              </a:rPr>
              <a:t> is a very powerful kernel used in SVM. Unlike linear or polynomial kernels, RBF is more complex and efficient at the same time that it can combine multiple polynomial kernels multiple times of different degrees to project the non-linearly separable data into higher dimensional space so that it can be separable using a hyperplane.</a:t>
            </a:r>
          </a:p>
          <a:p>
            <a:pPr marL="57150" algn="just">
              <a:lnSpc>
                <a:spcPct val="90000"/>
              </a:lnSpc>
            </a:pPr>
            <a:endParaRPr lang="en-US" sz="1600" b="0" i="0" dirty="0">
              <a:solidFill>
                <a:srgbClr val="08102B"/>
              </a:solidFill>
              <a:effectLst/>
              <a:latin typeface="Source Sans Pro" panose="020B0503030403020204" pitchFamily="34" charset="0"/>
              <a:ea typeface="Source Sans Pro" panose="020B0503030403020204" pitchFamily="34" charset="0"/>
            </a:endParaRPr>
          </a:p>
          <a:p>
            <a:pPr marL="285750" indent="-228600" algn="just">
              <a:lnSpc>
                <a:spcPct val="90000"/>
              </a:lnSpc>
              <a:buFont typeface="Arial" panose="020B0604020202020204" pitchFamily="34" charset="0"/>
              <a:buChar char="•"/>
            </a:pPr>
            <a:r>
              <a:rPr lang="en-US" sz="1600" b="0" i="0" dirty="0">
                <a:solidFill>
                  <a:srgbClr val="08102B"/>
                </a:solidFill>
                <a:effectLst/>
                <a:latin typeface="Source Sans Pro" panose="020B0503030403020204" pitchFamily="34" charset="0"/>
                <a:ea typeface="Source Sans Pro" panose="020B0503030403020204" pitchFamily="34" charset="0"/>
              </a:rPr>
              <a:t>RBF kernel can be able to solve most of the overlapped datasets (just like above). However, you don't need to think that RBF kernel can be used to solve almost any given dataset of different distributions. </a:t>
            </a:r>
          </a:p>
          <a:p>
            <a:pPr marL="285750" indent="-228600" algn="just">
              <a:lnSpc>
                <a:spcPct val="90000"/>
              </a:lnSpc>
              <a:buFont typeface="Arial" panose="020B0604020202020204" pitchFamily="34" charset="0"/>
              <a:buChar char="•"/>
            </a:pPr>
            <a:endParaRPr lang="en-US" sz="1600" dirty="0">
              <a:solidFill>
                <a:srgbClr val="08102B"/>
              </a:solidFill>
              <a:latin typeface="Source Sans Pro" panose="020B0503030403020204" pitchFamily="34" charset="0"/>
              <a:ea typeface="Source Sans Pro" panose="020B0503030403020204" pitchFamily="34" charset="0"/>
            </a:endParaRPr>
          </a:p>
          <a:p>
            <a:pPr marL="285750" indent="-228600" algn="just">
              <a:lnSpc>
                <a:spcPct val="90000"/>
              </a:lnSpc>
              <a:buFont typeface="Arial" panose="020B0604020202020204" pitchFamily="34" charset="0"/>
              <a:buChar char="•"/>
            </a:pPr>
            <a:r>
              <a:rPr lang="en-US" sz="1600" b="0" i="0" dirty="0">
                <a:solidFill>
                  <a:srgbClr val="08102B"/>
                </a:solidFill>
                <a:effectLst/>
                <a:latin typeface="Source Sans Pro" panose="020B0503030403020204" pitchFamily="34" charset="0"/>
                <a:ea typeface="Source Sans Pro" panose="020B0503030403020204" pitchFamily="34" charset="0"/>
              </a:rPr>
              <a:t>In some cases, the RBF kernel will not be good for some kinds of datasets, so there we can try other kernel functions.</a:t>
            </a:r>
            <a:endParaRPr lang="en-US" sz="1600" b="0" i="0" dirty="0">
              <a:effectLst/>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A5DE5A74-494F-5E14-4D00-BA5491123369}"/>
              </a:ext>
            </a:extLst>
          </p:cNvPr>
          <p:cNvPicPr>
            <a:picLocks noChangeAspect="1"/>
          </p:cNvPicPr>
          <p:nvPr/>
        </p:nvPicPr>
        <p:blipFill>
          <a:blip r:embed="rId2"/>
          <a:stretch>
            <a:fillRect/>
          </a:stretch>
        </p:blipFill>
        <p:spPr>
          <a:xfrm>
            <a:off x="1455466" y="635715"/>
            <a:ext cx="5263654" cy="1541457"/>
          </a:xfrm>
          <a:prstGeom prst="rect">
            <a:avLst/>
          </a:prstGeom>
        </p:spPr>
      </p:pic>
      <p:pic>
        <p:nvPicPr>
          <p:cNvPr id="5" name="Picture 4" descr="Chart, scatter chart&#10;&#10;Description automatically generated">
            <a:extLst>
              <a:ext uri="{FF2B5EF4-FFF2-40B4-BE49-F238E27FC236}">
                <a16:creationId xmlns:a16="http://schemas.microsoft.com/office/drawing/2014/main" id="{A09C2E1D-BFE1-F99A-E0AC-128DD3D5D32F}"/>
              </a:ext>
            </a:extLst>
          </p:cNvPr>
          <p:cNvPicPr>
            <a:picLocks noChangeAspect="1"/>
          </p:cNvPicPr>
          <p:nvPr/>
        </p:nvPicPr>
        <p:blipFill>
          <a:blip r:embed="rId3"/>
          <a:stretch>
            <a:fillRect/>
          </a:stretch>
        </p:blipFill>
        <p:spPr>
          <a:xfrm>
            <a:off x="7512844" y="2378076"/>
            <a:ext cx="4363419" cy="4084332"/>
          </a:xfrm>
          <a:prstGeom prst="rect">
            <a:avLst/>
          </a:prstGeom>
        </p:spPr>
      </p:pic>
    </p:spTree>
    <p:extLst>
      <p:ext uri="{BB962C8B-B14F-4D97-AF65-F5344CB8AC3E}">
        <p14:creationId xmlns:p14="http://schemas.microsoft.com/office/powerpoint/2010/main" val="250172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375D277-52DB-C516-6391-7985BD5C5E71}"/>
              </a:ext>
            </a:extLst>
          </p:cNvPr>
          <p:cNvSpPr txBox="1"/>
          <p:nvPr/>
        </p:nvSpPr>
        <p:spPr>
          <a:xfrm>
            <a:off x="1291947" y="921018"/>
            <a:ext cx="5883965" cy="769441"/>
          </a:xfrm>
          <a:prstGeom prst="rect">
            <a:avLst/>
          </a:prstGeom>
          <a:noFill/>
        </p:spPr>
        <p:txBody>
          <a:bodyPr wrap="square" rtlCol="0">
            <a:spAutoFit/>
          </a:bodyPr>
          <a:lstStyle/>
          <a:p>
            <a:r>
              <a:rPr lang="en-US" sz="4400" b="1" dirty="0">
                <a:solidFill>
                  <a:schemeClr val="bg1"/>
                </a:solidFill>
                <a:latin typeface="Source Sans Pro" panose="020B0503030403020204" pitchFamily="34" charset="0"/>
                <a:ea typeface="Source Sans Pro" panose="020B0503030403020204" pitchFamily="34" charset="0"/>
              </a:rPr>
              <a:t>Results for ROC CURVE</a:t>
            </a:r>
          </a:p>
        </p:txBody>
      </p:sp>
      <p:pic>
        <p:nvPicPr>
          <p:cNvPr id="7" name="Picture 6" descr="A picture containing shape&#10;&#10;Description automatically generated">
            <a:extLst>
              <a:ext uri="{FF2B5EF4-FFF2-40B4-BE49-F238E27FC236}">
                <a16:creationId xmlns:a16="http://schemas.microsoft.com/office/drawing/2014/main" id="{5AC32871-0865-6B9F-88F1-A1F44A4BDA77}"/>
              </a:ext>
            </a:extLst>
          </p:cNvPr>
          <p:cNvPicPr>
            <a:picLocks noChangeAspect="1"/>
          </p:cNvPicPr>
          <p:nvPr/>
        </p:nvPicPr>
        <p:blipFill>
          <a:blip r:embed="rId2"/>
          <a:stretch>
            <a:fillRect/>
          </a:stretch>
        </p:blipFill>
        <p:spPr>
          <a:xfrm>
            <a:off x="8182110" y="3571986"/>
            <a:ext cx="3911603" cy="2780067"/>
          </a:xfrm>
          <a:prstGeom prst="rect">
            <a:avLst/>
          </a:prstGeom>
        </p:spPr>
      </p:pic>
      <p:pic>
        <p:nvPicPr>
          <p:cNvPr id="9" name="Picture 8" descr="Text&#10;&#10;Description automatically generated">
            <a:extLst>
              <a:ext uri="{FF2B5EF4-FFF2-40B4-BE49-F238E27FC236}">
                <a16:creationId xmlns:a16="http://schemas.microsoft.com/office/drawing/2014/main" id="{9CE169C8-AEAF-8032-F594-9971B1A02BB5}"/>
              </a:ext>
            </a:extLst>
          </p:cNvPr>
          <p:cNvPicPr>
            <a:picLocks noChangeAspect="1"/>
          </p:cNvPicPr>
          <p:nvPr/>
        </p:nvPicPr>
        <p:blipFill>
          <a:blip r:embed="rId3"/>
          <a:stretch>
            <a:fillRect/>
          </a:stretch>
        </p:blipFill>
        <p:spPr>
          <a:xfrm>
            <a:off x="409710" y="3571986"/>
            <a:ext cx="7772400" cy="2686654"/>
          </a:xfrm>
          <a:prstGeom prst="rect">
            <a:avLst/>
          </a:prstGeom>
        </p:spPr>
      </p:pic>
    </p:spTree>
    <p:extLst>
      <p:ext uri="{BB962C8B-B14F-4D97-AF65-F5344CB8AC3E}">
        <p14:creationId xmlns:p14="http://schemas.microsoft.com/office/powerpoint/2010/main" val="394721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389</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Source Sans Pro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Yuvraj Sarode</dc:creator>
  <cp:lastModifiedBy>Raj Yuvraj Sarode</cp:lastModifiedBy>
  <cp:revision>3</cp:revision>
  <dcterms:created xsi:type="dcterms:W3CDTF">2023-02-16T00:31:04Z</dcterms:created>
  <dcterms:modified xsi:type="dcterms:W3CDTF">2023-02-16T04:45:15Z</dcterms:modified>
</cp:coreProperties>
</file>