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3"/>
  </p:normalViewPr>
  <p:slideViewPr>
    <p:cSldViewPr snapToGrid="0">
      <p:cViewPr varScale="1">
        <p:scale>
          <a:sx n="96" d="100"/>
          <a:sy n="96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56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8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2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0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0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4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2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20" r:id="rId6"/>
    <p:sldLayoutId id="2147483715" r:id="rId7"/>
    <p:sldLayoutId id="2147483716" r:id="rId8"/>
    <p:sldLayoutId id="2147483717" r:id="rId9"/>
    <p:sldLayoutId id="2147483719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FA6C6929-D08C-5A16-89CC-5F558BBF3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6" r="117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0CCDD-2047-EDD6-6970-0A8FBB381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XGBOOST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C8FEB-89BD-5CAA-18C7-27935CEF1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Raj </a:t>
            </a:r>
            <a:r>
              <a:rPr lang="en-US" sz="2000" dirty="0" err="1"/>
              <a:t>Sarode</a:t>
            </a:r>
            <a:r>
              <a:rPr lang="en-US" sz="2000" dirty="0"/>
              <a:t> (002762015)</a:t>
            </a:r>
          </a:p>
          <a:p>
            <a:r>
              <a:rPr lang="en-US" sz="2000" dirty="0"/>
              <a:t>Data Science Engineering Methods and Tools</a:t>
            </a:r>
          </a:p>
        </p:txBody>
      </p:sp>
      <p:sp>
        <p:nvSpPr>
          <p:cNvPr id="97" name="Rectangle 6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79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CCDD-2047-EDD6-6970-0A8FBB38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		Problem Statement &amp;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C8FEB-89BD-5CAA-18C7-27935CEF1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319454"/>
            <a:ext cx="10168128" cy="4198434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Problem Statement: Predicting the median value of owner-occupied homes in the Boston Housing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Approach: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Split the data into a training set and a test set.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Trained an </a:t>
            </a:r>
            <a:r>
              <a:rPr lang="en-US" sz="16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 on the training set.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Evaluated the performance of the </a:t>
            </a:r>
            <a:r>
              <a:rPr lang="en-US" sz="16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 on the test set using the RMSE metric.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Compared the performance of the </a:t>
            </a:r>
            <a:r>
              <a:rPr lang="en-US" sz="16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 with that of a linear regression model using the same evaluation metric.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Metric: RMSE (root mean squared error)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Outcome: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the </a:t>
            </a:r>
            <a:r>
              <a:rPr lang="en-US" sz="16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 outperforms the linear regression model on the test set, it may be a more accurate predictor of the median home value.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the performance of the two models is similar, a simpler linear regression model may be sufficient for the task.</a:t>
            </a:r>
          </a:p>
        </p:txBody>
      </p:sp>
    </p:spTree>
    <p:extLst>
      <p:ext uri="{BB962C8B-B14F-4D97-AF65-F5344CB8AC3E}">
        <p14:creationId xmlns:p14="http://schemas.microsoft.com/office/powerpoint/2010/main" val="184358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CCDD-2047-EDD6-6970-0A8FBB38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Comparing RMSE values for </a:t>
            </a:r>
            <a:r>
              <a:rPr lang="en-US" sz="3600" dirty="0" err="1"/>
              <a:t>XGBoost</a:t>
            </a:r>
            <a:r>
              <a:rPr lang="en-US" sz="3600" dirty="0"/>
              <a:t> &amp; </a:t>
            </a:r>
            <a:br>
              <a:rPr lang="en-US" sz="3600" dirty="0"/>
            </a:br>
            <a:r>
              <a:rPr lang="en-US" sz="3600" dirty="0"/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CAB90-0C9C-0065-98AA-88CF264AD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78" y="2177051"/>
            <a:ext cx="6150310" cy="2397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55F598-8E97-2434-F7A9-915810A8C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00" y="2177051"/>
            <a:ext cx="4863548" cy="2397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976002-6950-E586-5036-A8DC391BBCD7}"/>
              </a:ext>
            </a:extLst>
          </p:cNvPr>
          <p:cNvSpPr txBox="1"/>
          <p:nvPr/>
        </p:nvSpPr>
        <p:spPr>
          <a:xfrm>
            <a:off x="583978" y="4784035"/>
            <a:ext cx="11183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we can see, the RMSE value for </a:t>
            </a:r>
            <a:r>
              <a:rPr lang="en-US" sz="16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lower than that of Linear Regression. This indicates that </a:t>
            </a:r>
            <a:r>
              <a:rPr lang="en-US" sz="16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can fit the data more effectively and is likely to produce more accurate predictions. Therefore, based on this metric, </a:t>
            </a:r>
            <a:r>
              <a:rPr lang="en-US" sz="16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appears to outperform Linear Regression in terms of predictive accuracy.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6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CCDD-2047-EDD6-6970-0A8FBB38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Gradient Boosting Decision Trees in </a:t>
            </a:r>
            <a:r>
              <a:rPr lang="en-US" sz="3600" dirty="0" err="1"/>
              <a:t>XGBoost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24D634-D6C3-DEEF-7078-94240F94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20" y="2182192"/>
            <a:ext cx="3478362" cy="1051338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F4BC09EA-1B09-0C79-8FD2-7BCBDFD7D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555" y="2209811"/>
            <a:ext cx="6556536" cy="22561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364607-7167-12E7-0E6C-51C5BEF46514}"/>
              </a:ext>
            </a:extLst>
          </p:cNvPr>
          <p:cNvSpPr txBox="1"/>
          <p:nvPr/>
        </p:nvSpPr>
        <p:spPr>
          <a:xfrm>
            <a:off x="702365" y="4598485"/>
            <a:ext cx="10787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Here, RM i</a:t>
            </a:r>
            <a:r>
              <a:rPr lang="en-US" dirty="0">
                <a:latin typeface="Söhne"/>
              </a:rPr>
              <a:t>s </a:t>
            </a:r>
            <a:r>
              <a:rPr lang="en-US" b="0" i="0" dirty="0">
                <a:effectLst/>
                <a:latin typeface="Söhne"/>
              </a:rPr>
              <a:t>the root node, and the nodes at the bottom of the tree are the leaf nodes, which represent the final predicted value of the target variable.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 </a:t>
            </a:r>
            <a:r>
              <a:rPr lang="en-US" b="0" i="0" dirty="0">
                <a:effectLst/>
                <a:latin typeface="Söhne"/>
              </a:rPr>
              <a:t>The split threshold values represents the point at which the data is </a:t>
            </a:r>
            <a:r>
              <a:rPr lang="en-US" b="0" i="0" dirty="0" err="1">
                <a:effectLst/>
                <a:latin typeface="Söhne"/>
              </a:rPr>
              <a:t>splited</a:t>
            </a:r>
            <a:r>
              <a:rPr lang="en-US" b="0" i="0" dirty="0">
                <a:effectLst/>
                <a:latin typeface="Söhne"/>
              </a:rPr>
              <a:t> into two groups based on the feature values- </a:t>
            </a:r>
          </a:p>
          <a:p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O</a:t>
            </a:r>
            <a:r>
              <a:rPr lang="en-US" b="0" i="0" dirty="0">
                <a:effectLst/>
                <a:latin typeface="Söhne"/>
              </a:rPr>
              <a:t>ne group for which the feature value is less than the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A</a:t>
            </a:r>
            <a:r>
              <a:rPr lang="en-US" b="0" i="0" dirty="0">
                <a:effectLst/>
                <a:latin typeface="Söhne"/>
              </a:rPr>
              <a:t>nother group for which the feature value is greater than or equal to the threshold.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3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4DDD7F0-1FEB-4A1A-9A93-698DF8466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0CCDD-2047-EDD6-6970-0A8FBB38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61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Visualizations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FC2C33D-5962-0C2C-F489-F1E07251D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28" y="249632"/>
            <a:ext cx="3675888" cy="2675122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550AA8AD-565D-7160-98EA-04DAC0DA1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658" y="239536"/>
            <a:ext cx="3675888" cy="26751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376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B94286E-30CF-6AA0-17CE-794E669FC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28" y="3567805"/>
            <a:ext cx="3675888" cy="263705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AD39568-8F9A-F955-1A58-6CBA73594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209" y="3567804"/>
            <a:ext cx="3675888" cy="26370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8611" y="4177748"/>
            <a:ext cx="3706859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37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CCDD-2047-EDD6-6970-0A8FBB38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				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F037C-774C-557A-7668-D786D6F0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 outperforms linear regression in terms of RMSE score.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 has higher accuracy and can fit the data better than linear regression.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 provides better interpretation of the data through its decision tree visualization.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regression is a simpler model with fewer parameters and can provide a good baseline model for comparison.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complex datasets with high dimensionality, 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can provide better results than linear regression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0CCDD-2047-EDD6-6970-0A8FBB381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FA6C6929-D08C-5A16-89CC-5F558BBF3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6" r="11718"/>
          <a:stretch/>
        </p:blipFill>
        <p:spPr>
          <a:xfrm>
            <a:off x="4864608" y="645160"/>
            <a:ext cx="6846363" cy="5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6597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388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Söhne</vt:lpstr>
      <vt:lpstr>AccentBoxVTI</vt:lpstr>
      <vt:lpstr>XGBOOST</vt:lpstr>
      <vt:lpstr>  Problem Statement &amp; Approach</vt:lpstr>
      <vt:lpstr>Comparing RMSE values for XGBoost &amp;  Linear Regression</vt:lpstr>
      <vt:lpstr>Gradient Boosting Decision Trees in XGBoost</vt:lpstr>
      <vt:lpstr>Visualizations</vt:lpstr>
      <vt:lpstr>   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</dc:title>
  <dc:creator>Raj Yuvraj Sarode</dc:creator>
  <cp:lastModifiedBy>Raj Yuvraj Sarode</cp:lastModifiedBy>
  <cp:revision>6</cp:revision>
  <dcterms:created xsi:type="dcterms:W3CDTF">2023-02-22T20:43:01Z</dcterms:created>
  <dcterms:modified xsi:type="dcterms:W3CDTF">2023-02-22T23:39:13Z</dcterms:modified>
</cp:coreProperties>
</file>