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/>
    <p:restoredTop sz="93495"/>
  </p:normalViewPr>
  <p:slideViewPr>
    <p:cSldViewPr snapToGrid="0" snapToObjects="1">
      <p:cViewPr varScale="1">
        <p:scale>
          <a:sx n="113" d="100"/>
          <a:sy n="113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4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65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0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9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7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6105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9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8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4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8426751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tx1"/>
                </a:solidFill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tx1"/>
                </a:solidFill>
              </a:rPr>
              <a:t>Data Exploration</a:t>
            </a:r>
            <a:r>
              <a:rPr lang="en-GB" dirty="0">
                <a:solidFill>
                  <a:schemeClr val="tx1"/>
                </a:solidFill>
              </a:rPr>
              <a:t> – discovering relationships between data &amp; features </a:t>
            </a:r>
            <a:endParaRPr dirty="0">
              <a:solidFill>
                <a:schemeClr val="tx1"/>
              </a:solidFill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tx1"/>
                </a:solidFill>
              </a:rPr>
              <a:t>Model Development</a:t>
            </a:r>
            <a:r>
              <a:rPr lang="en-GB" dirty="0">
                <a:solidFill>
                  <a:schemeClr val="tx1"/>
                </a:solidFill>
              </a:rPr>
              <a:t> – data transformations &amp; modelling</a:t>
            </a:r>
            <a:endParaRPr dirty="0">
              <a:solidFill>
                <a:schemeClr val="tx1"/>
              </a:solidFill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tx1"/>
                </a:solidFill>
              </a:rPr>
              <a:t>Interpretation</a:t>
            </a:r>
            <a:r>
              <a:rPr lang="en-GB" dirty="0">
                <a:solidFill>
                  <a:schemeClr val="tx1"/>
                </a:solidFill>
              </a:rPr>
              <a:t> – reporting of key findings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426001" y="1121003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New customers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578401" y="1986164"/>
            <a:ext cx="8565599" cy="177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These are the features used for recommendation to the new customers: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Age distributions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Number of purchases in 3 years / percentages purchases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Job industry category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Wealth segments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Number of cars owned in each states</a:t>
            </a:r>
          </a:p>
        </p:txBody>
      </p:sp>
      <p:sp>
        <p:nvSpPr>
          <p:cNvPr id="7" name="Shape 63"/>
          <p:cNvSpPr/>
          <p:nvPr/>
        </p:nvSpPr>
        <p:spPr>
          <a:xfrm>
            <a:off x="0" y="-17276"/>
            <a:ext cx="9144000" cy="9144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06603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Customers’ age distribution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percentage of &lt;25 is similar to the original customer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There are fewer customers in the age group 25-44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Most new customers are in the age group 45-64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There are much more customers in the age group &gt;=65.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FAFD566-02D0-E442-9D07-D0AA3535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2" y="678144"/>
            <a:ext cx="3822705" cy="254847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503404-FA3E-0441-9CFA-7749B675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2785966"/>
            <a:ext cx="3822705" cy="2548470"/>
          </a:xfrm>
          <a:prstGeom prst="rect">
            <a:avLst/>
          </a:prstGeom>
        </p:spPr>
      </p:pic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Bike purchases within the last 3 years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In the new customers groups, there are slightly more female (50.6%/ 25,212 bikes) compared to male (47.7%/ 23,765 bikes) buyers.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distribution the two group very similar, so depending on the marketing strategy, you could either try to attract more male buyers or focus on female retention rates.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EE65892-AE8F-094C-BCA6-BE2D31EF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2164723"/>
            <a:ext cx="2245911" cy="2245911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ADA66735-0A0F-4943-89C0-F64DBF8F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31" y="2164722"/>
            <a:ext cx="2245911" cy="22459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Job industry category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industry profile of the new customers are shares some similarities to the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top three industry for the original group are: Financial services, Manufacturing and Health (respectively).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top three industry for the new group are: Manufacturing, Financial services and Health (respectively).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81BC521-C0D6-3B4D-ACCD-1441B2DDAA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8731"/>
            <a:ext cx="4699748" cy="234987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D25FC11-8776-BD40-AB65-7D8EACC3D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4238"/>
            <a:ext cx="4699748" cy="2349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Wealth segments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789468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 average and median age of the new group is older.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Across all ages, the number of ‘Mass’ customers makes up the largest group, safe for ages.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There are relatively lower proportion of ‘Mass’ customers compared with ‘High Net’ and ‘Affluent’ customers in the new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We should focus on focus more on the two aforementioned groups.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4F9F99F-E02F-2746-A1B3-4E2C45EE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852148"/>
            <a:ext cx="2826124" cy="20934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A499D8-251C-E143-B4BC-AFF30F56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2977196"/>
            <a:ext cx="2826124" cy="20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63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4729362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Numbers of cars owned in each state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NSW has the most number of owned cars, but proportionally has more customers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VIC is the next highest in the number of owned cars, and there relatively equal proportion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tx1"/>
                </a:solidFill>
              </a:rPr>
              <a:t>QLD has the least number of owned cars, so we could target this state.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DCEFD82-912D-DC45-8391-A5B9F855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87" y="595248"/>
            <a:ext cx="3836238" cy="25574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F95E46E-2006-C343-8022-9B987B69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16" y="2725271"/>
            <a:ext cx="3836238" cy="25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56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430</TotalTime>
  <Words>408</Words>
  <Application>Microsoft Office PowerPoint</Application>
  <PresentationFormat>On-screen Show (16:9)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Century Gothic</vt:lpstr>
      <vt:lpstr>Open Sans</vt:lpstr>
      <vt:lpstr>Open Sans Extrabold</vt:lpstr>
      <vt:lpstr>Open Sans Light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21</cp:revision>
  <dcterms:modified xsi:type="dcterms:W3CDTF">2023-05-05T05:05:51Z</dcterms:modified>
</cp:coreProperties>
</file>