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5" r:id="rId5"/>
    <p:sldId id="336" r:id="rId6"/>
    <p:sldId id="368" r:id="rId7"/>
    <p:sldId id="380" r:id="rId8"/>
    <p:sldId id="369" r:id="rId9"/>
    <p:sldId id="373" r:id="rId10"/>
    <p:sldId id="381" r:id="rId11"/>
    <p:sldId id="371" r:id="rId12"/>
    <p:sldId id="379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NAL\semestre4\Estructura%20de%20datos\ANALISIS%20DATOS%20ARBO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NAL\semestre4\Estructura%20de%20datos\ANALISIS%20DATOS%20ARBO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NAL\semestre4\Estructura%20de%20datos\ANALISIS%20DATOS%20ARBO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Hoja1!$D$7</c:f>
              <c:strCache>
                <c:ptCount val="1"/>
                <c:pt idx="0">
                  <c:v>INSERCION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0"/>
            <c:dispEq val="1"/>
            <c:trendlineLbl>
              <c:layout>
                <c:manualLayout>
                  <c:x val="0.10619269466316711"/>
                  <c:y val="-6.216097987751532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</c:trendlineLbl>
          </c:trendline>
          <c:xVal>
            <c:numRef>
              <c:f>Hoja1!$E$9:$J$9</c:f>
              <c:numCache>
                <c:formatCode>General</c:formatCode>
                <c:ptCount val="6"/>
                <c:pt idx="0">
                  <c:v>208</c:v>
                </c:pt>
                <c:pt idx="1">
                  <c:v>3880</c:v>
                </c:pt>
                <c:pt idx="2">
                  <c:v>94068</c:v>
                </c:pt>
                <c:pt idx="3">
                  <c:v>413149</c:v>
                </c:pt>
                <c:pt idx="4">
                  <c:v>926950</c:v>
                </c:pt>
                <c:pt idx="5">
                  <c:v>1406521</c:v>
                </c:pt>
              </c:numCache>
            </c:numRef>
          </c:xVal>
          <c:yVal>
            <c:numRef>
              <c:f>Hoja1!$E$8:$J$8</c:f>
              <c:numCache>
                <c:formatCode>General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3C0-4091-80D9-683A1C742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8008560"/>
        <c:axId val="1218009392"/>
      </c:scatterChart>
      <c:valAx>
        <c:axId val="1218008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18009392"/>
        <c:crosses val="autoZero"/>
        <c:crossBetween val="midCat"/>
      </c:valAx>
      <c:valAx>
        <c:axId val="121800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CANTIDAD DATOS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18008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768744531933507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Hoja1!$D$13</c:f>
              <c:strCache>
                <c:ptCount val="1"/>
                <c:pt idx="0">
                  <c:v>ELIMINACION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0"/>
            <c:dispEq val="1"/>
            <c:trendlineLbl>
              <c:layout>
                <c:manualLayout>
                  <c:x val="0.1076388888888889"/>
                  <c:y val="-2.989647127442402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</c:trendlineLbl>
          </c:trendline>
          <c:xVal>
            <c:numRef>
              <c:f>Hoja1!$E$15:$H$15</c:f>
              <c:numCache>
                <c:formatCode>General</c:formatCode>
                <c:ptCount val="4"/>
                <c:pt idx="0">
                  <c:v>191</c:v>
                </c:pt>
                <c:pt idx="1">
                  <c:v>7885</c:v>
                </c:pt>
                <c:pt idx="2">
                  <c:v>154217</c:v>
                </c:pt>
                <c:pt idx="3">
                  <c:v>607823</c:v>
                </c:pt>
              </c:numCache>
            </c:numRef>
          </c:xVal>
          <c:yVal>
            <c:numRef>
              <c:f>Hoja1!$E$14:$H$14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BB1-4405-9C93-953C99B2C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6101264"/>
        <c:axId val="1216100432"/>
      </c:scatterChart>
      <c:valAx>
        <c:axId val="1216101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16100432"/>
        <c:crosses val="autoZero"/>
        <c:crossBetween val="midCat"/>
      </c:valAx>
      <c:valAx>
        <c:axId val="121610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CANTIDAD DE DATOS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16101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Hoja1!$D$20</c:f>
              <c:strCache>
                <c:ptCount val="1"/>
                <c:pt idx="0">
                  <c:v>BUSQUEDA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1"/>
            <c:trendlineLbl>
              <c:layout>
                <c:manualLayout>
                  <c:x val="0.10593875765529309"/>
                  <c:y val="-9.597076407115778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</c:trendlineLbl>
          </c:trendline>
          <c:xVal>
            <c:numRef>
              <c:f>Hoja1!$E$22:$L$22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16</c:v>
                </c:pt>
                <c:pt idx="3">
                  <c:v>167</c:v>
                </c:pt>
                <c:pt idx="4">
                  <c:v>830</c:v>
                </c:pt>
                <c:pt idx="5">
                  <c:v>1944</c:v>
                </c:pt>
                <c:pt idx="6">
                  <c:v>3142</c:v>
                </c:pt>
                <c:pt idx="7">
                  <c:v>3538</c:v>
                </c:pt>
              </c:numCache>
            </c:numRef>
          </c:xVal>
          <c:yVal>
            <c:numRef>
              <c:f>Hoja1!$E$21:$L$21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5000</c:v>
                </c:pt>
                <c:pt idx="5">
                  <c:v>10000</c:v>
                </c:pt>
                <c:pt idx="6">
                  <c:v>15000</c:v>
                </c:pt>
                <c:pt idx="7">
                  <c:v>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683-4FE2-91E3-43437E4689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4954208"/>
        <c:axId val="1304948384"/>
      </c:scatterChart>
      <c:valAx>
        <c:axId val="1304954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304948384"/>
        <c:crosses val="autoZero"/>
        <c:crossBetween val="midCat"/>
      </c:valAx>
      <c:valAx>
        <c:axId val="130494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CANTIDAD DATOS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304954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4498-86A4-4FB3-B857-52C76705F4AC}" type="datetimeFigureOut">
              <a:rPr lang="es-CO" smtClean="0"/>
              <a:pPr/>
              <a:t>26/07/2021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55F34-A085-4D4A-B8B3-9972F9BC6F0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5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1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5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011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4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8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26/07/2021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26/07/2021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26/07/2021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26/07/2021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6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26/07/2021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3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26/07/2021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26/07/2021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26/07/2021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8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26/07/2021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26/07/2021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1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26/07/2021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5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4E27-73A6-4DC7-A6F8-418FCC4E1301}" type="datetimeFigureOut">
              <a:rPr lang="es-CO" smtClean="0"/>
              <a:pPr/>
              <a:t>26/07/2021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9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5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2838"/>
            <a:ext cx="9143999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244595"/>
            <a:ext cx="7958166" cy="1470025"/>
          </a:xfrm>
        </p:spPr>
        <p:txBody>
          <a:bodyPr>
            <a:noAutofit/>
          </a:bodyPr>
          <a:lstStyle/>
          <a:p>
            <a:r>
              <a:rPr lang="es-CO" sz="3600">
                <a:solidFill>
                  <a:schemeClr val="bg1"/>
                </a:solidFill>
                <a:latin typeface="Gandhi Sans" pitchFamily="50" charset="0"/>
              </a:rPr>
              <a:t>Videojuego para el Aprendizaje de las Estructuras de Datos</a:t>
            </a:r>
            <a:endParaRPr lang="es-CO" sz="2000">
              <a:solidFill>
                <a:schemeClr val="bg1"/>
              </a:solidFill>
              <a:latin typeface="Gandhi Sans" pitchFamily="50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071810"/>
            <a:ext cx="6400800" cy="1038220"/>
          </a:xfrm>
        </p:spPr>
        <p:txBody>
          <a:bodyPr>
            <a:normAutofit fontScale="40000" lnSpcReduction="20000"/>
          </a:bodyPr>
          <a:lstStyle/>
          <a:p>
            <a:r>
              <a:rPr lang="es-ES" sz="3600" b="1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J</a:t>
            </a:r>
            <a:r>
              <a:rPr lang="es-CO" sz="3600" b="1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uan Sebastián Cabezas Mateus</a:t>
            </a:r>
          </a:p>
          <a:p>
            <a:r>
              <a:rPr lang="es-CO" sz="3600" b="1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Raúl Mauricio Peña Losada</a:t>
            </a:r>
          </a:p>
          <a:p>
            <a:r>
              <a:rPr lang="es-CO" sz="3600" b="1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Juan Diego Ramírez Lemos</a:t>
            </a:r>
          </a:p>
          <a:p>
            <a:r>
              <a:rPr lang="es-CO" sz="3600" b="1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Santiago Rodríguez Vallejo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9177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 r="9091" b="16666"/>
          <a:stretch>
            <a:fillRect/>
          </a:stretch>
        </p:blipFill>
        <p:spPr bwMode="auto">
          <a:xfrm>
            <a:off x="0" y="4714884"/>
            <a:ext cx="914400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077319"/>
            <a:ext cx="3024032" cy="1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>
                <a:latin typeface="Albertus" pitchFamily="34" charset="0"/>
              </a:rPr>
              <a:t>Problema a resolver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179134A-EEAF-4030-A70C-543C49700DAB}"/>
              </a:ext>
            </a:extLst>
          </p:cNvPr>
          <p:cNvSpPr txBox="1"/>
          <p:nvPr/>
        </p:nvSpPr>
        <p:spPr>
          <a:xfrm>
            <a:off x="1043607" y="2286001"/>
            <a:ext cx="6974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>
                <a:effectLst/>
                <a:latin typeface="Gandhi Sans"/>
                <a:ea typeface="Times New Roman" panose="02020603050405020304" pitchFamily="18" charset="0"/>
              </a:rPr>
              <a:t>Aprender y aplicar los conceptos que esta área comprende debería ir mucho más allá de solo presentarlo a los estudiantes como herramientas teóricas que probablemente no sabrán en qué situaciones y de qué formas pueden llegar a aplicarlas. </a:t>
            </a:r>
            <a:endParaRPr lang="es-CO" sz="2000">
              <a:latin typeface="Gandhi San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0A5B3F-7DCA-45E9-B638-971EEDDAE3C1}"/>
              </a:ext>
            </a:extLst>
          </p:cNvPr>
          <p:cNvSpPr txBox="1"/>
          <p:nvPr/>
        </p:nvSpPr>
        <p:spPr>
          <a:xfrm>
            <a:off x="1286324" y="4170537"/>
            <a:ext cx="65713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latin typeface="Gandhi Sans"/>
                <a:cs typeface="Times New Roman" panose="02020603050405020304" pitchFamily="18" charset="0"/>
              </a:rPr>
              <a:t>Solución:</a:t>
            </a:r>
          </a:p>
          <a:p>
            <a:r>
              <a:rPr lang="es-CO" sz="2000" b="0" i="0">
                <a:solidFill>
                  <a:srgbClr val="000000"/>
                </a:solidFill>
                <a:effectLst/>
                <a:latin typeface="Gandhi Sans"/>
                <a:ea typeface="Times New Roman" panose="02020603050405020304" pitchFamily="18" charset="0"/>
              </a:rPr>
              <a:t>La creación de un videojuego que utilice</a:t>
            </a:r>
            <a:br>
              <a:rPr lang="es-CO" sz="2000">
                <a:effectLst/>
                <a:latin typeface="Gandhi Sans"/>
                <a:ea typeface="Times New Roman" panose="02020603050405020304" pitchFamily="18" charset="0"/>
              </a:rPr>
            </a:br>
            <a:r>
              <a:rPr lang="es-CO" sz="2000" b="0" i="0">
                <a:solidFill>
                  <a:srgbClr val="000000"/>
                </a:solidFill>
                <a:effectLst/>
                <a:latin typeface="Gandhi Sans"/>
                <a:ea typeface="Times New Roman" panose="02020603050405020304" pitchFamily="18" charset="0"/>
              </a:rPr>
              <a:t>conceptos y mecánicas similares a las utilizadas en el curso</a:t>
            </a:r>
            <a:br>
              <a:rPr lang="es-CO" sz="2000">
                <a:effectLst/>
                <a:latin typeface="Gandhi Sans"/>
                <a:ea typeface="Times New Roman" panose="02020603050405020304" pitchFamily="18" charset="0"/>
              </a:rPr>
            </a:br>
            <a:r>
              <a:rPr lang="es-CO" sz="2000" b="0" i="0">
                <a:solidFill>
                  <a:srgbClr val="000000"/>
                </a:solidFill>
                <a:effectLst/>
                <a:latin typeface="Gandhi Sans"/>
                <a:ea typeface="Times New Roman" panose="02020603050405020304" pitchFamily="18" charset="0"/>
              </a:rPr>
              <a:t>puede ayudar en el aprendizaje de las estructuras de datos</a:t>
            </a:r>
            <a:br>
              <a:rPr lang="es-CO" sz="2000">
                <a:effectLst/>
                <a:latin typeface="Gandhi Sans"/>
                <a:ea typeface="Times New Roman" panose="02020603050405020304" pitchFamily="18" charset="0"/>
              </a:rPr>
            </a:br>
            <a:r>
              <a:rPr lang="es-CO" sz="2000" b="0" i="0">
                <a:solidFill>
                  <a:srgbClr val="000000"/>
                </a:solidFill>
                <a:effectLst/>
                <a:latin typeface="Gandhi Sans"/>
                <a:ea typeface="Times New Roman" panose="02020603050405020304" pitchFamily="18" charset="0"/>
              </a:rPr>
              <a:t>familiarizando a los jugadores con el pensamiento lógico para</a:t>
            </a:r>
            <a:br>
              <a:rPr lang="es-CO" sz="2000">
                <a:effectLst/>
                <a:latin typeface="Gandhi Sans"/>
                <a:ea typeface="Times New Roman" panose="02020603050405020304" pitchFamily="18" charset="0"/>
              </a:rPr>
            </a:br>
            <a:r>
              <a:rPr lang="es-CO" sz="2000" b="0" i="0">
                <a:solidFill>
                  <a:srgbClr val="000000"/>
                </a:solidFill>
                <a:effectLst/>
                <a:latin typeface="Gandhi Sans"/>
                <a:ea typeface="Times New Roman" panose="02020603050405020304" pitchFamily="18" charset="0"/>
              </a:rPr>
              <a:t>dichas estructuras.</a:t>
            </a:r>
            <a:endParaRPr lang="es-CO" sz="2000">
              <a:latin typeface="Gandhi Sans"/>
            </a:endParaRPr>
          </a:p>
        </p:txBody>
      </p:sp>
    </p:spTree>
    <p:extLst>
      <p:ext uri="{BB962C8B-B14F-4D97-AF65-F5344CB8AC3E}">
        <p14:creationId xmlns:p14="http://schemas.microsoft.com/office/powerpoint/2010/main" val="4166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984479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916440" y="1023512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>
                <a:latin typeface="Albertus" pitchFamily="34" charset="0"/>
              </a:rPr>
              <a:t>Requerimientos funcionales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2820"/>
            <a:ext cx="1907456" cy="84412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FCE8BA6-4611-4C6A-9C2D-27187EEC03A6}"/>
              </a:ext>
            </a:extLst>
          </p:cNvPr>
          <p:cNvSpPr txBox="1"/>
          <p:nvPr/>
        </p:nvSpPr>
        <p:spPr>
          <a:xfrm>
            <a:off x="504804" y="1710510"/>
            <a:ext cx="3772505" cy="23829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ES" sz="2000" b="1">
                <a:solidFill>
                  <a:srgbClr val="000000"/>
                </a:solidFill>
                <a:latin typeface="Gandhi Sans"/>
                <a:ea typeface="Times New Roman" panose="02020603050405020304" pitchFamily="18" charset="0"/>
                <a:cs typeface="Times New Roman"/>
              </a:rPr>
              <a:t>Requerimientos ya definidos: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2000">
                <a:solidFill>
                  <a:srgbClr val="000000"/>
                </a:solidFill>
                <a:effectLst/>
                <a:latin typeface="Gandhi Sans"/>
                <a:ea typeface="Times New Roman" panose="02020603050405020304" pitchFamily="18" charset="0"/>
                <a:cs typeface="Times New Roman"/>
              </a:rPr>
              <a:t>Iniciar juego</a:t>
            </a:r>
            <a:r>
              <a:rPr lang="es-ES" sz="2000">
                <a:solidFill>
                  <a:srgbClr val="000000"/>
                </a:solidFill>
                <a:latin typeface="Gandhi Sans"/>
                <a:ea typeface="Times New Roman" panose="02020603050405020304" pitchFamily="18" charset="0"/>
                <a:cs typeface="Times New Roman"/>
              </a:rPr>
              <a:t>/Registro.</a:t>
            </a:r>
            <a:endParaRPr lang="es-ES"/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2000">
                <a:solidFill>
                  <a:srgbClr val="000000"/>
                </a:solidFill>
                <a:latin typeface="Gandhi Sans"/>
                <a:ea typeface="Times New Roman" panose="02020603050405020304" pitchFamily="18" charset="0"/>
                <a:cs typeface="Times New Roman"/>
              </a:rPr>
              <a:t>Puntajes/Récords.</a:t>
            </a: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2000">
                <a:solidFill>
                  <a:srgbClr val="000000"/>
                </a:solidFill>
                <a:latin typeface="Gandhi Sans"/>
                <a:ea typeface="Times New Roman" panose="02020603050405020304" pitchFamily="18" charset="0"/>
                <a:cs typeface="Times New Roman"/>
              </a:rPr>
              <a:t>Pausa/Menú.</a:t>
            </a: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2000">
                <a:solidFill>
                  <a:srgbClr val="000000"/>
                </a:solidFill>
                <a:latin typeface="Gandhi Sans"/>
                <a:ea typeface="Times New Roman" panose="02020603050405020304" pitchFamily="18" charset="0"/>
                <a:cs typeface="Times New Roman"/>
              </a:rPr>
              <a:t>Confirmar Entrada.</a:t>
            </a: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2000">
              <a:solidFill>
                <a:srgbClr val="000000"/>
              </a:solidFill>
              <a:latin typeface="Gandhi Sans"/>
              <a:ea typeface="Times New Roman" panose="02020603050405020304" pitchFamily="18" charset="0"/>
              <a:cs typeface="Times New Roman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2000">
              <a:solidFill>
                <a:srgbClr val="000000"/>
              </a:solidFill>
              <a:latin typeface="Gandhi Sans"/>
              <a:ea typeface="Times New Roman" panose="02020603050405020304" pitchFamily="18" charset="0"/>
              <a:cs typeface="Times New Roman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789DF7-86B1-4482-8A5C-932A6990C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">
            <a:off x="5908080" y="1817388"/>
            <a:ext cx="2438157" cy="17908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915B0B2-6E74-44F5-97EA-CED9B607A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380000">
            <a:off x="3396726" y="1813550"/>
            <a:ext cx="2454215" cy="1882627"/>
          </a:xfrm>
          <a:prstGeom prst="rect">
            <a:avLst/>
          </a:prstGeom>
        </p:spPr>
      </p:pic>
      <p:pic>
        <p:nvPicPr>
          <p:cNvPr id="2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3970A86-ACD1-497A-A799-5628226271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6249" y="2991269"/>
            <a:ext cx="2743200" cy="2025650"/>
          </a:xfrm>
          <a:prstGeom prst="rect">
            <a:avLst/>
          </a:prstGeom>
        </p:spPr>
      </p:pic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7D92EA8-5461-458C-A87E-59A26CA5BE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99" y="3999582"/>
            <a:ext cx="2743200" cy="2050610"/>
          </a:xfrm>
          <a:prstGeom prst="rect">
            <a:avLst/>
          </a:prstGeom>
        </p:spPr>
      </p:pic>
      <p:pic>
        <p:nvPicPr>
          <p:cNvPr id="5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BF9F2A8-7ADB-4E66-A3C2-3E1A60BCFE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500000">
            <a:off x="6018363" y="4566262"/>
            <a:ext cx="2743200" cy="16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9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984479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916440" y="1023512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>
                <a:latin typeface="Albertus" pitchFamily="34" charset="0"/>
              </a:rPr>
              <a:t>Requerimientos funcionales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2820"/>
            <a:ext cx="1907456" cy="84412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FCE8BA6-4611-4C6A-9C2D-27187EEC03A6}"/>
              </a:ext>
            </a:extLst>
          </p:cNvPr>
          <p:cNvSpPr txBox="1"/>
          <p:nvPr/>
        </p:nvSpPr>
        <p:spPr>
          <a:xfrm>
            <a:off x="504804" y="1710510"/>
            <a:ext cx="3772505" cy="106567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ES" sz="2000" b="1">
                <a:solidFill>
                  <a:srgbClr val="000000"/>
                </a:solidFill>
                <a:latin typeface="Gandhi Sans"/>
                <a:cs typeface="Times New Roman"/>
              </a:rPr>
              <a:t>Nuevo Nivel:</a:t>
            </a:r>
            <a:endParaRPr lang="es-ES"/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2000">
              <a:solidFill>
                <a:srgbClr val="000000"/>
              </a:solidFill>
              <a:latin typeface="Gandhi Sans"/>
              <a:ea typeface="Times New Roman" panose="02020603050405020304" pitchFamily="18" charset="0"/>
              <a:cs typeface="Times New Roman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2000">
              <a:solidFill>
                <a:srgbClr val="000000"/>
              </a:solidFill>
              <a:latin typeface="Gandhi Sans"/>
              <a:ea typeface="Times New Roman" panose="02020603050405020304" pitchFamily="18" charset="0"/>
              <a:cs typeface="Times New Roman"/>
            </a:endParaRPr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EFA4894C-EC07-4630-8BFE-F617A9BF0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9532" y="2168728"/>
            <a:ext cx="5719313" cy="43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7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916816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272905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6" y="1145884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>
                <a:latin typeface="Albertus" pitchFamily="34" charset="0"/>
              </a:rPr>
              <a:t>Uso </a:t>
            </a:r>
            <a:r>
              <a:rPr lang="es-CO" sz="2400" b="1"/>
              <a:t>de estructuras de datos en la solución del problema a resolver</a:t>
            </a:r>
            <a:endParaRPr lang="es-CO" sz="2200" b="1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644"/>
            <a:ext cx="1907456" cy="84412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6E3A428-A506-44CC-AD0C-A4C558607AC9}"/>
              </a:ext>
            </a:extLst>
          </p:cNvPr>
          <p:cNvSpPr txBox="1"/>
          <p:nvPr/>
        </p:nvSpPr>
        <p:spPr>
          <a:xfrm>
            <a:off x="249112" y="1840812"/>
            <a:ext cx="806894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" sz="2000">
                <a:solidFill>
                  <a:srgbClr val="000000"/>
                </a:solidFill>
                <a:latin typeface="Gandhi Sans"/>
                <a:ea typeface="Times New Roman" panose="02020603050405020304" pitchFamily="18" charset="0"/>
              </a:rPr>
              <a:t>Se implementan los árboles en este nuevo nivel</a:t>
            </a:r>
            <a:r>
              <a:rPr lang="es-ES" sz="2000">
                <a:solidFill>
                  <a:srgbClr val="000000"/>
                </a:solidFill>
                <a:effectLst/>
                <a:latin typeface="Gandhi Sans"/>
                <a:ea typeface="Times New Roman" panose="02020603050405020304" pitchFamily="18" charset="0"/>
              </a:rPr>
              <a:t>:</a:t>
            </a:r>
            <a:endParaRPr lang="es-CO" sz="2000">
              <a:effectLst/>
              <a:latin typeface="Gandhi Sans"/>
              <a:ea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278BB43-0361-48B5-8631-76361603F8EF}"/>
              </a:ext>
            </a:extLst>
          </p:cNvPr>
          <p:cNvSpPr txBox="1"/>
          <p:nvPr/>
        </p:nvSpPr>
        <p:spPr>
          <a:xfrm>
            <a:off x="1107058" y="2368359"/>
            <a:ext cx="6957771" cy="106567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2000">
                <a:latin typeface="Gandhi Sans"/>
                <a:ea typeface="Times New Roman" panose="02020603050405020304" pitchFamily="18" charset="0"/>
                <a:cs typeface="Times New Roman"/>
              </a:rPr>
              <a:t>Cola </a:t>
            </a:r>
            <a:r>
              <a:rPr lang="es-ES" sz="2000">
                <a:effectLst/>
                <a:latin typeface="Gandhi Sans"/>
                <a:ea typeface="Times New Roman" panose="02020603050405020304" pitchFamily="18" charset="0"/>
                <a:cs typeface="Times New Roman"/>
              </a:rPr>
              <a:t>de </a:t>
            </a:r>
            <a:r>
              <a:rPr lang="es-ES" sz="2000">
                <a:latin typeface="Gandhi Sans"/>
                <a:ea typeface="Times New Roman" panose="02020603050405020304" pitchFamily="18" charset="0"/>
                <a:cs typeface="Times New Roman"/>
              </a:rPr>
              <a:t>Nodos</a:t>
            </a:r>
            <a:r>
              <a:rPr lang="es-ES" sz="2000">
                <a:effectLst/>
                <a:latin typeface="Gandhi Sans"/>
                <a:ea typeface="Times New Roman" panose="02020603050405020304" pitchFamily="18" charset="0"/>
                <a:cs typeface="Times New Roman"/>
              </a:rPr>
              <a:t>:</a:t>
            </a:r>
            <a:endParaRPr lang="es-CO" sz="2000">
              <a:effectLst/>
              <a:latin typeface="Gandhi Sans"/>
              <a:ea typeface="Times New Roman" panose="02020603050405020304" pitchFamily="18" charset="0"/>
              <a:cs typeface="Times New Roman"/>
            </a:endParaRPr>
          </a:p>
          <a:p>
            <a:pPr marL="356870">
              <a:lnSpc>
                <a:spcPct val="107000"/>
              </a:lnSpc>
              <a:spcAft>
                <a:spcPts val="800"/>
              </a:spcAft>
            </a:pPr>
            <a:r>
              <a:rPr lang="es-ES" sz="2000">
                <a:latin typeface="Gandhi Sans"/>
                <a:ea typeface="Calibri" panose="020F0502020204030204" pitchFamily="34" charset="0"/>
                <a:cs typeface="Times New Roman"/>
              </a:rPr>
              <a:t>Los nodos</a:t>
            </a:r>
            <a:r>
              <a:rPr lang="es-ES" sz="2000">
                <a:effectLst/>
                <a:latin typeface="Gandhi Sans"/>
                <a:ea typeface="Calibri" panose="020F0502020204030204" pitchFamily="34" charset="0"/>
                <a:cs typeface="Times New Roman"/>
              </a:rPr>
              <a:t> que </a:t>
            </a:r>
            <a:r>
              <a:rPr lang="es-ES" sz="2000">
                <a:latin typeface="Gandhi Sans"/>
                <a:ea typeface="Calibri" panose="020F0502020204030204" pitchFamily="34" charset="0"/>
                <a:cs typeface="Times New Roman"/>
              </a:rPr>
              <a:t>se insertan</a:t>
            </a:r>
            <a:r>
              <a:rPr lang="es-ES" sz="2000">
                <a:effectLst/>
                <a:latin typeface="Gandhi Sans"/>
                <a:ea typeface="Calibri" panose="020F0502020204030204" pitchFamily="34" charset="0"/>
                <a:cs typeface="Times New Roman"/>
              </a:rPr>
              <a:t> al cañón serán guardados en una </a:t>
            </a:r>
            <a:r>
              <a:rPr lang="es-ES" sz="2000" b="1">
                <a:latin typeface="Gandhi Sans"/>
                <a:ea typeface="Calibri" panose="020F0502020204030204" pitchFamily="34" charset="0"/>
                <a:cs typeface="Times New Roman"/>
              </a:rPr>
              <a:t>cola, </a:t>
            </a:r>
            <a:r>
              <a:rPr lang="es-ES" sz="2000">
                <a:latin typeface="Gandhi Sans"/>
                <a:ea typeface="Calibri" panose="020F0502020204030204" pitchFamily="34" charset="0"/>
                <a:cs typeface="Times New Roman"/>
              </a:rPr>
              <a:t>usando el principio FIFO.</a:t>
            </a:r>
            <a:endParaRPr lang="es-ES" sz="2000">
              <a:effectLst/>
              <a:latin typeface="Gandhi Sans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4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28BF37E-6546-475C-9A4C-7C31B3933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306" y="3776853"/>
            <a:ext cx="6927011" cy="19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>
                <a:latin typeface="Albertus" pitchFamily="34" charset="0"/>
              </a:rPr>
              <a:t>Uso </a:t>
            </a:r>
            <a:r>
              <a:rPr lang="es-CO" sz="2400" b="1"/>
              <a:t>de estructuras de datos en la solución del problema a resolver</a:t>
            </a:r>
            <a:endParaRPr lang="es-CO" sz="2200" b="1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464A2BE-2189-40A6-B65B-7C9D15445745}"/>
              </a:ext>
            </a:extLst>
          </p:cNvPr>
          <p:cNvSpPr txBox="1"/>
          <p:nvPr/>
        </p:nvSpPr>
        <p:spPr>
          <a:xfrm>
            <a:off x="409575" y="3082368"/>
            <a:ext cx="2257246" cy="26786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000">
                <a:latin typeface="Gandhi Sans"/>
                <a:ea typeface="Times New Roman" panose="02020603050405020304" pitchFamily="18" charset="0"/>
                <a:cs typeface="Times New Roman"/>
              </a:rPr>
              <a:t>Árbol</a:t>
            </a:r>
            <a:r>
              <a:rPr lang="es-ES" sz="2000">
                <a:effectLst/>
                <a:latin typeface="Gandhi Sans"/>
                <a:ea typeface="Times New Roman" panose="02020603050405020304" pitchFamily="18" charset="0"/>
                <a:cs typeface="Times New Roman"/>
              </a:rPr>
              <a:t>:</a:t>
            </a:r>
            <a:endParaRPr lang="es-CO" sz="2000">
              <a:effectLst/>
              <a:latin typeface="Gandhi Sans"/>
              <a:ea typeface="Times New Roman" panose="02020603050405020304" pitchFamily="18" charset="0"/>
              <a:cs typeface="Times New Roman"/>
            </a:endParaRPr>
          </a:p>
          <a:p>
            <a:r>
              <a:rPr lang="es-ES" sz="2000">
                <a:latin typeface="Gandhi Sans"/>
                <a:ea typeface="Times New Roman" panose="02020603050405020304" pitchFamily="18" charset="0"/>
              </a:rPr>
              <a:t>El árbol a llenar cumple con ser AVL y por ende BST, cumple con métodos para verificar la entrada del usuario. </a:t>
            </a:r>
            <a:endParaRPr lang="es-CO" sz="2000">
              <a:latin typeface="Gandhi Sans"/>
            </a:endParaRPr>
          </a:p>
        </p:txBody>
      </p:sp>
      <p:pic>
        <p:nvPicPr>
          <p:cNvPr id="2" name="Imagen 3" descr="Imagen que contiene reloj&#10;&#10;Descripción generada automáticamente">
            <a:extLst>
              <a:ext uri="{FF2B5EF4-FFF2-40B4-BE49-F238E27FC236}">
                <a16:creationId xmlns:a16="http://schemas.microsoft.com/office/drawing/2014/main" id="{88A9D41A-4C21-4FA4-BE04-668B5BBBD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230" y="2665640"/>
            <a:ext cx="5791200" cy="35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>
                <a:latin typeface="Albertus" pitchFamily="34" charset="0"/>
              </a:rPr>
              <a:t>Uso </a:t>
            </a:r>
            <a:r>
              <a:rPr lang="es-CO" sz="2400" b="1"/>
              <a:t>de estructuras de datos en la solución del problema a resolver</a:t>
            </a:r>
            <a:endParaRPr lang="es-CO" sz="2200" b="1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464A2BE-2189-40A6-B65B-7C9D15445745}"/>
              </a:ext>
            </a:extLst>
          </p:cNvPr>
          <p:cNvSpPr txBox="1"/>
          <p:nvPr/>
        </p:nvSpPr>
        <p:spPr>
          <a:xfrm>
            <a:off x="409575" y="2636670"/>
            <a:ext cx="2257246" cy="314419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000">
                <a:latin typeface="Gandhi Sans"/>
                <a:ea typeface="Times New Roman" panose="02020603050405020304" pitchFamily="18" charset="0"/>
                <a:cs typeface="Times New Roman"/>
              </a:rPr>
              <a:t>Botones</a:t>
            </a:r>
            <a:r>
              <a:rPr lang="es-ES" sz="2000">
                <a:effectLst/>
                <a:latin typeface="Gandhi Sans"/>
                <a:ea typeface="Times New Roman" panose="02020603050405020304" pitchFamily="18" charset="0"/>
                <a:cs typeface="Times New Roman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err="1">
                <a:latin typeface="Gandhi Sans"/>
                <a:cs typeface="Times New Roman"/>
              </a:rPr>
              <a:t>Drop</a:t>
            </a:r>
            <a:r>
              <a:rPr lang="es-ES" sz="2000">
                <a:latin typeface="Gandhi Sans"/>
                <a:cs typeface="Times New Roman"/>
              </a:rPr>
              <a:t> suelta el nodo que tiene cargado el cañón, mientras que Break puede eliminar un nodo del árbol. </a:t>
            </a:r>
            <a:r>
              <a:rPr lang="es-ES" sz="2000" err="1">
                <a:latin typeface="Gandhi Sans"/>
                <a:cs typeface="Times New Roman"/>
              </a:rPr>
              <a:t>Check</a:t>
            </a:r>
            <a:r>
              <a:rPr lang="es-ES" sz="2000">
                <a:latin typeface="Gandhi Sans"/>
                <a:cs typeface="Times New Roman"/>
              </a:rPr>
              <a:t> verifica la entrada del usuario.</a:t>
            </a:r>
          </a:p>
        </p:txBody>
      </p:sp>
      <p:pic>
        <p:nvPicPr>
          <p:cNvPr id="3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10716BC-A0A2-4CA6-BCC2-2032911DC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2734088"/>
            <a:ext cx="5316747" cy="294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/>
              <a:t>Pruebas y análisis comparativo del uso de las estructuras de datos</a:t>
            </a:r>
            <a:endParaRPr lang="es-CO" sz="2200" b="1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CA3B16C-DA27-4E51-AC4C-A4817120D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65" y="2337925"/>
            <a:ext cx="4310947" cy="23467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C0468DA-16F6-4154-A9EF-6EBFC0EEC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165" y="4849350"/>
            <a:ext cx="4275740" cy="15686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5F01CA3-2211-45F9-8485-8481E4CB85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1848" y="3309651"/>
            <a:ext cx="3783527" cy="23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7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/>
              <a:t>Pruebas y análisis comparativo del uso de las estructuras de datos</a:t>
            </a:r>
            <a:endParaRPr lang="es-CO" sz="2200" b="1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E755F535-1B5D-4BFE-BB5E-3B0B62BA4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157598"/>
              </p:ext>
            </p:extLst>
          </p:nvPr>
        </p:nvGraphicFramePr>
        <p:xfrm>
          <a:off x="714376" y="2173288"/>
          <a:ext cx="3857624" cy="2328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6770B424-F2C7-45C7-BBA5-31C7FB373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006037"/>
              </p:ext>
            </p:extLst>
          </p:nvPr>
        </p:nvGraphicFramePr>
        <p:xfrm>
          <a:off x="4608639" y="2074058"/>
          <a:ext cx="4106736" cy="2610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00487FD2-7520-4CEF-9240-0C4801A7BA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313811"/>
              </p:ext>
            </p:extLst>
          </p:nvPr>
        </p:nvGraphicFramePr>
        <p:xfrm>
          <a:off x="2607985" y="4418108"/>
          <a:ext cx="4001308" cy="2388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54900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D7E085A87B0F842A3A26FF71D653BA8" ma:contentTypeVersion="4" ma:contentTypeDescription="Crear nuevo documento." ma:contentTypeScope="" ma:versionID="644ffd2f270e24e65277c7f7b988e24e">
  <xsd:schema xmlns:xsd="http://www.w3.org/2001/XMLSchema" xmlns:xs="http://www.w3.org/2001/XMLSchema" xmlns:p="http://schemas.microsoft.com/office/2006/metadata/properties" xmlns:ns3="181cfe4c-4367-4477-bd15-db8ea9503412" targetNamespace="http://schemas.microsoft.com/office/2006/metadata/properties" ma:root="true" ma:fieldsID="a43a60bb68f62fee141d852f89e387f2" ns3:_="">
    <xsd:import namespace="181cfe4c-4367-4477-bd15-db8ea95034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cfe4c-4367-4477-bd15-db8ea95034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3134EE-0AA3-4833-9B11-260CB744ECF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81cfe4c-4367-4477-bd15-db8ea9503412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1ADD95-8A6C-4E8C-AD0E-1CECD7846728}">
  <ds:schemaRefs>
    <ds:schemaRef ds:uri="181cfe4c-4367-4477-bd15-db8ea95034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412AA33-976A-45E5-AF55-A18FA81B1C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303</Words>
  <Application>Microsoft Office PowerPoint</Application>
  <PresentationFormat>Presentación en pantalla (4:3)</PresentationFormat>
  <Paragraphs>46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Albertus</vt:lpstr>
      <vt:lpstr>Arial</vt:lpstr>
      <vt:lpstr>Calibri</vt:lpstr>
      <vt:lpstr>Gandhi Sans</vt:lpstr>
      <vt:lpstr>Symbol</vt:lpstr>
      <vt:lpstr>Tema de Office</vt:lpstr>
      <vt:lpstr>Videojuego para el Aprendizaje de las Estructuras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 de Calidad</dc:creator>
  <cp:lastModifiedBy>Santiago Rodríguez Vallejo</cp:lastModifiedBy>
  <cp:revision>2</cp:revision>
  <dcterms:created xsi:type="dcterms:W3CDTF">2015-02-19T15:34:11Z</dcterms:created>
  <dcterms:modified xsi:type="dcterms:W3CDTF">2021-07-26T18:53:27Z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0x010100ED7E085A87B0F842A3A26FF71D653BA8</vt:lpwstr>
  </property>
</Properties>
</file>