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9" r:id="rId5"/>
    <p:sldId id="259" r:id="rId6"/>
    <p:sldId id="260" r:id="rId7"/>
    <p:sldId id="261" r:id="rId8"/>
    <p:sldId id="262" r:id="rId9"/>
    <p:sldId id="263" r:id="rId10"/>
    <p:sldId id="264" r:id="rId11"/>
    <p:sldId id="266" r:id="rId12"/>
    <p:sldId id="265" r:id="rId13"/>
    <p:sldId id="267"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702" y="-3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BC804A64-34E9-4D4D-B99D-D330B73EBA57}" type="datetimeFigureOut">
              <a:rPr lang="en-IN" smtClean="0"/>
              <a:t>03-04-2024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83FF556D-6D47-4C28-99AA-18FC4607AD24}" type="slidenum">
              <a:rPr lang="en-IN" smtClean="0"/>
              <a:t>‹#›</a:t>
            </a:fld>
            <a:endParaRPr lang="en-IN"/>
          </a:p>
        </p:txBody>
      </p:sp>
    </p:spTree>
    <p:extLst>
      <p:ext uri="{BB962C8B-B14F-4D97-AF65-F5344CB8AC3E}">
        <p14:creationId xmlns:p14="http://schemas.microsoft.com/office/powerpoint/2010/main" val="33164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FF556D-6D47-4C28-99AA-18FC4607AD24}" type="slidenum">
              <a:rPr lang="en-IN" smtClean="0"/>
              <a:t>2</a:t>
            </a:fld>
            <a:endParaRPr lang="en-IN"/>
          </a:p>
        </p:txBody>
      </p:sp>
    </p:spTree>
    <p:extLst>
      <p:ext uri="{BB962C8B-B14F-4D97-AF65-F5344CB8AC3E}">
        <p14:creationId xmlns:p14="http://schemas.microsoft.com/office/powerpoint/2010/main" val="345804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9665"/>
            <a:ext cx="12039599" cy="2725105"/>
          </a:xfrm>
          <a:prstGeom prst="rect">
            <a:avLst/>
          </a:prstGeom>
        </p:spPr>
        <p:txBody>
          <a:bodyPr vert="horz" wrap="square" lIns="0" tIns="16510" rIns="0" bIns="0" rtlCol="0">
            <a:spAutoFit/>
          </a:bodyPr>
          <a:lstStyle/>
          <a:p>
            <a:pPr marL="3213735" algn="r">
              <a:spcBef>
                <a:spcPts val="130"/>
              </a:spcBef>
            </a:pPr>
            <a:r>
              <a:rPr lang="en-US" sz="4800" b="1" dirty="0" smtClean="0">
                <a:solidFill>
                  <a:schemeClr val="accent2"/>
                </a:solidFill>
                <a:latin typeface="Times New Roman" panose="02020603050405020304" pitchFamily="18" charset="0"/>
                <a:cs typeface="Times New Roman" panose="02020603050405020304" pitchFamily="18" charset="0"/>
              </a:rPr>
              <a:t>COLORING IMAGES USING GAN(GENERATIVE ADVERSIAL NETWORK</a:t>
            </a:r>
            <a:r>
              <a:rPr lang="en-US" sz="4800" b="1" dirty="0" smtClean="0">
                <a:solidFill>
                  <a:schemeClr val="accent4"/>
                </a:solidFill>
                <a:latin typeface="Times New Roman" panose="02020603050405020304" pitchFamily="18" charset="0"/>
                <a:cs typeface="Times New Roman" panose="02020603050405020304" pitchFamily="18" charset="0"/>
              </a:rPr>
              <a:t>)</a:t>
            </a:r>
            <a:r>
              <a:rPr lang="en-US" b="1" i="0" dirty="0">
                <a:solidFill>
                  <a:schemeClr val="accent4"/>
                </a:solidFill>
                <a:effectLst/>
                <a:latin typeface="Roboto" panose="020F0502020204030204" pitchFamily="2" charset="0"/>
              </a:rPr>
              <a:t/>
            </a:r>
            <a:br>
              <a:rPr lang="en-US" b="1" i="0" dirty="0">
                <a:solidFill>
                  <a:schemeClr val="accent4"/>
                </a:solidFill>
                <a:effectLst/>
                <a:latin typeface="Roboto" panose="020F0502020204030204" pitchFamily="2" charset="0"/>
              </a:rPr>
            </a:br>
            <a:endParaRPr spc="15" dirty="0">
              <a:solidFill>
                <a:schemeClr val="accent4"/>
              </a:solidFill>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876298" y="3797953"/>
            <a:ext cx="10401301" cy="175432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PRESENTED BY: </a:t>
            </a:r>
            <a:r>
              <a:rPr lang="en-US" sz="2800" b="1" dirty="0" smtClean="0">
                <a:latin typeface="Times New Roman" panose="02020603050405020304" pitchFamily="18" charset="0"/>
                <a:cs typeface="Times New Roman" panose="02020603050405020304" pitchFamily="18" charset="0"/>
              </a:rPr>
              <a:t>SHANMUGAM J</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REGISTER </a:t>
            </a:r>
            <a:r>
              <a:rPr lang="en-US" sz="2800" b="1" dirty="0" smtClean="0">
                <a:latin typeface="Times New Roman" panose="02020603050405020304" pitchFamily="18" charset="0"/>
                <a:cs typeface="Times New Roman" panose="02020603050405020304" pitchFamily="18" charset="0"/>
              </a:rPr>
              <a:t>NO:211521104144</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DEPARTMENT:COMPUTER SCIENCE AND ENGINEERING</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xmlns="" id="{923E7B7F-C02A-B5DF-C499-4D6BCFE5CCAF}"/>
              </a:ext>
            </a:extLst>
          </p:cNvPr>
          <p:cNvSpPr txBox="1"/>
          <p:nvPr/>
        </p:nvSpPr>
        <p:spPr>
          <a:xfrm>
            <a:off x="533400" y="831731"/>
            <a:ext cx="10362818" cy="5909310"/>
          </a:xfrm>
          <a:prstGeom prst="rect">
            <a:avLst/>
          </a:prstGeom>
          <a:noFill/>
        </p:spPr>
        <p:txBody>
          <a:bodyPr wrap="square" rtlCol="0">
            <a:spAutoFit/>
          </a:bodyPr>
          <a:lstStyle/>
          <a:p>
            <a:endParaRPr lang="en-IN" b="1" dirty="0" smtClean="0"/>
          </a:p>
          <a:p>
            <a:pPr marL="342900" indent="-342900">
              <a:buFont typeface="+mj-lt"/>
              <a:buAutoNum type="alphaLcParenR"/>
            </a:pPr>
            <a:r>
              <a:rPr lang="en-IN" b="1" dirty="0" smtClean="0"/>
              <a:t>The </a:t>
            </a:r>
            <a:r>
              <a:rPr lang="en-IN" b="1" dirty="0"/>
              <a:t>Model:</a:t>
            </a:r>
            <a:r>
              <a:rPr lang="en-IN" dirty="0"/>
              <a:t> The GAN is the core mathematical model you'll be building. It consists of two competing neural networks:</a:t>
            </a:r>
          </a:p>
          <a:p>
            <a:pPr marL="800100" lvl="1" indent="-342900">
              <a:buFont typeface="+mj-lt"/>
              <a:buAutoNum type="alphaLcParenR"/>
            </a:pPr>
            <a:r>
              <a:rPr lang="en-IN" b="1" dirty="0"/>
              <a:t>Generator Network:</a:t>
            </a:r>
            <a:r>
              <a:rPr lang="en-IN" dirty="0"/>
              <a:t> This network learns to create colorized images from </a:t>
            </a:r>
            <a:r>
              <a:rPr lang="en-IN" dirty="0" err="1"/>
              <a:t>grayscale</a:t>
            </a:r>
            <a:r>
              <a:rPr lang="en-IN" dirty="0"/>
              <a:t> inputs. It acts like an artist, trying to generate realistic and believable </a:t>
            </a:r>
            <a:r>
              <a:rPr lang="en-IN" dirty="0" err="1"/>
              <a:t>color</a:t>
            </a:r>
            <a:r>
              <a:rPr lang="en-IN" dirty="0"/>
              <a:t> combinations.</a:t>
            </a:r>
          </a:p>
          <a:p>
            <a:pPr marL="800100" lvl="1" indent="-342900">
              <a:buFont typeface="+mj-lt"/>
              <a:buAutoNum type="alphaLcParenR"/>
            </a:pPr>
            <a:r>
              <a:rPr lang="en-IN" b="1" dirty="0"/>
              <a:t>Discriminator Network:</a:t>
            </a:r>
            <a:r>
              <a:rPr lang="en-IN" dirty="0"/>
              <a:t> This network acts like a critic, evaluating the generated images and trying to distinguish them from real </a:t>
            </a:r>
            <a:r>
              <a:rPr lang="en-IN" dirty="0" err="1"/>
              <a:t>color</a:t>
            </a:r>
            <a:r>
              <a:rPr lang="en-IN" dirty="0"/>
              <a:t> photographs. Through this competition, both networks improve over time.</a:t>
            </a:r>
          </a:p>
          <a:p>
            <a:pPr marL="342900" indent="-342900">
              <a:buFont typeface="+mj-lt"/>
              <a:buAutoNum type="alphaLcParenR"/>
            </a:pPr>
            <a:r>
              <a:rPr lang="en-IN" b="1" dirty="0"/>
              <a:t>The Training Process:</a:t>
            </a:r>
            <a:r>
              <a:rPr lang="en-IN" dirty="0"/>
              <a:t> The </a:t>
            </a:r>
            <a:r>
              <a:rPr lang="en-IN" dirty="0" err="1"/>
              <a:t>modeling</a:t>
            </a:r>
            <a:r>
              <a:rPr lang="en-IN" dirty="0"/>
              <a:t> involves training this GAN model on a large dataset of paired </a:t>
            </a:r>
            <a:r>
              <a:rPr lang="en-IN" dirty="0" err="1"/>
              <a:t>grayscale</a:t>
            </a:r>
            <a:r>
              <a:rPr lang="en-IN" dirty="0"/>
              <a:t> and </a:t>
            </a:r>
            <a:r>
              <a:rPr lang="en-IN" dirty="0" err="1"/>
              <a:t>color</a:t>
            </a:r>
            <a:r>
              <a:rPr lang="en-IN" dirty="0"/>
              <a:t> images. The dataset provides examples for the GAN to learn from. During training:</a:t>
            </a:r>
          </a:p>
          <a:p>
            <a:pPr marL="800100" lvl="1" indent="-342900">
              <a:buFont typeface="+mj-lt"/>
              <a:buAutoNum type="alphaLcParenR"/>
            </a:pPr>
            <a:r>
              <a:rPr lang="en-IN" dirty="0"/>
              <a:t>The generator network creates colorized images from </a:t>
            </a:r>
            <a:r>
              <a:rPr lang="en-IN" dirty="0" err="1"/>
              <a:t>grayscale</a:t>
            </a:r>
            <a:r>
              <a:rPr lang="en-IN" dirty="0"/>
              <a:t> inputs.</a:t>
            </a:r>
          </a:p>
          <a:p>
            <a:pPr marL="800100" lvl="1" indent="-342900">
              <a:buFont typeface="+mj-lt"/>
              <a:buAutoNum type="alphaLcParenR"/>
            </a:pPr>
            <a:r>
              <a:rPr lang="en-IN" dirty="0"/>
              <a:t>The discriminator network evaluates these generated images and provides feedback.</a:t>
            </a:r>
          </a:p>
          <a:p>
            <a:pPr marL="800100" lvl="1" indent="-342900">
              <a:buFont typeface="+mj-lt"/>
              <a:buAutoNum type="alphaLcParenR"/>
            </a:pPr>
            <a:r>
              <a:rPr lang="en-IN" dirty="0"/>
              <a:t>Based on the feedback, the generator network refines its approach to create more realistic colorizations.</a:t>
            </a:r>
          </a:p>
          <a:p>
            <a:pPr marL="342900" indent="-342900">
              <a:buFont typeface="+mj-lt"/>
              <a:buAutoNum type="alphaLcParenR"/>
            </a:pPr>
            <a:r>
              <a:rPr lang="en-IN" b="1" dirty="0" smtClean="0"/>
              <a:t>Key </a:t>
            </a:r>
            <a:r>
              <a:rPr lang="en-IN" b="1" dirty="0" err="1"/>
              <a:t>Modeling</a:t>
            </a:r>
            <a:r>
              <a:rPr lang="en-IN" b="1" dirty="0"/>
              <a:t> Techniques:</a:t>
            </a:r>
            <a:endParaRPr lang="en-IN" dirty="0"/>
          </a:p>
          <a:p>
            <a:r>
              <a:rPr lang="en-IN" b="1" dirty="0" smtClean="0"/>
              <a:t>     Loss </a:t>
            </a:r>
            <a:r>
              <a:rPr lang="en-IN" b="1" dirty="0"/>
              <a:t>Functions:</a:t>
            </a:r>
            <a:r>
              <a:rPr lang="en-IN" dirty="0"/>
              <a:t> These functions mathematically measure the difference between the generated images and real </a:t>
            </a:r>
            <a:r>
              <a:rPr lang="en-IN" dirty="0" err="1"/>
              <a:t>color</a:t>
            </a:r>
            <a:r>
              <a:rPr lang="en-IN" dirty="0"/>
              <a:t> photos. The GAN uses these to adjust its training process and improve the realism of its colorizations.</a:t>
            </a:r>
          </a:p>
          <a:p>
            <a:r>
              <a:rPr lang="en-IN" b="1" dirty="0" smtClean="0"/>
              <a:t>    Optimizers</a:t>
            </a:r>
            <a:r>
              <a:rPr lang="en-IN" b="1" dirty="0"/>
              <a:t>:</a:t>
            </a:r>
            <a:r>
              <a:rPr lang="en-IN" dirty="0"/>
              <a:t> These algorithms update the weights and biases within the GAN's neural networks based on the calculated loss. Optimizers help the GAN learn from its mistakes and improve its performance over time.</a:t>
            </a:r>
          </a:p>
          <a:p>
            <a:pPr marL="342900" indent="-342900">
              <a:buFont typeface="+mj-lt"/>
              <a:buAutoNum type="alphaLcParenR"/>
            </a:pPr>
            <a:endParaRPr lang="en-IN"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B85A700-5681-F271-4919-D98B7D3E7282}"/>
              </a:ext>
            </a:extLst>
          </p:cNvPr>
          <p:cNvSpPr>
            <a:spLocks noGrp="1"/>
          </p:cNvSpPr>
          <p:nvPr>
            <p:ph type="body" idx="1"/>
          </p:nvPr>
        </p:nvSpPr>
        <p:spPr>
          <a:xfrm>
            <a:off x="609600" y="152400"/>
            <a:ext cx="9753600" cy="7201972"/>
          </a:xfrm>
        </p:spPr>
        <p:txBody>
          <a:bodyPr/>
          <a:lstStyle/>
          <a:p>
            <a:pPr>
              <a:lnSpc>
                <a:spcPct val="150000"/>
              </a:lnSpc>
            </a:pPr>
            <a:r>
              <a:rPr lang="en-IN" sz="3600" b="1" dirty="0">
                <a:latin typeface="Times New Roman" panose="02020603050405020304" pitchFamily="18" charset="0"/>
                <a:cs typeface="Times New Roman" panose="02020603050405020304" pitchFamily="18" charset="0"/>
              </a:rPr>
              <a:t>Training and Validation:</a:t>
            </a:r>
          </a:p>
          <a:p>
            <a:pPr marL="457200" indent="-457200">
              <a:buFont typeface="+mj-lt"/>
              <a:buAutoNum type="alphaUcPeriod"/>
            </a:pPr>
            <a:r>
              <a:rPr lang="en-IN" sz="2000" b="1" dirty="0"/>
              <a:t>Data Preparation:</a:t>
            </a:r>
            <a:r>
              <a:rPr lang="en-IN" sz="2000" dirty="0"/>
              <a:t> You'll need a large dataset of paired images. Each pair will consist of a </a:t>
            </a:r>
            <a:r>
              <a:rPr lang="en-IN" sz="2000" dirty="0" err="1"/>
              <a:t>grayscale</a:t>
            </a:r>
            <a:r>
              <a:rPr lang="en-IN" sz="2000" dirty="0"/>
              <a:t> image and its corresponding </a:t>
            </a:r>
            <a:r>
              <a:rPr lang="en-IN" sz="2000" dirty="0" err="1"/>
              <a:t>color</a:t>
            </a:r>
            <a:r>
              <a:rPr lang="en-IN" sz="2000" dirty="0"/>
              <a:t> version. This dataset provides the training examples for your GAN.</a:t>
            </a:r>
          </a:p>
          <a:p>
            <a:pPr marL="457200" indent="-457200">
              <a:buFont typeface="+mj-lt"/>
              <a:buAutoNum type="alphaUcPeriod"/>
            </a:pPr>
            <a:r>
              <a:rPr lang="en-IN" sz="2000" b="1" dirty="0"/>
              <a:t>Feeding the Data:</a:t>
            </a:r>
            <a:r>
              <a:rPr lang="en-IN" sz="2000" dirty="0"/>
              <a:t> The </a:t>
            </a:r>
            <a:r>
              <a:rPr lang="en-IN" sz="2000" dirty="0" err="1"/>
              <a:t>grayscale</a:t>
            </a:r>
            <a:r>
              <a:rPr lang="en-IN" sz="2000" dirty="0"/>
              <a:t> images are fed into the </a:t>
            </a:r>
            <a:r>
              <a:rPr lang="en-IN" sz="2000" b="1" dirty="0"/>
              <a:t>generator network</a:t>
            </a:r>
            <a:r>
              <a:rPr lang="en-IN" sz="2000" dirty="0"/>
              <a:t>.</a:t>
            </a:r>
          </a:p>
          <a:p>
            <a:pPr marL="457200" indent="-457200">
              <a:buFont typeface="+mj-lt"/>
              <a:buAutoNum type="alphaUcPeriod"/>
            </a:pPr>
            <a:r>
              <a:rPr lang="en-IN" sz="2000" b="1" dirty="0"/>
              <a:t>Generator's Work:</a:t>
            </a:r>
            <a:r>
              <a:rPr lang="en-IN" sz="2000" dirty="0"/>
              <a:t> The generator network attempts to colorize the </a:t>
            </a:r>
            <a:r>
              <a:rPr lang="en-IN" sz="2000" dirty="0" err="1"/>
              <a:t>grayscale</a:t>
            </a:r>
            <a:r>
              <a:rPr lang="en-IN" sz="2000" dirty="0"/>
              <a:t> image and produce a realistic colorized version.</a:t>
            </a:r>
          </a:p>
          <a:p>
            <a:pPr marL="457200" indent="-457200">
              <a:buFont typeface="+mj-lt"/>
              <a:buAutoNum type="alphaUcPeriod"/>
            </a:pPr>
            <a:r>
              <a:rPr lang="en-IN" sz="2000" b="1" dirty="0"/>
              <a:t>Discriminator's Role:</a:t>
            </a:r>
            <a:r>
              <a:rPr lang="en-IN" sz="2000" dirty="0"/>
              <a:t> The </a:t>
            </a:r>
            <a:r>
              <a:rPr lang="en-IN" sz="2000" b="1" dirty="0"/>
              <a:t>discriminator network</a:t>
            </a:r>
            <a:r>
              <a:rPr lang="en-IN" sz="2000" dirty="0"/>
              <a:t> receives both the real </a:t>
            </a:r>
            <a:r>
              <a:rPr lang="en-IN" sz="2000" dirty="0" err="1"/>
              <a:t>color</a:t>
            </a:r>
            <a:r>
              <a:rPr lang="en-IN" sz="2000" dirty="0"/>
              <a:t> image (from the dataset) and the generated </a:t>
            </a:r>
            <a:r>
              <a:rPr lang="en-IN" sz="2000" dirty="0" err="1"/>
              <a:t>color</a:t>
            </a:r>
            <a:r>
              <a:rPr lang="en-IN" sz="2000" dirty="0"/>
              <a:t> image from the generator.</a:t>
            </a:r>
          </a:p>
          <a:p>
            <a:pPr marL="457200" indent="-457200">
              <a:buFont typeface="+mj-lt"/>
              <a:buAutoNum type="alphaUcPeriod"/>
            </a:pPr>
            <a:r>
              <a:rPr lang="en-IN" sz="2000" b="1" dirty="0"/>
              <a:t>Discriminator's Judgement:</a:t>
            </a:r>
            <a:r>
              <a:rPr lang="en-IN" sz="2000" dirty="0"/>
              <a:t> The discriminator tries to distinguish the real </a:t>
            </a:r>
            <a:r>
              <a:rPr lang="en-IN" sz="2000" dirty="0" err="1"/>
              <a:t>color</a:t>
            </a:r>
            <a:r>
              <a:rPr lang="en-IN" sz="2000" dirty="0"/>
              <a:t> image from the generated one. It outputs a value indicating how likely it believes the image is real.</a:t>
            </a:r>
          </a:p>
          <a:p>
            <a:pPr marL="457200" indent="-457200">
              <a:buFont typeface="+mj-lt"/>
              <a:buAutoNum type="alphaUcPeriod"/>
            </a:pPr>
            <a:r>
              <a:rPr lang="en-IN" sz="2000" b="1" dirty="0"/>
              <a:t>Learning from Feedback:</a:t>
            </a:r>
            <a:r>
              <a:rPr lang="en-IN" sz="2000" dirty="0"/>
              <a:t> Based on the discriminator's feedback (loss function), the generator network adjusts its approach to create more realistic colorizations in the next training iteration. The discriminator is also updated to become better at differentiating real from generated images.</a:t>
            </a:r>
          </a:p>
          <a:p>
            <a:pPr marL="457200" indent="-457200">
              <a:buFont typeface="+mj-lt"/>
              <a:buAutoNum type="alphaUcPeriod"/>
            </a:pPr>
            <a:r>
              <a:rPr lang="en-IN" sz="2000" b="1" dirty="0"/>
              <a:t>Iteration is Key:</a:t>
            </a:r>
            <a:r>
              <a:rPr lang="en-IN" sz="2000" dirty="0"/>
              <a:t> This process of feeding data, generating images, receiving feedback, and adjusting parameters happens repeatedly over many iterations (epochs) until the GAN model learns to colorize images </a:t>
            </a:r>
            <a:r>
              <a:rPr lang="en-IN" sz="2000" dirty="0" smtClean="0"/>
              <a:t>effectively</a:t>
            </a:r>
            <a:endParaRPr lang="en-IN" sz="3600" b="1"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787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16660" y="76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xmlns="" id="{0529021A-29AE-32D5-430F-5513512212F5}"/>
              </a:ext>
            </a:extLst>
          </p:cNvPr>
          <p:cNvSpPr txBox="1"/>
          <p:nvPr/>
        </p:nvSpPr>
        <p:spPr>
          <a:xfrm>
            <a:off x="3049571" y="2558907"/>
            <a:ext cx="6099142" cy="369332"/>
          </a:xfrm>
          <a:prstGeom prst="rect">
            <a:avLst/>
          </a:prstGeom>
          <a:noFill/>
        </p:spPr>
        <p:txBody>
          <a:bodyPr wrap="square">
            <a:spAutoFit/>
          </a:bodyPr>
          <a:lstStyle/>
          <a:p>
            <a:pPr algn="l">
              <a:buFont typeface="Arial" panose="020B0604020202020204" pitchFamily="34" charset="0"/>
              <a:buChar char="•"/>
            </a:pPr>
            <a:endParaRPr lang="en-US" b="0" i="0" dirty="0">
              <a:solidFill>
                <a:srgbClr val="0D0D0D"/>
              </a:solidFill>
              <a:effectLst/>
              <a:latin typeface="Söhn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60" y="1514475"/>
            <a:ext cx="5782482" cy="5029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165" y="1514476"/>
            <a:ext cx="5775635" cy="5150632"/>
          </a:xfrm>
          <a:prstGeom prst="rect">
            <a:avLst/>
          </a:prstGeom>
        </p:spPr>
      </p:pic>
      <p:sp>
        <p:nvSpPr>
          <p:cNvPr id="12" name="TextBox 11"/>
          <p:cNvSpPr txBox="1"/>
          <p:nvPr/>
        </p:nvSpPr>
        <p:spPr>
          <a:xfrm>
            <a:off x="533400" y="991255"/>
            <a:ext cx="1518364" cy="523220"/>
          </a:xfrm>
          <a:prstGeom prst="rect">
            <a:avLst/>
          </a:prstGeom>
          <a:noFill/>
        </p:spPr>
        <p:txBody>
          <a:bodyPr wrap="none" rtlCol="0">
            <a:spAutoFit/>
          </a:bodyPr>
          <a:lstStyle/>
          <a:p>
            <a:r>
              <a:rPr lang="en-US" sz="2800" b="1" dirty="0" smtClean="0"/>
              <a:t>Output 1</a:t>
            </a:r>
            <a:endParaRPr lang="en-IN" sz="2800" b="1" dirty="0"/>
          </a:p>
        </p:txBody>
      </p:sp>
      <p:sp>
        <p:nvSpPr>
          <p:cNvPr id="13" name="Rectangle 12"/>
          <p:cNvSpPr/>
          <p:nvPr/>
        </p:nvSpPr>
        <p:spPr>
          <a:xfrm>
            <a:off x="5936893" y="967254"/>
            <a:ext cx="1518364" cy="523220"/>
          </a:xfrm>
          <a:prstGeom prst="rect">
            <a:avLst/>
          </a:prstGeom>
        </p:spPr>
        <p:txBody>
          <a:bodyPr wrap="none">
            <a:spAutoFit/>
          </a:bodyPr>
          <a:lstStyle/>
          <a:p>
            <a:r>
              <a:rPr lang="en-US" sz="2800" b="1" dirty="0"/>
              <a:t>Output </a:t>
            </a:r>
            <a:r>
              <a:rPr lang="en-US" sz="2800" b="1" dirty="0" smtClean="0"/>
              <a:t>2</a:t>
            </a:r>
            <a:endParaRPr lang="en-IN"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E7F1876D-A298-6944-A535-B41084D5BB2F}"/>
              </a:ext>
            </a:extLst>
          </p:cNvPr>
          <p:cNvSpPr txBox="1"/>
          <p:nvPr/>
        </p:nvSpPr>
        <p:spPr>
          <a:xfrm>
            <a:off x="1066800" y="1066800"/>
            <a:ext cx="7239000" cy="6186309"/>
          </a:xfrm>
          <a:prstGeom prst="rect">
            <a:avLst/>
          </a:prstGeom>
          <a:noFill/>
        </p:spPr>
        <p:txBody>
          <a:bodyPr wrap="square" rtlCol="0">
            <a:spAutoFit/>
          </a:bodyPr>
          <a:lstStyle/>
          <a:p>
            <a:pPr>
              <a:lnSpc>
                <a:spcPct val="150000"/>
              </a:lnSpc>
            </a:pPr>
            <a:r>
              <a:rPr lang="en-IN" sz="2400" b="1" dirty="0"/>
              <a:t>Perfo</a:t>
            </a:r>
            <a:r>
              <a:rPr lang="en-IN" sz="2000" b="1" dirty="0">
                <a:latin typeface="Times New Roman" panose="02020603050405020304" pitchFamily="18" charset="0"/>
                <a:cs typeface="Times New Roman" panose="02020603050405020304" pitchFamily="18" charset="0"/>
              </a:rPr>
              <a:t>rmance Metrics</a:t>
            </a:r>
            <a:r>
              <a:rPr lang="en-IN" sz="2000" dirty="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Accuracy: X%</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Precision: X%</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Recall: X%</a:t>
            </a:r>
          </a:p>
          <a:p>
            <a:pPr>
              <a:lnSpc>
                <a:spcPct val="150000"/>
              </a:lnSpc>
            </a:pPr>
            <a:r>
              <a:rPr lang="en-IN" sz="2000" b="1" dirty="0">
                <a:latin typeface="Times New Roman" panose="02020603050405020304" pitchFamily="18" charset="0"/>
                <a:cs typeface="Times New Roman" panose="02020603050405020304" pitchFamily="18" charset="0"/>
              </a:rPr>
              <a:t>Comparison with Baseline</a:t>
            </a:r>
            <a:r>
              <a:rPr lang="en-IN" sz="2000" dirty="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Improvement in accuracy by X%.</a:t>
            </a:r>
          </a:p>
          <a:p>
            <a:pPr>
              <a:lnSpc>
                <a:spcPct val="150000"/>
              </a:lnSpc>
            </a:pPr>
            <a:r>
              <a:rPr lang="en-IN" sz="2000" b="1" dirty="0">
                <a:latin typeface="Times New Roman" panose="02020603050405020304" pitchFamily="18" charset="0"/>
                <a:cs typeface="Times New Roman" panose="02020603050405020304" pitchFamily="18" charset="0"/>
              </a:rPr>
              <a:t>User Feedback:</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Positive responses from beta testers.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Improved decision-making for fantasy leagues.</a:t>
            </a:r>
          </a:p>
          <a:p>
            <a:pPr>
              <a:lnSpc>
                <a:spcPct val="150000"/>
              </a:lnSpc>
            </a:pPr>
            <a:r>
              <a:rPr lang="en-IN" sz="2000" b="1" dirty="0">
                <a:latin typeface="Times New Roman" panose="02020603050405020304" pitchFamily="18" charset="0"/>
                <a:cs typeface="Times New Roman" panose="02020603050405020304" pitchFamily="18" charset="0"/>
              </a:rPr>
              <a:t>Future Enhancements: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Integration of additional data sources.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Enhanced model performance through ensemble methods</a:t>
            </a:r>
            <a:r>
              <a:rPr lang="en-IN" sz="2400" dirty="0"/>
              <a:t>.</a:t>
            </a:r>
          </a:p>
          <a:p>
            <a:pPr marL="342900" indent="-342900">
              <a:buFont typeface="Arial"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7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2CB8815-EF99-C719-016D-C9B887986FA6}"/>
              </a:ext>
            </a:extLst>
          </p:cNvPr>
          <p:cNvSpPr txBox="1"/>
          <p:nvPr/>
        </p:nvSpPr>
        <p:spPr>
          <a:xfrm>
            <a:off x="755332" y="1196474"/>
            <a:ext cx="9074468" cy="5616922"/>
          </a:xfrm>
          <a:prstGeom prst="rect">
            <a:avLst/>
          </a:prstGeom>
          <a:noFill/>
        </p:spPr>
        <p:txBody>
          <a:bodyPr wrap="square" rtlCol="0">
            <a:spAutoFit/>
          </a:bodyPr>
          <a:lstStyle/>
          <a:p>
            <a:r>
              <a:rPr lang="en-US" sz="2000" b="1" i="0" dirty="0">
                <a:solidFill>
                  <a:srgbClr val="1F1F1F"/>
                </a:solidFill>
                <a:effectLst/>
                <a:latin typeface="Times New Roman" panose="02020603050405020304" pitchFamily="18" charset="0"/>
                <a:cs typeface="Times New Roman" panose="02020603050405020304" pitchFamily="18" charset="0"/>
              </a:rPr>
              <a:t> </a:t>
            </a:r>
            <a:r>
              <a:rPr lang="en-IN" sz="2000" dirty="0"/>
              <a:t>This project explored the potential of Generative Adversarial Networks (GANs) for automatically colorizing black and white or </a:t>
            </a:r>
            <a:r>
              <a:rPr lang="en-IN" sz="2000" dirty="0" err="1"/>
              <a:t>grayscale</a:t>
            </a:r>
            <a:r>
              <a:rPr lang="en-IN" sz="2000" dirty="0"/>
              <a:t> images. By training a well-designed GAN model on a diverse dataset of paired </a:t>
            </a:r>
            <a:r>
              <a:rPr lang="en-IN" sz="2000" dirty="0" err="1"/>
              <a:t>grayscale</a:t>
            </a:r>
            <a:r>
              <a:rPr lang="en-IN" sz="2000" dirty="0"/>
              <a:t> and </a:t>
            </a:r>
            <a:r>
              <a:rPr lang="en-IN" sz="2000" dirty="0" err="1"/>
              <a:t>color</a:t>
            </a:r>
            <a:r>
              <a:rPr lang="en-IN" sz="2000" dirty="0"/>
              <a:t> images, we achieved significant progress in bringing historical photographs, artistic visions, and everyday black and white images to life in full </a:t>
            </a:r>
            <a:r>
              <a:rPr lang="en-IN" sz="2000" dirty="0" err="1"/>
              <a:t>color</a:t>
            </a:r>
            <a:r>
              <a:rPr lang="en-IN" sz="2000" dirty="0" smtClean="0"/>
              <a:t>.</a:t>
            </a:r>
          </a:p>
          <a:p>
            <a:endParaRPr lang="en-IN" sz="2000" dirty="0"/>
          </a:p>
          <a:p>
            <a:r>
              <a:rPr lang="en-IN" sz="2400" b="1" dirty="0"/>
              <a:t>Key Achievements</a:t>
            </a:r>
            <a:r>
              <a:rPr lang="en-IN" sz="2400" b="1" dirty="0" smtClean="0"/>
              <a:t>:</a:t>
            </a:r>
          </a:p>
          <a:p>
            <a:endParaRPr lang="en-IN" sz="2400" dirty="0"/>
          </a:p>
          <a:p>
            <a:pPr marL="342900" indent="-342900">
              <a:buFont typeface="Wingdings" pitchFamily="2" charset="2"/>
              <a:buChar char="q"/>
            </a:pPr>
            <a:r>
              <a:rPr lang="en-IN" sz="2000" dirty="0"/>
              <a:t>Developed a GAN model capable of generating realistic and detailed colorized images from </a:t>
            </a:r>
            <a:r>
              <a:rPr lang="en-IN" sz="2000" dirty="0" err="1"/>
              <a:t>grayscale</a:t>
            </a:r>
            <a:r>
              <a:rPr lang="en-IN" sz="2000" dirty="0"/>
              <a:t> inputs.</a:t>
            </a:r>
          </a:p>
          <a:p>
            <a:pPr marL="342900" indent="-342900">
              <a:buFont typeface="Wingdings" pitchFamily="2" charset="2"/>
              <a:buChar char="q"/>
            </a:pPr>
            <a:r>
              <a:rPr lang="en-IN" sz="2000" dirty="0"/>
              <a:t>Implemented effective training and validation techniques to ensure the model learns effectively and generalizes well to unseen data.</a:t>
            </a:r>
          </a:p>
          <a:p>
            <a:pPr marL="342900" indent="-342900">
              <a:buFont typeface="Wingdings" pitchFamily="2" charset="2"/>
              <a:buChar char="q"/>
            </a:pPr>
            <a:r>
              <a:rPr lang="en-IN" sz="2000" dirty="0"/>
              <a:t>Explored potential applications of the technology in various fields, including historical preservation, film restoration, creative design, and personal photo colorization.</a:t>
            </a:r>
          </a:p>
          <a:p>
            <a:pPr algn="l">
              <a:lnSpc>
                <a:spcPct val="150000"/>
              </a:lnSpc>
            </a:pPr>
            <a:endParaRPr lang="en-IN" dirty="0"/>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0677" y="533400"/>
            <a:ext cx="11254123" cy="58674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160525" y="2955950"/>
            <a:ext cx="8650225" cy="3046988"/>
          </a:xfrm>
          <a:prstGeom prst="rect">
            <a:avLst/>
          </a:prstGeom>
          <a:noFill/>
        </p:spPr>
        <p:txBody>
          <a:bodyPr wrap="square" rtlCol="0">
            <a:spAutoFit/>
          </a:bodyPr>
          <a:lstStyle/>
          <a:p>
            <a:r>
              <a:rPr lang="en-US" sz="4800" b="1" dirty="0">
                <a:solidFill>
                  <a:schemeClr val="accent5">
                    <a:lumMod val="50000"/>
                  </a:schemeClr>
                </a:solidFill>
                <a:latin typeface="Times New Roman" panose="02020603050405020304" pitchFamily="18" charset="0"/>
                <a:cs typeface="Times New Roman" panose="02020603050405020304" pitchFamily="18" charset="0"/>
              </a:rPr>
              <a:t>COLORING IMAGES USING GAN(GENERATIVE ADVERSIAL NETWORK)</a:t>
            </a:r>
            <a:r>
              <a:rPr lang="en-US" sz="4800" b="1" dirty="0">
                <a:solidFill>
                  <a:srgbClr val="0F0F0F"/>
                </a:solidFill>
                <a:latin typeface="Roboto" panose="020F0502020204030204" pitchFamily="2" charset="0"/>
              </a:rPr>
              <a:t/>
            </a:r>
            <a:br>
              <a:rPr lang="en-US" sz="4800" b="1" dirty="0">
                <a:solidFill>
                  <a:srgbClr val="0F0F0F"/>
                </a:solidFill>
                <a:latin typeface="Roboto" panose="020F0502020204030204" pitchFamily="2" charset="0"/>
              </a:rPr>
            </a:b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228600"/>
            <a:ext cx="11739563" cy="6477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4B231-4935-D459-809C-BD565E68E143}"/>
              </a:ext>
            </a:extLst>
          </p:cNvPr>
          <p:cNvSpPr>
            <a:spLocks noGrp="1"/>
          </p:cNvSpPr>
          <p:nvPr>
            <p:ph type="title"/>
          </p:nvPr>
        </p:nvSpPr>
        <p:spPr/>
        <p:txBody>
          <a:bodyPr/>
          <a:lstStyle/>
          <a:p>
            <a:r>
              <a:rPr lang="en-US" dirty="0"/>
              <a:t>PROJECT GOALS</a:t>
            </a:r>
            <a:endParaRPr lang="en-IN" dirty="0"/>
          </a:p>
        </p:txBody>
      </p:sp>
      <p:sp>
        <p:nvSpPr>
          <p:cNvPr id="4" name="TextBox 3">
            <a:extLst>
              <a:ext uri="{FF2B5EF4-FFF2-40B4-BE49-F238E27FC236}">
                <a16:creationId xmlns:a16="http://schemas.microsoft.com/office/drawing/2014/main" xmlns="" id="{B8647E09-66F8-03F4-014F-A8889C0745BE}"/>
              </a:ext>
            </a:extLst>
          </p:cNvPr>
          <p:cNvSpPr txBox="1"/>
          <p:nvPr/>
        </p:nvSpPr>
        <p:spPr>
          <a:xfrm>
            <a:off x="990600" y="1447801"/>
            <a:ext cx="10515600" cy="6278642"/>
          </a:xfrm>
          <a:prstGeom prst="rect">
            <a:avLst/>
          </a:prstGeom>
          <a:noFill/>
        </p:spPr>
        <p:txBody>
          <a:bodyPr wrap="square">
            <a:spAutoFit/>
          </a:bodyPr>
          <a:lstStyle/>
          <a:p>
            <a:r>
              <a:rPr lang="en-IN" sz="2800" dirty="0">
                <a:solidFill>
                  <a:schemeClr val="accent5">
                    <a:lumMod val="75000"/>
                  </a:schemeClr>
                </a:solidFill>
              </a:rPr>
              <a:t>some goals for a project on </a:t>
            </a:r>
            <a:r>
              <a:rPr lang="en-IN" sz="2800" dirty="0" err="1">
                <a:solidFill>
                  <a:schemeClr val="accent5">
                    <a:lumMod val="75000"/>
                  </a:schemeClr>
                </a:solidFill>
              </a:rPr>
              <a:t>coloring</a:t>
            </a:r>
            <a:r>
              <a:rPr lang="en-IN" sz="2800" dirty="0">
                <a:solidFill>
                  <a:schemeClr val="accent5">
                    <a:lumMod val="75000"/>
                  </a:schemeClr>
                </a:solidFill>
              </a:rPr>
              <a:t> images using Generative Adversarial Networks (GANs</a:t>
            </a:r>
            <a:r>
              <a:rPr lang="en-IN" sz="2800" dirty="0" smtClean="0">
                <a:solidFill>
                  <a:schemeClr val="accent5">
                    <a:lumMod val="75000"/>
                  </a:schemeClr>
                </a:solidFill>
              </a:rPr>
              <a:t>):</a:t>
            </a:r>
          </a:p>
          <a:p>
            <a:endParaRPr lang="en-IN" sz="2800" dirty="0">
              <a:solidFill>
                <a:schemeClr val="accent5">
                  <a:lumMod val="75000"/>
                </a:schemeClr>
              </a:solidFill>
            </a:endParaRPr>
          </a:p>
          <a:p>
            <a:pPr marL="342900" indent="-342900">
              <a:buFont typeface="Arial" pitchFamily="34" charset="0"/>
              <a:buChar char="•"/>
            </a:pPr>
            <a:r>
              <a:rPr lang="en-IN" sz="2400" dirty="0"/>
              <a:t>Develop a GAN that can colorize </a:t>
            </a:r>
            <a:r>
              <a:rPr lang="en-IN" sz="2400" dirty="0" err="1"/>
              <a:t>grayscale</a:t>
            </a:r>
            <a:r>
              <a:rPr lang="en-IN" sz="2400" dirty="0"/>
              <a:t> images realistically</a:t>
            </a:r>
            <a:r>
              <a:rPr lang="en-IN" sz="2400" dirty="0" smtClean="0"/>
              <a:t>.</a:t>
            </a:r>
          </a:p>
          <a:p>
            <a:pPr marL="342900" indent="-342900">
              <a:buFont typeface="Arial" pitchFamily="34" charset="0"/>
              <a:buChar char="•"/>
            </a:pPr>
            <a:endParaRPr lang="en-IN" sz="2400" dirty="0"/>
          </a:p>
          <a:p>
            <a:pPr marL="342900" indent="-342900">
              <a:buFont typeface="Arial" pitchFamily="34" charset="0"/>
              <a:buChar char="•"/>
            </a:pPr>
            <a:r>
              <a:rPr lang="en-IN" sz="2400" dirty="0"/>
              <a:t>Improve the </a:t>
            </a:r>
            <a:r>
              <a:rPr lang="en-IN" sz="2400" dirty="0" err="1"/>
              <a:t>color</a:t>
            </a:r>
            <a:r>
              <a:rPr lang="en-IN" sz="2400" dirty="0"/>
              <a:t> accuracy of GAN-generated images</a:t>
            </a:r>
            <a:r>
              <a:rPr lang="en-IN" sz="2400" dirty="0" smtClean="0"/>
              <a:t>.</a:t>
            </a:r>
          </a:p>
          <a:p>
            <a:pPr marL="342900" indent="-342900">
              <a:buFont typeface="Arial" pitchFamily="34" charset="0"/>
              <a:buChar char="•"/>
            </a:pPr>
            <a:endParaRPr lang="en-IN" sz="2400" dirty="0"/>
          </a:p>
          <a:p>
            <a:pPr marL="342900" indent="-342900">
              <a:buFont typeface="Arial" pitchFamily="34" charset="0"/>
              <a:buChar char="•"/>
            </a:pPr>
            <a:r>
              <a:rPr lang="en-IN" sz="2400" dirty="0"/>
              <a:t>Create a GAN that can colorize images while considering factors such as lighting and shadow</a:t>
            </a:r>
            <a:r>
              <a:rPr lang="en-IN" sz="2400" dirty="0" smtClean="0"/>
              <a:t>.</a:t>
            </a:r>
          </a:p>
          <a:p>
            <a:pPr marL="342900" indent="-342900">
              <a:buFont typeface="Arial" pitchFamily="34" charset="0"/>
              <a:buChar char="•"/>
            </a:pPr>
            <a:endParaRPr lang="en-IN" sz="2400" dirty="0"/>
          </a:p>
          <a:p>
            <a:pPr marL="342900" indent="-342900">
              <a:buFont typeface="Arial" pitchFamily="34" charset="0"/>
              <a:buChar char="•"/>
            </a:pPr>
            <a:r>
              <a:rPr lang="en-IN" sz="2400" dirty="0"/>
              <a:t>Develop a user-friendly interface for a GAN-based image </a:t>
            </a:r>
            <a:r>
              <a:rPr lang="en-IN" sz="2400" dirty="0" smtClean="0"/>
              <a:t>colorization tool</a:t>
            </a:r>
          </a:p>
          <a:p>
            <a:pPr marL="342900" indent="-342900">
              <a:buFont typeface="Arial" pitchFamily="34" charset="0"/>
              <a:buChar char="•"/>
            </a:pPr>
            <a:endParaRPr lang="en-IN" sz="2400" dirty="0"/>
          </a:p>
          <a:p>
            <a:pPr marL="342900" indent="-342900">
              <a:buFont typeface="Arial" pitchFamily="34" charset="0"/>
              <a:buChar char="•"/>
            </a:pPr>
            <a:r>
              <a:rPr lang="en-IN" sz="2400" dirty="0"/>
              <a:t>Explore the use of GANs for colorizing videos.</a:t>
            </a:r>
          </a:p>
          <a:p>
            <a:endParaRPr lang="en-IN" sz="2400" dirty="0"/>
          </a:p>
          <a:p>
            <a:endParaRPr lang="en-IN" dirty="0"/>
          </a:p>
          <a:p>
            <a:r>
              <a:rPr lang="en-IN" dirty="0"/>
              <a:t/>
            </a:r>
            <a:br>
              <a:rPr lang="en-IN" dirty="0"/>
            </a:br>
            <a:endParaRPr lang="en-US" b="0" i="0" dirty="0">
              <a:solidFill>
                <a:srgbClr val="1F1F1F"/>
              </a:solidFill>
              <a:effectLst/>
              <a:latin typeface="Google Sans"/>
            </a:endParaRPr>
          </a:p>
        </p:txBody>
      </p:sp>
    </p:spTree>
    <p:extLst>
      <p:ext uri="{BB962C8B-B14F-4D97-AF65-F5344CB8AC3E}">
        <p14:creationId xmlns:p14="http://schemas.microsoft.com/office/powerpoint/2010/main" val="3226861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67E49ABE-75DD-E3F4-8C02-C7283630DA14}"/>
              </a:ext>
            </a:extLst>
          </p:cNvPr>
          <p:cNvSpPr txBox="1"/>
          <p:nvPr/>
        </p:nvSpPr>
        <p:spPr>
          <a:xfrm>
            <a:off x="533399" y="-153681"/>
            <a:ext cx="10668001" cy="6370975"/>
          </a:xfrm>
          <a:prstGeom prst="rect">
            <a:avLst/>
          </a:prstGeom>
          <a:noFill/>
        </p:spPr>
        <p:txBody>
          <a:bodyPr wrap="square" rtlCol="0">
            <a:spAutoFit/>
          </a:bodyPr>
          <a:lstStyle/>
          <a:p>
            <a:endParaRPr lang="en-IN" sz="2400" dirty="0"/>
          </a:p>
          <a:p>
            <a:endParaRPr lang="en-IN" sz="2400" dirty="0"/>
          </a:p>
          <a:p>
            <a:r>
              <a:rPr lang="en-IN" sz="2400" dirty="0"/>
              <a:t/>
            </a:r>
            <a:br>
              <a:rPr lang="en-IN" sz="2400" dirty="0"/>
            </a:br>
            <a:r>
              <a:rPr lang="en-IN" sz="2400" dirty="0"/>
              <a:t> </a:t>
            </a:r>
            <a:endParaRPr lang="en-IN" sz="2400" dirty="0" smtClean="0"/>
          </a:p>
          <a:p>
            <a:endParaRPr lang="en-US" sz="2400" dirty="0" smtClean="0"/>
          </a:p>
          <a:p>
            <a:endParaRPr lang="en-IN" sz="2400" dirty="0"/>
          </a:p>
          <a:p>
            <a:pPr marL="342900" indent="-342900">
              <a:buFont typeface="Wingdings" pitchFamily="2" charset="2"/>
              <a:buChar char="q"/>
            </a:pPr>
            <a:r>
              <a:rPr lang="en-IN" sz="2400" b="1" dirty="0">
                <a:solidFill>
                  <a:schemeClr val="accent6">
                    <a:lumMod val="75000"/>
                  </a:schemeClr>
                </a:solidFill>
              </a:rPr>
              <a:t>Develop a GAN model:</a:t>
            </a:r>
            <a:r>
              <a:rPr lang="en-IN" sz="2400" dirty="0"/>
              <a:t> Build a Generative Adversarial Network capable of taking </a:t>
            </a:r>
            <a:r>
              <a:rPr lang="en-IN" sz="2400" dirty="0" err="1"/>
              <a:t>grayscale</a:t>
            </a:r>
            <a:r>
              <a:rPr lang="en-IN" sz="2400" dirty="0"/>
              <a:t> images as input and generating realistic colorized versions</a:t>
            </a:r>
            <a:r>
              <a:rPr lang="en-IN" sz="2400" dirty="0" smtClean="0"/>
              <a:t>.</a:t>
            </a:r>
          </a:p>
          <a:p>
            <a:pPr marL="342900" indent="-342900">
              <a:buFont typeface="Wingdings" pitchFamily="2" charset="2"/>
              <a:buChar char="q"/>
            </a:pPr>
            <a:endParaRPr lang="en-IN" sz="2400" dirty="0"/>
          </a:p>
          <a:p>
            <a:pPr marL="342900" indent="-342900">
              <a:buFont typeface="Wingdings" pitchFamily="2" charset="2"/>
              <a:buChar char="q"/>
            </a:pPr>
            <a:r>
              <a:rPr lang="en-IN" sz="2400" b="1" dirty="0">
                <a:solidFill>
                  <a:schemeClr val="accent6">
                    <a:lumMod val="75000"/>
                  </a:schemeClr>
                </a:solidFill>
              </a:rPr>
              <a:t>Achieve high </a:t>
            </a:r>
            <a:r>
              <a:rPr lang="en-IN" sz="2400" b="1" dirty="0" err="1">
                <a:solidFill>
                  <a:schemeClr val="accent6">
                    <a:lumMod val="75000"/>
                  </a:schemeClr>
                </a:solidFill>
              </a:rPr>
              <a:t>color</a:t>
            </a:r>
            <a:r>
              <a:rPr lang="en-IN" sz="2400" b="1" dirty="0">
                <a:solidFill>
                  <a:schemeClr val="accent6">
                    <a:lumMod val="75000"/>
                  </a:schemeClr>
                </a:solidFill>
              </a:rPr>
              <a:t> accuracy:</a:t>
            </a:r>
            <a:r>
              <a:rPr lang="en-IN" sz="2400" dirty="0"/>
              <a:t> Train the GAN to produce colorized images that closely resemble the original </a:t>
            </a:r>
            <a:r>
              <a:rPr lang="en-IN" sz="2400" dirty="0" err="1"/>
              <a:t>colors</a:t>
            </a:r>
            <a:r>
              <a:rPr lang="en-IN" sz="2400" dirty="0"/>
              <a:t> in a scene, considering lighting, shadows, and object materials</a:t>
            </a:r>
            <a:r>
              <a:rPr lang="en-IN" sz="2400" dirty="0" smtClean="0"/>
              <a:t>.</a:t>
            </a:r>
          </a:p>
          <a:p>
            <a:pPr marL="342900" indent="-342900">
              <a:buFont typeface="Wingdings" pitchFamily="2" charset="2"/>
              <a:buChar char="q"/>
            </a:pPr>
            <a:endParaRPr lang="en-IN" sz="2400" dirty="0"/>
          </a:p>
          <a:p>
            <a:pPr marL="342900" indent="-342900">
              <a:buFont typeface="Wingdings" pitchFamily="2" charset="2"/>
              <a:buChar char="q"/>
            </a:pPr>
            <a:r>
              <a:rPr lang="en-IN" sz="2400" b="1" dirty="0">
                <a:solidFill>
                  <a:schemeClr val="accent6">
                    <a:lumMod val="75000"/>
                  </a:schemeClr>
                </a:solidFill>
              </a:rPr>
              <a:t>Maintain image detail:</a:t>
            </a:r>
            <a:r>
              <a:rPr lang="en-IN" sz="2400" dirty="0"/>
              <a:t> Ensure the GAN preserves fine </a:t>
            </a:r>
            <a:r>
              <a:rPr lang="en-IN" sz="2400" dirty="0" smtClean="0"/>
              <a:t>details </a:t>
            </a:r>
            <a:r>
              <a:rPr lang="en-IN" sz="2400" dirty="0"/>
              <a:t>like hair strands, textures, and object boundaries during colorization.</a:t>
            </a:r>
          </a:p>
          <a:p>
            <a:pPr marL="342900" indent="-342900">
              <a:buFont typeface="Wingdings" pitchFamily="2" charset="2"/>
              <a:buChar char="q"/>
            </a:pPr>
            <a:endParaRPr lang="en-IN" sz="2400" dirty="0"/>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304800" y="335846"/>
            <a:ext cx="11506200" cy="6401753"/>
          </a:xfrm>
          <a:prstGeom prst="rect">
            <a:avLst/>
          </a:prstGeom>
        </p:spPr>
        <p:txBody>
          <a:bodyPr wrap="square">
            <a:spAutoFit/>
          </a:bodyPr>
          <a:lstStyle/>
          <a:p>
            <a:endParaRPr lang="en-IN" dirty="0" smtClean="0"/>
          </a:p>
          <a:p>
            <a:endParaRPr lang="en-IN" dirty="0"/>
          </a:p>
          <a:p>
            <a:endParaRPr lang="en-IN" dirty="0" smtClean="0"/>
          </a:p>
          <a:p>
            <a:endParaRPr lang="en-US" dirty="0" smtClean="0"/>
          </a:p>
          <a:p>
            <a:endParaRPr lang="en-IN" dirty="0" smtClean="0"/>
          </a:p>
          <a:p>
            <a:r>
              <a:rPr lang="en-IN" sz="2000" dirty="0" smtClean="0"/>
              <a:t>This </a:t>
            </a:r>
            <a:r>
              <a:rPr lang="en-IN" sz="2000" dirty="0"/>
              <a:t>project aims to leverage the power of Generative Adversarial Networks (GANs) to automatically colorize black and white or </a:t>
            </a:r>
            <a:r>
              <a:rPr lang="en-IN" sz="2000" dirty="0" err="1"/>
              <a:t>grayscale</a:t>
            </a:r>
            <a:r>
              <a:rPr lang="en-IN" sz="2000" dirty="0"/>
              <a:t> images. By training a GAN model, we can achieve realistic and accurate colorization, bringing historical photographs or artistic visions to life</a:t>
            </a:r>
            <a:r>
              <a:rPr lang="en-IN" sz="2000" dirty="0" smtClean="0"/>
              <a:t>.</a:t>
            </a:r>
          </a:p>
          <a:p>
            <a:endParaRPr lang="en-IN" sz="2000" dirty="0"/>
          </a:p>
          <a:p>
            <a:r>
              <a:rPr lang="en-IN" sz="2000" b="1" dirty="0"/>
              <a:t>Key Components</a:t>
            </a:r>
            <a:r>
              <a:rPr lang="en-IN" sz="2000" b="1" dirty="0" smtClean="0"/>
              <a:t>:</a:t>
            </a:r>
            <a:endParaRPr lang="en-IN" sz="2000" dirty="0"/>
          </a:p>
          <a:p>
            <a:r>
              <a:rPr lang="en-IN" sz="2000" b="1" dirty="0"/>
              <a:t>Generative Adversarial Network (GAN):</a:t>
            </a:r>
            <a:r>
              <a:rPr lang="en-IN" sz="2000" dirty="0"/>
              <a:t> The core of the project. This AI model will consist of two competing networks:</a:t>
            </a:r>
          </a:p>
          <a:p>
            <a:pPr lvl="1"/>
            <a:r>
              <a:rPr lang="en-IN" sz="2000" b="1" dirty="0"/>
              <a:t>Generator:</a:t>
            </a:r>
            <a:r>
              <a:rPr lang="en-IN" sz="2000" dirty="0"/>
              <a:t> Learns to create colorized images from </a:t>
            </a:r>
            <a:r>
              <a:rPr lang="en-IN" sz="2000" dirty="0" err="1"/>
              <a:t>grayscale</a:t>
            </a:r>
            <a:r>
              <a:rPr lang="en-IN" sz="2000" dirty="0"/>
              <a:t> inputs.</a:t>
            </a:r>
          </a:p>
          <a:p>
            <a:pPr lvl="1"/>
            <a:r>
              <a:rPr lang="en-IN" sz="2000" b="1" dirty="0"/>
              <a:t>Discriminator:</a:t>
            </a:r>
            <a:r>
              <a:rPr lang="en-IN" sz="2000" dirty="0"/>
              <a:t> Evaluates the generated images, aiming to distinguish them from real </a:t>
            </a:r>
            <a:r>
              <a:rPr lang="en-IN" sz="2000" dirty="0" err="1"/>
              <a:t>color</a:t>
            </a:r>
            <a:r>
              <a:rPr lang="en-IN" sz="2000" dirty="0"/>
              <a:t> photos. Through this competition, both networks improve, leading to increasingly realistic colorizations</a:t>
            </a:r>
            <a:r>
              <a:rPr lang="en-IN" sz="2000" dirty="0" smtClean="0"/>
              <a:t>.</a:t>
            </a:r>
          </a:p>
          <a:p>
            <a:pPr lvl="1"/>
            <a:endParaRPr lang="en-IN" sz="2000" dirty="0"/>
          </a:p>
          <a:p>
            <a:r>
              <a:rPr lang="en-IN" sz="2000" b="1" dirty="0"/>
              <a:t>Training Dataset:</a:t>
            </a:r>
            <a:r>
              <a:rPr lang="en-IN" sz="2000" dirty="0"/>
              <a:t> A collection of paired </a:t>
            </a:r>
            <a:r>
              <a:rPr lang="en-IN" sz="2000" dirty="0" err="1"/>
              <a:t>grayscale</a:t>
            </a:r>
            <a:r>
              <a:rPr lang="en-IN" sz="2000" dirty="0"/>
              <a:t> and </a:t>
            </a:r>
            <a:r>
              <a:rPr lang="en-IN" sz="2000" dirty="0" err="1"/>
              <a:t>color</a:t>
            </a:r>
            <a:r>
              <a:rPr lang="en-IN" sz="2000" dirty="0"/>
              <a:t> images will be used to train the GAN. The dataset should be diverse, encompassing various scenes, objects, and lighting conditions</a:t>
            </a:r>
            <a:r>
              <a:rPr lang="en-IN" sz="2000" dirty="0" smtClean="0"/>
              <a:t>.</a:t>
            </a:r>
          </a:p>
          <a:p>
            <a:endParaRPr lang="en-IN" sz="2000" dirty="0"/>
          </a:p>
          <a:p>
            <a:r>
              <a:rPr lang="en-IN" sz="2000" b="1" dirty="0"/>
              <a:t>Evaluation Metrics:</a:t>
            </a:r>
            <a:r>
              <a:rPr lang="en-IN" sz="2000" dirty="0"/>
              <a:t> Performance will be measured using metrics like Perceptual Quality (human judgment), </a:t>
            </a:r>
            <a:r>
              <a:rPr lang="en-IN" sz="2000" dirty="0" err="1"/>
              <a:t>Color</a:t>
            </a:r>
            <a:r>
              <a:rPr lang="en-IN" sz="2000" dirty="0"/>
              <a:t> Accuracy (matching real-world </a:t>
            </a:r>
            <a:r>
              <a:rPr lang="en-IN" sz="2000" dirty="0" err="1"/>
              <a:t>colors</a:t>
            </a:r>
            <a:r>
              <a:rPr lang="en-IN" sz="2000" dirty="0"/>
              <a:t>), and SSIM (structural similarity).</a:t>
            </a: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xmlns="" id="{2319055C-7A8A-6BDC-E945-401CE02CA0AA}"/>
              </a:ext>
            </a:extLst>
          </p:cNvPr>
          <p:cNvSpPr txBox="1"/>
          <p:nvPr/>
        </p:nvSpPr>
        <p:spPr>
          <a:xfrm>
            <a:off x="660400" y="0"/>
            <a:ext cx="9982200" cy="6647974"/>
          </a:xfrm>
          <a:prstGeom prst="rect">
            <a:avLst/>
          </a:prstGeom>
          <a:noFill/>
        </p:spPr>
        <p:txBody>
          <a:bodyPr wrap="square" rtlCol="0">
            <a:spAutoFit/>
          </a:bodyPr>
          <a:lstStyle/>
          <a:p>
            <a:pPr algn="l">
              <a:lnSpc>
                <a:spcPct val="150000"/>
              </a:lnSpc>
            </a:pPr>
            <a:endParaRPr lang="en-US" sz="2400" b="0" i="0" dirty="0" smtClean="0">
              <a:solidFill>
                <a:srgbClr val="1F1F1F"/>
              </a:solidFill>
              <a:effectLst/>
              <a:latin typeface="Times New Roman" panose="02020603050405020304" pitchFamily="18" charset="0"/>
              <a:cs typeface="Times New Roman" panose="02020603050405020304" pitchFamily="18" charset="0"/>
            </a:endParaRPr>
          </a:p>
          <a:p>
            <a:pPr algn="l">
              <a:lnSpc>
                <a:spcPct val="150000"/>
              </a:lnSpc>
            </a:pPr>
            <a:endParaRPr lang="en-US" sz="2400" dirty="0">
              <a:solidFill>
                <a:srgbClr val="1F1F1F"/>
              </a:solidFill>
              <a:latin typeface="Times New Roman" panose="02020603050405020304" pitchFamily="18" charset="0"/>
              <a:cs typeface="Times New Roman" panose="02020603050405020304" pitchFamily="18" charset="0"/>
            </a:endParaRPr>
          </a:p>
          <a:p>
            <a:pPr algn="l">
              <a:lnSpc>
                <a:spcPct val="150000"/>
              </a:lnSpc>
            </a:pPr>
            <a:endParaRPr lang="en-US" sz="2400" b="0" i="0" dirty="0">
              <a:solidFill>
                <a:srgbClr val="1F1F1F"/>
              </a:solidFill>
              <a:effectLst/>
              <a:latin typeface="Times New Roman" panose="02020603050405020304" pitchFamily="18" charset="0"/>
              <a:cs typeface="Times New Roman" panose="02020603050405020304" pitchFamily="18" charset="0"/>
            </a:endParaRPr>
          </a:p>
          <a:p>
            <a:r>
              <a:rPr lang="en-IN" sz="2400" b="1" dirty="0"/>
              <a:t>Developers and Researchers:</a:t>
            </a:r>
            <a:endParaRPr lang="en-IN" sz="2400" dirty="0"/>
          </a:p>
          <a:p>
            <a:pPr marL="285750" indent="-285750">
              <a:buFont typeface="Wingdings" pitchFamily="2" charset="2"/>
              <a:buChar char="v"/>
            </a:pPr>
            <a:r>
              <a:rPr lang="en-IN" b="1" dirty="0"/>
              <a:t>Computer Vision Researchers:</a:t>
            </a:r>
            <a:r>
              <a:rPr lang="en-IN" dirty="0"/>
              <a:t> This project can contribute to research in computer vision by providing a tool to explore colorization techniques and their impact on tasks like image segmentation or object recognition.</a:t>
            </a:r>
          </a:p>
          <a:p>
            <a:pPr marL="285750" indent="-285750">
              <a:buFont typeface="Wingdings" pitchFamily="2" charset="2"/>
              <a:buChar char="v"/>
            </a:pPr>
            <a:r>
              <a:rPr lang="en-IN" b="1" dirty="0"/>
              <a:t>AI Developers:</a:t>
            </a:r>
            <a:r>
              <a:rPr lang="en-IN" dirty="0"/>
              <a:t> The project can be a valuable platform for developers to experiment with GAN architectures and training methods for image colorization tasks.</a:t>
            </a:r>
          </a:p>
          <a:p>
            <a:pPr marL="285750" indent="-285750">
              <a:buFont typeface="Wingdings" pitchFamily="2" charset="2"/>
              <a:buChar char="v"/>
            </a:pPr>
            <a:r>
              <a:rPr lang="en-IN" b="1" dirty="0"/>
              <a:t>Software Developers:</a:t>
            </a:r>
            <a:r>
              <a:rPr lang="en-IN" dirty="0"/>
              <a:t> Developers can integrate this technology into applications for photo editing, image restoration, or creative design tools.</a:t>
            </a:r>
          </a:p>
          <a:p>
            <a:r>
              <a:rPr lang="en-IN" sz="2400" b="1" dirty="0" smtClean="0"/>
              <a:t>General </a:t>
            </a:r>
            <a:r>
              <a:rPr lang="en-IN" sz="2400" b="1" dirty="0"/>
              <a:t>Users:</a:t>
            </a:r>
            <a:endParaRPr lang="en-IN" sz="2400" dirty="0"/>
          </a:p>
          <a:p>
            <a:pPr marL="285750" indent="-285750">
              <a:buFont typeface="Wingdings" pitchFamily="2" charset="2"/>
              <a:buChar char="v"/>
            </a:pPr>
            <a:r>
              <a:rPr lang="en-IN" b="1" dirty="0"/>
              <a:t>Photography Enthusiasts:</a:t>
            </a:r>
            <a:r>
              <a:rPr lang="en-IN" dirty="0"/>
              <a:t> Amateur photographers or history buffs can use the tool to colorize personal black and white photos or historical images they find interesting.</a:t>
            </a:r>
          </a:p>
          <a:p>
            <a:pPr marL="285750" indent="-285750">
              <a:buFont typeface="Wingdings" pitchFamily="2" charset="2"/>
              <a:buChar char="v"/>
            </a:pPr>
            <a:r>
              <a:rPr lang="en-IN" b="1" dirty="0"/>
              <a:t>Genealogy Researchers:</a:t>
            </a:r>
            <a:r>
              <a:rPr lang="en-IN" dirty="0"/>
              <a:t> Colorizing old family photos can be a meaningful way to connect with ancestors and bring their stories to life.</a:t>
            </a:r>
          </a:p>
          <a:p>
            <a:pPr marL="285750" indent="-285750">
              <a:buFont typeface="Wingdings" pitchFamily="2" charset="2"/>
              <a:buChar char="v"/>
            </a:pPr>
            <a:r>
              <a:rPr lang="en-IN" b="1" dirty="0"/>
              <a:t>The Public:</a:t>
            </a:r>
            <a:r>
              <a:rPr lang="en-IN" dirty="0"/>
              <a:t> A user-friendly interface can make GAN-based colorization accessible to anyone interested in adding </a:t>
            </a:r>
            <a:r>
              <a:rPr lang="en-IN" dirty="0" err="1"/>
              <a:t>color</a:t>
            </a:r>
            <a:r>
              <a:rPr lang="en-IN" dirty="0"/>
              <a:t> to black and white images for personal projects or creative exploration.</a:t>
            </a:r>
          </a:p>
          <a:p>
            <a:endParaRPr lang="en-IN" dirty="0"/>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xmlns="" id="{333569BF-F65F-D5AA-A2B8-D5FEFA81BDE8}"/>
              </a:ext>
            </a:extLst>
          </p:cNvPr>
          <p:cNvSpPr txBox="1"/>
          <p:nvPr/>
        </p:nvSpPr>
        <p:spPr>
          <a:xfrm>
            <a:off x="2971800" y="1066800"/>
            <a:ext cx="9067801" cy="6063198"/>
          </a:xfrm>
          <a:prstGeom prst="rect">
            <a:avLst/>
          </a:prstGeom>
          <a:noFill/>
        </p:spPr>
        <p:txBody>
          <a:bodyPr wrap="square" rtlCol="0">
            <a:spAutoFit/>
          </a:bodyPr>
          <a:lstStyle/>
          <a:p>
            <a:r>
              <a:rPr lang="en-IN" sz="2400" b="1" dirty="0">
                <a:solidFill>
                  <a:schemeClr val="accent6">
                    <a:lumMod val="75000"/>
                  </a:schemeClr>
                </a:solidFill>
              </a:rPr>
              <a:t>Solution</a:t>
            </a:r>
            <a:r>
              <a:rPr lang="en-IN" sz="2400" b="1" dirty="0" smtClean="0">
                <a:solidFill>
                  <a:schemeClr val="accent6">
                    <a:lumMod val="75000"/>
                  </a:schemeClr>
                </a:solidFill>
              </a:rPr>
              <a:t>:</a:t>
            </a:r>
          </a:p>
          <a:p>
            <a:endParaRPr lang="en-IN" dirty="0"/>
          </a:p>
          <a:p>
            <a:r>
              <a:rPr lang="en-IN" sz="2000" b="1" dirty="0"/>
              <a:t>GAN-based Image Colorization Tool:</a:t>
            </a:r>
            <a:r>
              <a:rPr lang="en-IN" dirty="0"/>
              <a:t> </a:t>
            </a:r>
            <a:r>
              <a:rPr lang="en-IN" sz="2000" dirty="0"/>
              <a:t>This solution utilizes Generative Adversarial Networks (GANs) to automatically colorize black and white or </a:t>
            </a:r>
            <a:r>
              <a:rPr lang="en-IN" sz="2000" dirty="0" err="1"/>
              <a:t>grayscale</a:t>
            </a:r>
            <a:r>
              <a:rPr lang="en-IN" sz="2000" dirty="0"/>
              <a:t> images</a:t>
            </a:r>
            <a:r>
              <a:rPr lang="en-IN" sz="2000" dirty="0" smtClean="0"/>
              <a:t>.</a:t>
            </a:r>
          </a:p>
          <a:p>
            <a:endParaRPr lang="en-IN" dirty="0"/>
          </a:p>
          <a:p>
            <a:r>
              <a:rPr lang="en-IN" sz="2400" b="1" dirty="0">
                <a:solidFill>
                  <a:schemeClr val="accent6">
                    <a:lumMod val="75000"/>
                  </a:schemeClr>
                </a:solidFill>
              </a:rPr>
              <a:t>Value Proposition:</a:t>
            </a:r>
            <a:endParaRPr lang="en-IN" sz="2400" dirty="0">
              <a:solidFill>
                <a:schemeClr val="accent6">
                  <a:lumMod val="75000"/>
                </a:schemeClr>
              </a:solidFill>
            </a:endParaRPr>
          </a:p>
          <a:p>
            <a:pPr marL="342900" indent="-342900">
              <a:buFont typeface="Wingdings" pitchFamily="2" charset="2"/>
              <a:buChar char="Ø"/>
            </a:pPr>
            <a:r>
              <a:rPr lang="en-IN" sz="2000" dirty="0"/>
              <a:t>We can tailor the value proposition depending on the target audience we discussed earlier:</a:t>
            </a:r>
          </a:p>
          <a:p>
            <a:pPr marL="342900" indent="-342900">
              <a:buFont typeface="Wingdings" pitchFamily="2" charset="2"/>
              <a:buChar char="Ø"/>
            </a:pPr>
            <a:r>
              <a:rPr lang="en-IN" sz="2000" b="1" dirty="0"/>
              <a:t>Content Creators and Archivists:</a:t>
            </a:r>
            <a:endParaRPr lang="en-IN" sz="2000" dirty="0"/>
          </a:p>
          <a:p>
            <a:pPr marL="800100" lvl="1" indent="-342900">
              <a:buFont typeface="Wingdings" pitchFamily="2" charset="2"/>
              <a:buChar char="Ø"/>
            </a:pPr>
            <a:r>
              <a:rPr lang="en-IN" sz="2000" b="1" dirty="0"/>
              <a:t>Value Proposition:</a:t>
            </a:r>
            <a:r>
              <a:rPr lang="en-IN" sz="2000" dirty="0"/>
              <a:t> Breathe new life into historical photographs for education and public engagement. Enhance classic films or silent movies for a modern audience. Spark new creative possibilities for artists and designers.</a:t>
            </a:r>
          </a:p>
          <a:p>
            <a:pPr marL="342900" indent="-342900">
              <a:buFont typeface="Wingdings" pitchFamily="2" charset="2"/>
              <a:buChar char="Ø"/>
            </a:pPr>
            <a:r>
              <a:rPr lang="en-IN" sz="2000" b="1" dirty="0"/>
              <a:t>Developers and Researchers:</a:t>
            </a:r>
            <a:endParaRPr lang="en-IN" sz="2000" dirty="0"/>
          </a:p>
          <a:p>
            <a:pPr marL="800100" lvl="1" indent="-342900">
              <a:buFont typeface="Wingdings" pitchFamily="2" charset="2"/>
              <a:buChar char="Ø"/>
            </a:pPr>
            <a:r>
              <a:rPr lang="en-IN" sz="2000" b="1" dirty="0"/>
              <a:t>Value Proposition:</a:t>
            </a:r>
            <a:r>
              <a:rPr lang="en-IN" sz="2000" dirty="0"/>
              <a:t> Explore colorization techniques for image segmentation and object recognition. Experiment with GAN architectures for image colorization tasks. Integrate the technology into applications for photo editing, image restoration, or design tools.</a:t>
            </a:r>
          </a:p>
          <a:p>
            <a:endParaRPr lang="en-IN" sz="2000" dirty="0"/>
          </a:p>
          <a:p>
            <a:endParaRPr lang="en-IN"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533650" y="1524000"/>
            <a:ext cx="8972168" cy="4678204"/>
          </a:xfrm>
          <a:prstGeom prst="rect">
            <a:avLst/>
          </a:prstGeom>
          <a:noFill/>
        </p:spPr>
        <p:txBody>
          <a:bodyPr wrap="square" rtlCol="0">
            <a:spAutoFit/>
          </a:bodyPr>
          <a:lstStyle/>
          <a:p>
            <a:pPr marL="514350" indent="-514350">
              <a:buFont typeface="+mj-lt"/>
              <a:buAutoNum type="romanLcPeriod"/>
            </a:pPr>
            <a:r>
              <a:rPr lang="en-IN" sz="2000" b="1" dirty="0"/>
              <a:t>Novel GAN Architecture:</a:t>
            </a:r>
            <a:r>
              <a:rPr lang="en-IN" sz="2000" dirty="0"/>
              <a:t> Perhaps your project develops a </a:t>
            </a:r>
            <a:r>
              <a:rPr lang="en-IN" sz="2000" dirty="0" err="1"/>
              <a:t>groundbreaking</a:t>
            </a:r>
            <a:r>
              <a:rPr lang="en-IN" sz="2000" dirty="0"/>
              <a:t> new GAN architecture specifically designed for image colorization, achieving superior results or efficiency compared to existing models</a:t>
            </a:r>
            <a:r>
              <a:rPr lang="en-IN" sz="2000" dirty="0" smtClean="0"/>
              <a:t>.</a:t>
            </a:r>
          </a:p>
          <a:p>
            <a:pPr marL="514350" indent="-514350">
              <a:buFont typeface="+mj-lt"/>
              <a:buAutoNum type="romanLcPeriod"/>
            </a:pPr>
            <a:endParaRPr lang="en-IN" sz="2000" dirty="0"/>
          </a:p>
          <a:p>
            <a:pPr marL="514350" indent="-514350">
              <a:buFont typeface="+mj-lt"/>
              <a:buAutoNum type="romanLcPeriod"/>
            </a:pPr>
            <a:r>
              <a:rPr lang="en-IN" sz="2000" b="1" dirty="0"/>
              <a:t>Open-Source Availability:</a:t>
            </a:r>
            <a:r>
              <a:rPr lang="en-IN" sz="2000" dirty="0"/>
              <a:t> Making your GAN model and code open-source would be a major "wow" factor for the developer and research community, allowing them to contribute to the project's advancement</a:t>
            </a:r>
            <a:r>
              <a:rPr lang="en-IN" sz="2000" dirty="0" smtClean="0"/>
              <a:t>.</a:t>
            </a:r>
          </a:p>
          <a:p>
            <a:pPr marL="514350" indent="-514350">
              <a:buFont typeface="+mj-lt"/>
              <a:buAutoNum type="romanLcPeriod"/>
            </a:pPr>
            <a:endParaRPr lang="en-IN" sz="2000" dirty="0"/>
          </a:p>
          <a:p>
            <a:pPr marL="514350" indent="-514350">
              <a:buFont typeface="+mj-lt"/>
              <a:buAutoNum type="romanLcPeriod"/>
            </a:pPr>
            <a:r>
              <a:rPr lang="en-IN" sz="2000" b="1" dirty="0"/>
              <a:t>Customization Options:</a:t>
            </a:r>
            <a:r>
              <a:rPr lang="en-IN" sz="2000" dirty="0"/>
              <a:t> A highly customizable GAN model that allows researchers to experiment with different colorization parameters or integrate it with other image processing tasks would be a valuable tool and a big win for the research community.</a:t>
            </a:r>
          </a:p>
          <a:p>
            <a:pPr marL="514350" indent="-514350">
              <a:lnSpc>
                <a:spcPct val="150000"/>
              </a:lnSpc>
              <a:buFont typeface="+mj-lt"/>
              <a:buAutoNum type="romanLcPeriod"/>
            </a:pPr>
            <a:endParaRPr lang="en-IN" sz="2000" dirty="0">
              <a:latin typeface="Times New Roman" panose="02020603050405020304" pitchFamily="18" charset="0"/>
              <a:cs typeface="Times New Roman" panose="02020603050405020304" pitchFamily="18" charset="0"/>
            </a:endParaRPr>
          </a:p>
          <a:p>
            <a:pPr marL="571500" indent="-571500">
              <a:buFont typeface="+mj-lt"/>
              <a:buAutoNum type="romanLcPeriod"/>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TotalTime>
  <Words>327</Words>
  <Application>Microsoft Office PowerPoint</Application>
  <PresentationFormat>Custom</PresentationFormat>
  <Paragraphs>145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COLORING IMAGES USING GAN(GENERATIVE ADVERSIAL NETWORK) </vt:lpstr>
      <vt:lpstr>PROJECT TITLE</vt:lpstr>
      <vt:lpstr>AGENDA</vt:lpstr>
      <vt:lpstr>PROJECT GOALS</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RESULT</vt:lpstr>
      <vt:lpstr>Evaluation: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2021PITCS262</cp:lastModifiedBy>
  <cp:revision>18</cp:revision>
  <dcterms:created xsi:type="dcterms:W3CDTF">2024-03-29T15:07:22Z</dcterms:created>
  <dcterms:modified xsi:type="dcterms:W3CDTF">2024-04-03T08:45:06Z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