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9C3694-82D8-451C-ADF5-B479CC5F8AD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F81B-2121-40E6-896D-246B8F08B367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7E4B-65D1-487D-A222-08E107FBF95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D5EC-3811-4F29-A081-08374A12F591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4B60-16F2-4EF1-8451-640A3B2E9480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3AF6-34F5-4C7F-AA60-98631B7D3D66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E817-653B-4066-B08E-E3E9C19117FD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7C70-E4F5-48A9-92DF-965C6D4ADE0D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C9FBA-775F-4CEB-8BBD-E1F840B1FD58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50F-B725-4D00-B6AE-4B752DCFA0EB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AE02-1BC0-41C2-AC8D-F1FC2BC11F02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1E5B294-594F-40A0-B882-AC9A898AFB98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 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</a:t>
            </a:r>
            <a:r>
              <a:rPr lang="en-US" b="1" dirty="0" smtClean="0"/>
              <a:t>Mechanism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Decision Tree for regression operates by recursively dividing the data based on features that best reduce prediction error.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/>
              <a:t>the general process:</a:t>
            </a:r>
          </a:p>
          <a:p>
            <a:pPr lvl="1"/>
            <a:r>
              <a:rPr lang="en-US" dirty="0" smtClean="0"/>
              <a:t>Begin with the entire dataset at the root node.</a:t>
            </a:r>
          </a:p>
          <a:p>
            <a:pPr lvl="1"/>
            <a:r>
              <a:rPr lang="en-US" dirty="0" smtClean="0"/>
              <a:t>Choose the feature that minimizes a specific error metric (such as mean squared error or variance) to split the data.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child nodes based on the split, where each child represents a subset of the data aligned with the corresponding feature values.</a:t>
            </a:r>
          </a:p>
          <a:p>
            <a:pPr lvl="1"/>
            <a:r>
              <a:rPr lang="en-US" dirty="0"/>
              <a:t>Repeat steps 2–3 for each child node, continuing to split the data until a stopping condition is reached.</a:t>
            </a:r>
          </a:p>
          <a:p>
            <a:pPr lvl="1"/>
            <a:r>
              <a:rPr lang="en-US" dirty="0"/>
              <a:t>Assign a final predicted value to each leaf node, typically </a:t>
            </a:r>
            <a:r>
              <a:rPr lang="en-US" b="1" dirty="0"/>
              <a:t>the average of the target values</a:t>
            </a:r>
            <a:r>
              <a:rPr lang="en-US" dirty="0"/>
              <a:t> in that node.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0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Oops!! Problem with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55" y="1780304"/>
            <a:ext cx="4977280" cy="44435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Training Steps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84838"/>
            <a:ext cx="5336931" cy="4311162"/>
          </a:xfrm>
        </p:spPr>
        <p:txBody>
          <a:bodyPr/>
          <a:lstStyle/>
          <a:p>
            <a:r>
              <a:rPr lang="en-US" dirty="0"/>
              <a:t>We will explore the regression part in the decision tree algorithm CART (Classification and Regression Trees). It builds binary trees and typically follows these steps:</a:t>
            </a:r>
          </a:p>
          <a:p>
            <a:pPr marL="45720" indent="0">
              <a:buNone/>
            </a:pPr>
            <a:r>
              <a:rPr lang="en-US" dirty="0"/>
              <a:t>1.Begin with all training samples in the root node.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35" y="974143"/>
            <a:ext cx="544906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4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Sorting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4466492" cy="4038600"/>
          </a:xfrm>
        </p:spPr>
        <p:txBody>
          <a:bodyPr/>
          <a:lstStyle/>
          <a:p>
            <a:r>
              <a:rPr lang="en-US" dirty="0"/>
              <a:t>2.For each feature in the dataset: a. Sort the feature values in ascending order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b. Consider all midpoints between adjacent values as potential split points.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361696"/>
            <a:ext cx="5814646" cy="57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4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 each Split point calculate the MSE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65330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For each potential split point: </a:t>
            </a:r>
            <a:endParaRPr lang="en-US" dirty="0" smtClean="0"/>
          </a:p>
          <a:p>
            <a:r>
              <a:rPr lang="en-US" dirty="0" smtClean="0"/>
              <a:t>Calculate </a:t>
            </a:r>
            <a:r>
              <a:rPr lang="en-US" dirty="0"/>
              <a:t>the mean squared error (MSE) of the current node. </a:t>
            </a:r>
            <a:endParaRPr lang="en-US" dirty="0" smtClean="0"/>
          </a:p>
          <a:p>
            <a:r>
              <a:rPr lang="en-US" dirty="0" smtClean="0"/>
              <a:t>Compute </a:t>
            </a:r>
            <a:r>
              <a:rPr lang="en-US" dirty="0"/>
              <a:t>the weighted average of errors for the resulting split.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66" y="1965960"/>
            <a:ext cx="4781350" cy="41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Confusing ? Lets Implement it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part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2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After evaluating all features and split points, select the one with lowest weighted average of MSE.</a:t>
            </a:r>
            <a:br>
              <a:rPr lang="en-US" sz="2800" b="1" dirty="0"/>
            </a:br>
            <a:endParaRPr lang="en-US" sz="28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02" y="1965960"/>
            <a:ext cx="7697274" cy="27721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two child nodes based on the chosen feature and split point: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277708" cy="4038600"/>
          </a:xfrm>
        </p:spPr>
        <p:txBody>
          <a:bodyPr/>
          <a:lstStyle/>
          <a:p>
            <a:r>
              <a:rPr lang="en-US" dirty="0"/>
              <a:t>Left child: samples with feature value &lt;= split point</a:t>
            </a:r>
          </a:p>
          <a:p>
            <a:r>
              <a:rPr lang="en-US" dirty="0"/>
              <a:t>Right child: samples with feature value &gt; split point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93" y="2057400"/>
            <a:ext cx="3329346" cy="38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5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Recursively repeat steps 2–5 for each child node. (Continue until a stopping criterion is met.)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571" y="2143293"/>
            <a:ext cx="7913273" cy="32551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7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Visualize this: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573" y="2057400"/>
            <a:ext cx="5853517" cy="403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Machine learning</a:t>
            </a:r>
            <a:r>
              <a:rPr lang="en-US" dirty="0"/>
              <a:t> teaches computers to </a:t>
            </a:r>
            <a:r>
              <a:rPr lang="en-US" b="1" dirty="0"/>
              <a:t>recognize patterns </a:t>
            </a:r>
            <a:r>
              <a:rPr lang="en-US" dirty="0"/>
              <a:t>and </a:t>
            </a:r>
            <a:r>
              <a:rPr lang="en-US" b="1" dirty="0"/>
              <a:t>make decisions automatically </a:t>
            </a:r>
            <a:r>
              <a:rPr lang="en-US" dirty="0"/>
              <a:t>using data and algorithms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612315" cy="135636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At each leaf node, assign the average target value of the samples in that node as the prediction.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826" y="1837592"/>
            <a:ext cx="5904981" cy="403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91" y="940776"/>
            <a:ext cx="8662194" cy="42662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4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Regression/Prediction </a:t>
            </a:r>
            <a:r>
              <a:rPr lang="en-US" b="1" dirty="0" smtClean="0"/>
              <a:t>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how a regression tree makes predictions for new data:</a:t>
            </a:r>
          </a:p>
          <a:p>
            <a:r>
              <a:rPr lang="en-US" dirty="0"/>
              <a:t>Start at the top (root) of the tree.</a:t>
            </a:r>
          </a:p>
          <a:p>
            <a:r>
              <a:rPr lang="en-US" dirty="0"/>
              <a:t>At each decision point (node):</a:t>
            </a:r>
          </a:p>
          <a:p>
            <a:pPr lvl="1"/>
            <a:r>
              <a:rPr lang="en-US" dirty="0"/>
              <a:t>Look at the feature and split value.</a:t>
            </a:r>
          </a:p>
          <a:p>
            <a:pPr lvl="1"/>
            <a:r>
              <a:rPr lang="en-US" dirty="0"/>
              <a:t>If the data point’s feature value is smaller or equal, go left.</a:t>
            </a:r>
          </a:p>
          <a:p>
            <a:pPr lvl="1"/>
            <a:r>
              <a:rPr lang="en-US" dirty="0"/>
              <a:t>If it’s larger, go right.</a:t>
            </a:r>
          </a:p>
          <a:p>
            <a:r>
              <a:rPr lang="en-US" dirty="0"/>
              <a:t>Keep moving down the tree until you reach the end (a leaf).</a:t>
            </a:r>
          </a:p>
          <a:p>
            <a:r>
              <a:rPr lang="en-US" dirty="0"/>
              <a:t>The prediction is the average value stored in that leaf.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Regression Prediction Steps: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166" y="2185228"/>
            <a:ext cx="3663392" cy="403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Steps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941" y="1965960"/>
            <a:ext cx="3094734" cy="40386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Tree Based Classifiers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615" y="2138092"/>
            <a:ext cx="829743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623" y="2382716"/>
            <a:ext cx="9996854" cy="2039816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11500" dirty="0" smtClean="0"/>
              <a:t>Thank You !!!!</a:t>
            </a:r>
            <a:endParaRPr lang="en-US" sz="1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0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Machine Learning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u="sng" dirty="0" smtClean="0">
                <a:solidFill>
                  <a:srgbClr val="FF0000"/>
                </a:solidFill>
              </a:rPr>
              <a:t>Supervised </a:t>
            </a:r>
            <a:r>
              <a:rPr lang="en-US" b="1" u="sng" dirty="0">
                <a:solidFill>
                  <a:srgbClr val="FF0000"/>
                </a:solidFill>
              </a:rPr>
              <a:t>Learning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Trains models on labeled data to predict or classify new, unseen data.</a:t>
            </a:r>
          </a:p>
          <a:p>
            <a:pPr algn="just" fontAlgn="base"/>
            <a:r>
              <a:rPr lang="en-US" b="1" u="sng" dirty="0">
                <a:solidFill>
                  <a:srgbClr val="FF0000"/>
                </a:solidFill>
              </a:rPr>
              <a:t>Unsupervised Learning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Finds patterns or groups in unlabeled data, like clustering or dimensionality reduction.</a:t>
            </a:r>
          </a:p>
          <a:p>
            <a:pPr algn="just" fontAlgn="base"/>
            <a:r>
              <a:rPr lang="en-US" b="1" u="sng" dirty="0">
                <a:solidFill>
                  <a:srgbClr val="FF0000"/>
                </a:solidFill>
              </a:rPr>
              <a:t>Reinforcement Learning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Learns through trial and error to maximize rewards, ideal for decision-making tasks.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4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</a:t>
            </a:r>
            <a:r>
              <a:rPr lang="en-US" b="1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Supervised learning algorithms are generally categorized into </a:t>
            </a:r>
            <a:r>
              <a:rPr lang="en-US" b="1" dirty="0"/>
              <a:t>two main types: </a:t>
            </a:r>
            <a:endParaRPr lang="en-US" dirty="0"/>
          </a:p>
          <a:p>
            <a:pPr lvl="1" fontAlgn="base"/>
            <a:r>
              <a:rPr lang="en-US" b="1" u="sng" dirty="0">
                <a:solidFill>
                  <a:srgbClr val="FF0000"/>
                </a:solidFill>
              </a:rPr>
              <a:t>Classification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/>
              <a:t>- where the goal is to predict discrete labels or categories </a:t>
            </a:r>
          </a:p>
          <a:p>
            <a:pPr lvl="1" fontAlgn="base"/>
            <a:r>
              <a:rPr lang="en-US" b="1" u="sng" dirty="0">
                <a:solidFill>
                  <a:srgbClr val="FF0000"/>
                </a:solidFill>
              </a:rPr>
              <a:t>Regression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- where the aim is to predict continuous numerical values.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sp>
        <p:nvSpPr>
          <p:cNvPr id="5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84" y="3206382"/>
            <a:ext cx="6268470" cy="29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machine Learning 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  <p:pic>
        <p:nvPicPr>
          <p:cNvPr id="1026" name="Picture 2" descr="Machine learning classification. a) An example of the supervised learning paradigm showing a decision boundary that classifies input data. b) An example of the unsupervised learning paradigm that represents the clustering of input data. c) A typical workflow in the reinforcement learning paradigm that demonstrates how learning proceeds via interactions between an agent and its environment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90" y="2061305"/>
            <a:ext cx="4892596" cy="40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5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 </a:t>
            </a:r>
            <a:r>
              <a:rPr lang="en-US" b="1" dirty="0" err="1" smtClean="0"/>
              <a:t>Regressor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Decision Tree for regression is a model that predicts numerical values using a </a:t>
            </a:r>
            <a:r>
              <a:rPr lang="en-US" b="1" dirty="0">
                <a:solidFill>
                  <a:srgbClr val="FF0000"/>
                </a:solidFill>
              </a:rPr>
              <a:t>tree-like structure.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splits data based on key features, starting from a root question and branching out. </a:t>
            </a:r>
            <a:endParaRPr lang="en-US" dirty="0" smtClean="0"/>
          </a:p>
          <a:p>
            <a:r>
              <a:rPr lang="en-US" b="1" dirty="0" smtClean="0"/>
              <a:t>Each </a:t>
            </a:r>
            <a:r>
              <a:rPr lang="en-US" b="1" dirty="0"/>
              <a:t>node asks about a feature</a:t>
            </a:r>
            <a:r>
              <a:rPr lang="en-US" dirty="0"/>
              <a:t>, dividing data further until reaching leaf nodes with final predictions.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get a result, you </a:t>
            </a:r>
            <a:r>
              <a:rPr lang="en-US" b="1" dirty="0"/>
              <a:t>follow the path </a:t>
            </a:r>
            <a:r>
              <a:rPr lang="en-US" dirty="0"/>
              <a:t>matching your data’s features </a:t>
            </a:r>
            <a:r>
              <a:rPr lang="en-US" b="1" dirty="0"/>
              <a:t>from root to leaf.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4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Used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demonstrate our concepts, we’ll work with </a:t>
            </a:r>
            <a:r>
              <a:rPr lang="en-US" dirty="0" smtClean="0"/>
              <a:t>standard dataset .</a:t>
            </a:r>
          </a:p>
          <a:p>
            <a:r>
              <a:rPr lang="en-US" dirty="0" smtClean="0"/>
              <a:t> </a:t>
            </a:r>
            <a:r>
              <a:rPr lang="en-US" dirty="0"/>
              <a:t>This dataset is used to predict the number of golfers visiting on a given day and includes variables like weather outlook, temperature, humidity, and wind conditions.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7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dataset Looks Like?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411" y="1679329"/>
            <a:ext cx="4866412" cy="431455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Codding Part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create a dataset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By: Saroj Bhandari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893</Words>
  <Application>Microsoft Office PowerPoint</Application>
  <PresentationFormat>Widescreen</PresentationFormat>
  <Paragraphs>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Tahoma</vt:lpstr>
      <vt:lpstr>Basis</vt:lpstr>
      <vt:lpstr>Machine learning </vt:lpstr>
      <vt:lpstr>Machine Learning </vt:lpstr>
      <vt:lpstr>Types of Machine Learning </vt:lpstr>
      <vt:lpstr>Supervised Learning</vt:lpstr>
      <vt:lpstr>Types of machine Learning </vt:lpstr>
      <vt:lpstr>Decision Tree Regressor </vt:lpstr>
      <vt:lpstr>Dataset Used </vt:lpstr>
      <vt:lpstr>How dataset Looks Like? </vt:lpstr>
      <vt:lpstr>Codding Part </vt:lpstr>
      <vt:lpstr>Main Mechanism</vt:lpstr>
      <vt:lpstr>Oops!! Problem with Algorithm</vt:lpstr>
      <vt:lpstr>Training Steps </vt:lpstr>
      <vt:lpstr>Sorting </vt:lpstr>
      <vt:lpstr>For each Split point calculate the MSE </vt:lpstr>
      <vt:lpstr>Confusing ? Lets Implement it </vt:lpstr>
      <vt:lpstr>After evaluating all features and split points, select the one with lowest weighted average of MSE. </vt:lpstr>
      <vt:lpstr>Create two child nodes based on the chosen feature and split point:</vt:lpstr>
      <vt:lpstr>Recursively repeat steps 2–5 for each child node. (Continue until a stopping criterion is met.) </vt:lpstr>
      <vt:lpstr>Let’s Visualize this: </vt:lpstr>
      <vt:lpstr>At each leaf node, assign the average target value of the samples in that node as the prediction. </vt:lpstr>
      <vt:lpstr>PowerPoint Presentation</vt:lpstr>
      <vt:lpstr>Regression/Prediction Step</vt:lpstr>
      <vt:lpstr>Regression Prediction Steps: </vt:lpstr>
      <vt:lpstr>Evaluation Steps </vt:lpstr>
      <vt:lpstr>Tree Based Classifiers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2024-11-18T07:54:40Z</dcterms:created>
  <dcterms:modified xsi:type="dcterms:W3CDTF">2025-03-05T18:21:21Z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