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87" r:id="rId1"/>
  </p:sldMasterIdLst>
  <p:sldIdLst>
    <p:sldId id="256" r:id="rId2"/>
    <p:sldId id="257" r:id="rId3"/>
    <p:sldId id="258" r:id="rId4"/>
    <p:sldId id="259" r:id="rId5"/>
    <p:sldId id="261" r:id="rId6"/>
    <p:sldId id="262" r:id="rId7"/>
    <p:sldId id="263" r:id="rId8"/>
    <p:sldId id="264" r:id="rId9"/>
    <p:sldId id="276" r:id="rId10"/>
    <p:sldId id="277" r:id="rId11"/>
    <p:sldId id="265" r:id="rId12"/>
    <p:sldId id="266" r:id="rId13"/>
    <p:sldId id="270" r:id="rId14"/>
    <p:sldId id="271" r:id="rId15"/>
    <p:sldId id="272" r:id="rId16"/>
    <p:sldId id="274" r:id="rId17"/>
    <p:sldId id="273" r:id="rId18"/>
    <p:sldId id="267" r:id="rId19"/>
    <p:sldId id="268" r:id="rId20"/>
    <p:sldId id="26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F5B6"/>
    <a:srgbClr val="7AEE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0" autoAdjust="0"/>
    <p:restoredTop sz="94660"/>
  </p:normalViewPr>
  <p:slideViewPr>
    <p:cSldViewPr snapToGrid="0">
      <p:cViewPr varScale="1">
        <p:scale>
          <a:sx n="74" d="100"/>
          <a:sy n="74" d="100"/>
        </p:scale>
        <p:origin x="5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4/12/2022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8922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88693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8733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95899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42009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89598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85145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605070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13216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69869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76249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4/12/2022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91136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4/12/2022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297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9143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0715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24951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84325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4/12/2022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88417547"/>
      </p:ext>
    </p:extLst>
  </p:cSld>
  <p:clrMap bg1="lt1" tx1="dk1" bg2="lt2" tx2="dk2" accent1="accent1" accent2="accent2" accent3="accent3" accent4="accent4" accent5="accent5" accent6="accent6" hlink="hlink" folHlink="folHlink"/>
  <p:sldLayoutIdLst>
    <p:sldLayoutId id="2147484188" r:id="rId1"/>
    <p:sldLayoutId id="2147484189" r:id="rId2"/>
    <p:sldLayoutId id="2147484190" r:id="rId3"/>
    <p:sldLayoutId id="2147484191" r:id="rId4"/>
    <p:sldLayoutId id="2147484192" r:id="rId5"/>
    <p:sldLayoutId id="2147484193" r:id="rId6"/>
    <p:sldLayoutId id="2147484194" r:id="rId7"/>
    <p:sldLayoutId id="2147484195" r:id="rId8"/>
    <p:sldLayoutId id="2147484196" r:id="rId9"/>
    <p:sldLayoutId id="2147484197" r:id="rId10"/>
    <p:sldLayoutId id="2147484198" r:id="rId11"/>
    <p:sldLayoutId id="2147484199" r:id="rId12"/>
    <p:sldLayoutId id="2147484200" r:id="rId13"/>
    <p:sldLayoutId id="2147484201" r:id="rId14"/>
    <p:sldLayoutId id="2147484202" r:id="rId15"/>
    <p:sldLayoutId id="2147484203" r:id="rId16"/>
    <p:sldLayoutId id="214748420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www.worldpop.org/doi/10.5258/SOTON/WP00689" TargetMode="External"/><Relationship Id="rId2" Type="http://schemas.openxmlformats.org/officeDocument/2006/relationships/hyperlink" Target="https://archive.ics.uci.edu/ml/datasets/Online%20Retail" TargetMode="External"/><Relationship Id="rId1" Type="http://schemas.openxmlformats.org/officeDocument/2006/relationships/slideLayout" Target="../slideLayouts/slideLayout7.xml"/><Relationship Id="rId4" Type="http://schemas.openxmlformats.org/officeDocument/2006/relationships/hyperlink" Target="https://sparkbyexamples.com/pyspark-tutori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745DF9-2F4D-4564-9B04-115264CB68EB}"/>
              </a:ext>
            </a:extLst>
          </p:cNvPr>
          <p:cNvSpPr>
            <a:spLocks noGrp="1"/>
          </p:cNvSpPr>
          <p:nvPr>
            <p:ph type="ctrTitle"/>
          </p:nvPr>
        </p:nvSpPr>
        <p:spPr>
          <a:xfrm>
            <a:off x="1700212" y="104269"/>
            <a:ext cx="8791575" cy="2387600"/>
          </a:xfrm>
        </p:spPr>
        <p:txBody>
          <a:bodyPr>
            <a:normAutofit/>
          </a:bodyPr>
          <a:lstStyle/>
          <a:p>
            <a:pPr algn="ctr"/>
            <a:r>
              <a:rPr lang="en-US" sz="4400" b="1" dirty="0"/>
              <a:t>ONLINE SHOPPING ANALYSIS</a:t>
            </a:r>
            <a:endParaRPr lang="en-IN" sz="4400" b="1" dirty="0"/>
          </a:p>
        </p:txBody>
      </p:sp>
      <p:sp>
        <p:nvSpPr>
          <p:cNvPr id="3" name="Subtitle 2">
            <a:extLst>
              <a:ext uri="{FF2B5EF4-FFF2-40B4-BE49-F238E27FC236}">
                <a16:creationId xmlns:a16="http://schemas.microsoft.com/office/drawing/2014/main" xmlns="" id="{5D7BE170-0AD4-468D-BAAB-CA5D6A538B13}"/>
              </a:ext>
            </a:extLst>
          </p:cNvPr>
          <p:cNvSpPr>
            <a:spLocks noGrp="1"/>
          </p:cNvSpPr>
          <p:nvPr>
            <p:ph type="subTitle" idx="1"/>
          </p:nvPr>
        </p:nvSpPr>
        <p:spPr>
          <a:xfrm>
            <a:off x="3119298" y="3995501"/>
            <a:ext cx="8791575" cy="3265289"/>
          </a:xfrm>
        </p:spPr>
        <p:txBody>
          <a:bodyPr>
            <a:normAutofit/>
          </a:bodyPr>
          <a:lstStyle/>
          <a:p>
            <a:r>
              <a:rPr lang="en-US" dirty="0">
                <a:solidFill>
                  <a:schemeClr val="tx1"/>
                </a:solidFill>
                <a:latin typeface="Arial Black" panose="020B0A04020102020204" pitchFamily="34" charset="0"/>
              </a:rPr>
              <a:t>Project group members: </a:t>
            </a:r>
          </a:p>
          <a:p>
            <a:r>
              <a:rPr lang="en-US" dirty="0">
                <a:solidFill>
                  <a:schemeClr val="tx1"/>
                </a:solidFill>
                <a:latin typeface="Arial Black" panose="020B0A04020102020204" pitchFamily="34" charset="0"/>
              </a:rPr>
              <a:t>Nikhil Savant </a:t>
            </a:r>
          </a:p>
          <a:p>
            <a:r>
              <a:rPr lang="en-US" dirty="0">
                <a:solidFill>
                  <a:schemeClr val="tx1"/>
                </a:solidFill>
                <a:latin typeface="Arial Black" panose="020B0A04020102020204" pitchFamily="34" charset="0"/>
              </a:rPr>
              <a:t>Sarita Patil</a:t>
            </a:r>
            <a:endParaRPr lang="en-IN" dirty="0">
              <a:solidFill>
                <a:schemeClr val="tx1"/>
              </a:solidFill>
              <a:latin typeface="Arial Black" panose="020B0A04020102020204" pitchFamily="34" charset="0"/>
            </a:endParaRPr>
          </a:p>
          <a:p>
            <a:r>
              <a:rPr lang="en-US" dirty="0">
                <a:solidFill>
                  <a:schemeClr val="tx1"/>
                </a:solidFill>
                <a:latin typeface="Arial Black" panose="020B0A04020102020204" pitchFamily="34" charset="0"/>
              </a:rPr>
              <a:t>Sumit </a:t>
            </a:r>
            <a:r>
              <a:rPr lang="en-US" dirty="0" err="1">
                <a:solidFill>
                  <a:schemeClr val="tx1"/>
                </a:solidFill>
                <a:latin typeface="Arial Black" panose="020B0A04020102020204" pitchFamily="34" charset="0"/>
              </a:rPr>
              <a:t>Yesane</a:t>
            </a:r>
            <a:endParaRPr lang="en-US" dirty="0">
              <a:solidFill>
                <a:schemeClr val="tx1"/>
              </a:solidFill>
              <a:latin typeface="Arial Black" panose="020B0A04020102020204" pitchFamily="34" charset="0"/>
            </a:endParaRPr>
          </a:p>
          <a:p>
            <a:r>
              <a:rPr lang="en-US" dirty="0">
                <a:solidFill>
                  <a:schemeClr val="tx1"/>
                </a:solidFill>
                <a:latin typeface="Arial Black" panose="020B0A04020102020204" pitchFamily="34" charset="0"/>
              </a:rPr>
              <a:t>Saroj Chaudhari</a:t>
            </a:r>
          </a:p>
        </p:txBody>
      </p:sp>
    </p:spTree>
    <p:extLst>
      <p:ext uri="{BB962C8B-B14F-4D97-AF65-F5344CB8AC3E}">
        <p14:creationId xmlns:p14="http://schemas.microsoft.com/office/powerpoint/2010/main" val="2662013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0B94B8-C4CA-4C28-9746-8C2DE00662A0}"/>
              </a:ext>
            </a:extLst>
          </p:cNvPr>
          <p:cNvSpPr>
            <a:spLocks noGrp="1"/>
          </p:cNvSpPr>
          <p:nvPr>
            <p:ph type="title"/>
          </p:nvPr>
        </p:nvSpPr>
        <p:spPr>
          <a:xfrm>
            <a:off x="1502066" y="295183"/>
            <a:ext cx="10018713" cy="1752599"/>
          </a:xfrm>
        </p:spPr>
        <p:txBody>
          <a:bodyPr/>
          <a:lstStyle/>
          <a:p>
            <a:r>
              <a:rPr lang="en-IN" sz="3600" b="1" dirty="0">
                <a:latin typeface="Times New Roman" panose="02020603050405020304" pitchFamily="18" charset="0"/>
                <a:ea typeface="+mn-ea"/>
                <a:cs typeface="Times New Roman" panose="02020603050405020304" pitchFamily="18" charset="0"/>
              </a:rPr>
              <a:t>K-Means clustering with 4 cluster IDs</a:t>
            </a:r>
          </a:p>
        </p:txBody>
      </p:sp>
      <p:sp>
        <p:nvSpPr>
          <p:cNvPr id="3" name="Content Placeholder 2">
            <a:extLst>
              <a:ext uri="{FF2B5EF4-FFF2-40B4-BE49-F238E27FC236}">
                <a16:creationId xmlns:a16="http://schemas.microsoft.com/office/drawing/2014/main" xmlns="" id="{DF5ED158-081E-41D7-A287-0104C6D73705}"/>
              </a:ext>
            </a:extLst>
          </p:cNvPr>
          <p:cNvSpPr>
            <a:spLocks noGrp="1"/>
          </p:cNvSpPr>
          <p:nvPr>
            <p:ph idx="1"/>
          </p:nvPr>
        </p:nvSpPr>
        <p:spPr>
          <a:xfrm>
            <a:off x="1724008" y="2047782"/>
            <a:ext cx="10018713" cy="3124201"/>
          </a:xfrm>
        </p:spPr>
        <p:txBody>
          <a:bodyPr/>
          <a:lstStyle/>
          <a:p>
            <a:pPr>
              <a:buClrTx/>
              <a:buSzPct val="10000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Customers with Cluster Id 0 are the customers with average Monetary, Frequency and Recency compared to other customers.</a:t>
            </a:r>
          </a:p>
          <a:p>
            <a:pPr>
              <a:buClrTx/>
              <a:buSzPct val="10000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Customers with Cluster Id 1 are frequent buyers.</a:t>
            </a:r>
          </a:p>
          <a:p>
            <a:pPr>
              <a:buClrTx/>
              <a:buSzPct val="10000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Customers with Cluster Id 2 are the customers which having high Frequency.</a:t>
            </a:r>
          </a:p>
          <a:p>
            <a:pPr>
              <a:buClrTx/>
              <a:buSzPct val="10000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Customers with Cluster Id 3 are frequent buyers with spending average amount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614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0A89319-8D1A-4F95-9886-15F360FB8445}"/>
              </a:ext>
            </a:extLst>
          </p:cNvPr>
          <p:cNvSpPr txBox="1"/>
          <p:nvPr/>
        </p:nvSpPr>
        <p:spPr>
          <a:xfrm>
            <a:off x="1655548" y="1088406"/>
            <a:ext cx="979445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Data Visualization</a:t>
            </a:r>
          </a:p>
        </p:txBody>
      </p:sp>
      <p:grpSp>
        <p:nvGrpSpPr>
          <p:cNvPr id="46" name="Group 45">
            <a:extLst>
              <a:ext uri="{FF2B5EF4-FFF2-40B4-BE49-F238E27FC236}">
                <a16:creationId xmlns:a16="http://schemas.microsoft.com/office/drawing/2014/main" xmlns="" id="{9E8354E2-BCB3-4DC3-8509-00603F3B6F0C}"/>
              </a:ext>
            </a:extLst>
          </p:cNvPr>
          <p:cNvGrpSpPr/>
          <p:nvPr/>
        </p:nvGrpSpPr>
        <p:grpSpPr>
          <a:xfrm>
            <a:off x="1520278" y="2689934"/>
            <a:ext cx="10251512" cy="2032986"/>
            <a:chOff x="934352" y="2725445"/>
            <a:chExt cx="10376608" cy="1766656"/>
          </a:xfrm>
        </p:grpSpPr>
        <p:sp>
          <p:nvSpPr>
            <p:cNvPr id="6" name="Cylinder 5">
              <a:extLst>
                <a:ext uri="{FF2B5EF4-FFF2-40B4-BE49-F238E27FC236}">
                  <a16:creationId xmlns:a16="http://schemas.microsoft.com/office/drawing/2014/main" xmlns="" id="{A57EF813-B975-4104-8CD7-E058A8A31DA6}"/>
                </a:ext>
              </a:extLst>
            </p:cNvPr>
            <p:cNvSpPr/>
            <p:nvPr/>
          </p:nvSpPr>
          <p:spPr>
            <a:xfrm>
              <a:off x="934352" y="2725445"/>
              <a:ext cx="1518081" cy="1766656"/>
            </a:xfrm>
            <a:prstGeom prst="can">
              <a:avLst/>
            </a:prstGeom>
            <a:solidFill>
              <a:schemeClr val="accent2">
                <a:lumMod val="20000"/>
                <a:lumOff val="80000"/>
              </a:schemeClr>
            </a:solidFill>
            <a:ln>
              <a:solidFill>
                <a:schemeClr val="accent3">
                  <a:lumMod val="75000"/>
                </a:schemeClr>
              </a:solidFill>
            </a:ln>
            <a:effectLst>
              <a:outerShdw blurRad="190500" algn="tl" rotWithShape="0">
                <a:srgbClr val="000000">
                  <a:alpha val="7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MongoDB Data</a:t>
              </a:r>
            </a:p>
          </p:txBody>
        </p:sp>
        <p:sp>
          <p:nvSpPr>
            <p:cNvPr id="7" name="Rectangle: Rounded Corners 6">
              <a:extLst>
                <a:ext uri="{FF2B5EF4-FFF2-40B4-BE49-F238E27FC236}">
                  <a16:creationId xmlns:a16="http://schemas.microsoft.com/office/drawing/2014/main" xmlns="" id="{417E9712-F4B4-4A7F-955E-088C64D865BE}"/>
                </a:ext>
              </a:extLst>
            </p:cNvPr>
            <p:cNvSpPr/>
            <p:nvPr/>
          </p:nvSpPr>
          <p:spPr>
            <a:xfrm>
              <a:off x="6570282" y="2919758"/>
              <a:ext cx="1837680" cy="1378029"/>
            </a:xfrm>
            <a:prstGeom prst="roundRect">
              <a:avLst/>
            </a:prstGeom>
            <a:solidFill>
              <a:schemeClr val="accent1">
                <a:lumMod val="20000"/>
                <a:lumOff val="80000"/>
              </a:schemeClr>
            </a:solidFill>
            <a:ln>
              <a:solidFill>
                <a:schemeClr val="accent1">
                  <a:lumMod val="75000"/>
                </a:schemeClr>
              </a:solidFill>
            </a:ln>
            <a:effectLst>
              <a:outerShdw blurRad="190500" algn="tl" rotWithShape="0">
                <a:srgbClr val="000000">
                  <a:alpha val="7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b="1" dirty="0">
                  <a:solidFill>
                    <a:schemeClr val="tx1"/>
                  </a:solidFill>
                </a:rPr>
                <a:t>Formatting</a:t>
              </a:r>
            </a:p>
          </p:txBody>
        </p:sp>
        <p:sp>
          <p:nvSpPr>
            <p:cNvPr id="8" name="Oval 7">
              <a:extLst>
                <a:ext uri="{FF2B5EF4-FFF2-40B4-BE49-F238E27FC236}">
                  <a16:creationId xmlns:a16="http://schemas.microsoft.com/office/drawing/2014/main" xmlns="" id="{847967B6-70F3-40C0-8C8F-ED01C4208BBB}"/>
                </a:ext>
              </a:extLst>
            </p:cNvPr>
            <p:cNvSpPr/>
            <p:nvPr/>
          </p:nvSpPr>
          <p:spPr>
            <a:xfrm>
              <a:off x="3592497" y="2778711"/>
              <a:ext cx="1837680" cy="1660124"/>
            </a:xfrm>
            <a:prstGeom prst="ellipse">
              <a:avLst/>
            </a:prstGeom>
            <a:solidFill>
              <a:schemeClr val="accent4">
                <a:lumMod val="20000"/>
                <a:lumOff val="80000"/>
              </a:schemeClr>
            </a:solidFill>
            <a:ln>
              <a:solidFill>
                <a:schemeClr val="accent4">
                  <a:lumMod val="75000"/>
                </a:schemeClr>
              </a:solidFill>
            </a:ln>
            <a:effectLst>
              <a:outerShdw blurRad="190500" algn="tl" rotWithShape="0">
                <a:srgbClr val="000000">
                  <a:alpha val="7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b="1" dirty="0">
                  <a:solidFill>
                    <a:schemeClr val="tx1"/>
                  </a:solidFill>
                </a:rPr>
                <a:t>Transform</a:t>
              </a:r>
            </a:p>
          </p:txBody>
        </p:sp>
        <p:sp>
          <p:nvSpPr>
            <p:cNvPr id="9" name="Rectangle: Rounded Corners 8">
              <a:extLst>
                <a:ext uri="{FF2B5EF4-FFF2-40B4-BE49-F238E27FC236}">
                  <a16:creationId xmlns:a16="http://schemas.microsoft.com/office/drawing/2014/main" xmlns="" id="{30D273BC-D126-4906-91EC-C33CDB1270D0}"/>
                </a:ext>
              </a:extLst>
            </p:cNvPr>
            <p:cNvSpPr/>
            <p:nvPr/>
          </p:nvSpPr>
          <p:spPr>
            <a:xfrm>
              <a:off x="9326802" y="2919758"/>
              <a:ext cx="1984158" cy="1378029"/>
            </a:xfrm>
            <a:prstGeom prst="roundRect">
              <a:avLst/>
            </a:prstGeom>
            <a:solidFill>
              <a:srgbClr val="ADF5B6"/>
            </a:solidFill>
            <a:ln>
              <a:solidFill>
                <a:srgbClr val="00B050"/>
              </a:solidFill>
            </a:ln>
            <a:effectLst>
              <a:outerShdw blurRad="190500" algn="tl" rotWithShape="0">
                <a:srgbClr val="000000">
                  <a:alpha val="7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b="1" dirty="0">
                  <a:solidFill>
                    <a:schemeClr val="tx1"/>
                  </a:solidFill>
                </a:rPr>
                <a:t>Visualization</a:t>
              </a:r>
            </a:p>
          </p:txBody>
        </p:sp>
        <p:cxnSp>
          <p:nvCxnSpPr>
            <p:cNvPr id="11" name="Straight Arrow Connector 10">
              <a:extLst>
                <a:ext uri="{FF2B5EF4-FFF2-40B4-BE49-F238E27FC236}">
                  <a16:creationId xmlns:a16="http://schemas.microsoft.com/office/drawing/2014/main" xmlns="" id="{A6E1A4BC-9BC0-47B8-8A41-E9E33040441F}"/>
                </a:ext>
              </a:extLst>
            </p:cNvPr>
            <p:cNvCxnSpPr>
              <a:cxnSpLocks/>
              <a:stCxn id="6" idx="4"/>
              <a:endCxn id="8" idx="2"/>
            </p:cNvCxnSpPr>
            <p:nvPr/>
          </p:nvCxnSpPr>
          <p:spPr>
            <a:xfrm>
              <a:off x="2452433" y="3608773"/>
              <a:ext cx="1140064" cy="0"/>
            </a:xfrm>
            <a:prstGeom prst="straightConnector1">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38C96D11-2131-489B-8FDF-2432C22BC117}"/>
                </a:ext>
              </a:extLst>
            </p:cNvPr>
            <p:cNvCxnSpPr>
              <a:cxnSpLocks/>
              <a:stCxn id="7" idx="3"/>
              <a:endCxn id="9" idx="1"/>
            </p:cNvCxnSpPr>
            <p:nvPr/>
          </p:nvCxnSpPr>
          <p:spPr>
            <a:xfrm>
              <a:off x="8407962" y="3608773"/>
              <a:ext cx="91884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D462E5AD-DD6B-40C1-91E1-F20F86C9497D}"/>
                </a:ext>
              </a:extLst>
            </p:cNvPr>
            <p:cNvCxnSpPr>
              <a:cxnSpLocks/>
            </p:cNvCxnSpPr>
            <p:nvPr/>
          </p:nvCxnSpPr>
          <p:spPr>
            <a:xfrm>
              <a:off x="5430177" y="3608772"/>
              <a:ext cx="1140064" cy="0"/>
            </a:xfrm>
            <a:prstGeom prst="straightConnector1">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xmlns="" id="{5E4D731E-DF79-44D7-8D0D-221F29B662EE}"/>
                </a:ext>
              </a:extLst>
            </p:cNvPr>
            <p:cNvSpPr txBox="1"/>
            <p:nvPr/>
          </p:nvSpPr>
          <p:spPr>
            <a:xfrm>
              <a:off x="2494491" y="3401922"/>
              <a:ext cx="1097965" cy="276999"/>
            </a:xfrm>
            <a:prstGeom prst="rect">
              <a:avLst/>
            </a:prstGeom>
            <a:noFill/>
          </p:spPr>
          <p:txBody>
            <a:bodyPr wrap="square" rtlCol="0">
              <a:spAutoFit/>
            </a:bodyPr>
            <a:lstStyle/>
            <a:p>
              <a:r>
                <a:rPr lang="en-IN" sz="1200" b="1" dirty="0"/>
                <a:t>Extraction</a:t>
              </a:r>
            </a:p>
          </p:txBody>
        </p:sp>
        <p:sp>
          <p:nvSpPr>
            <p:cNvPr id="45" name="TextBox 44">
              <a:extLst>
                <a:ext uri="{FF2B5EF4-FFF2-40B4-BE49-F238E27FC236}">
                  <a16:creationId xmlns:a16="http://schemas.microsoft.com/office/drawing/2014/main" xmlns="" id="{A8EA01C8-E76A-4E9D-9F6D-BE7F1623E7BF}"/>
                </a:ext>
              </a:extLst>
            </p:cNvPr>
            <p:cNvSpPr txBox="1"/>
            <p:nvPr/>
          </p:nvSpPr>
          <p:spPr>
            <a:xfrm>
              <a:off x="5712063" y="3390381"/>
              <a:ext cx="958789" cy="276999"/>
            </a:xfrm>
            <a:prstGeom prst="rect">
              <a:avLst/>
            </a:prstGeom>
            <a:noFill/>
          </p:spPr>
          <p:txBody>
            <a:bodyPr wrap="square" rtlCol="0">
              <a:spAutoFit/>
            </a:bodyPr>
            <a:lstStyle/>
            <a:p>
              <a:r>
                <a:rPr lang="en-IN" sz="1200" b="1" dirty="0"/>
                <a:t>Load</a:t>
              </a:r>
            </a:p>
          </p:txBody>
        </p:sp>
      </p:grpSp>
    </p:spTree>
    <p:extLst>
      <p:ext uri="{BB962C8B-B14F-4D97-AF65-F5344CB8AC3E}">
        <p14:creationId xmlns:p14="http://schemas.microsoft.com/office/powerpoint/2010/main" val="3922824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971004" y="566668"/>
            <a:ext cx="9877560" cy="5602311"/>
          </a:xfrm>
          <a:prstGeom prst="rect">
            <a:avLst/>
          </a:prstGeom>
        </p:spPr>
      </p:pic>
    </p:spTree>
    <p:extLst>
      <p:ext uri="{BB962C8B-B14F-4D97-AF65-F5344CB8AC3E}">
        <p14:creationId xmlns:p14="http://schemas.microsoft.com/office/powerpoint/2010/main" val="1627319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AA0F0929-C7AC-4470-A532-C376870C3DB5}"/>
              </a:ext>
            </a:extLst>
          </p:cNvPr>
          <p:cNvPicPr>
            <a:picLocks noChangeAspect="1"/>
          </p:cNvPicPr>
          <p:nvPr/>
        </p:nvPicPr>
        <p:blipFill rotWithShape="1">
          <a:blip r:embed="rId3"/>
          <a:srcRect l="514" t="1295" r="1573" b="3171"/>
          <a:stretch/>
        </p:blipFill>
        <p:spPr>
          <a:xfrm>
            <a:off x="2271337" y="834501"/>
            <a:ext cx="9305145" cy="5478443"/>
          </a:xfrm>
          <a:prstGeom prst="rect">
            <a:avLst/>
          </a:prstGeom>
        </p:spPr>
      </p:pic>
    </p:spTree>
    <p:extLst>
      <p:ext uri="{BB962C8B-B14F-4D97-AF65-F5344CB8AC3E}">
        <p14:creationId xmlns:p14="http://schemas.microsoft.com/office/powerpoint/2010/main" val="243589799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367901" y="702502"/>
            <a:ext cx="9338995" cy="5669709"/>
          </a:xfrm>
          <a:prstGeom prst="rect">
            <a:avLst/>
          </a:prstGeom>
        </p:spPr>
      </p:pic>
    </p:spTree>
    <p:extLst>
      <p:ext uri="{BB962C8B-B14F-4D97-AF65-F5344CB8AC3E}">
        <p14:creationId xmlns:p14="http://schemas.microsoft.com/office/powerpoint/2010/main" val="2768029182"/>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4D59D419-1301-44D5-8943-1B1FAE43E47D}"/>
              </a:ext>
            </a:extLst>
          </p:cNvPr>
          <p:cNvPicPr>
            <a:picLocks noChangeAspect="1"/>
          </p:cNvPicPr>
          <p:nvPr/>
        </p:nvPicPr>
        <p:blipFill>
          <a:blip r:embed="rId2"/>
          <a:stretch>
            <a:fillRect/>
          </a:stretch>
        </p:blipFill>
        <p:spPr>
          <a:xfrm>
            <a:off x="2432482" y="985421"/>
            <a:ext cx="9161755" cy="5432113"/>
          </a:xfrm>
          <a:prstGeom prst="rect">
            <a:avLst/>
          </a:prstGeom>
        </p:spPr>
      </p:pic>
    </p:spTree>
    <p:extLst>
      <p:ext uri="{BB962C8B-B14F-4D97-AF65-F5344CB8AC3E}">
        <p14:creationId xmlns:p14="http://schemas.microsoft.com/office/powerpoint/2010/main" val="1783373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C877BC06-3F9B-4DEC-A4F5-CE9ECACA1B66}"/>
              </a:ext>
            </a:extLst>
          </p:cNvPr>
          <p:cNvPicPr>
            <a:picLocks noChangeAspect="1"/>
          </p:cNvPicPr>
          <p:nvPr/>
        </p:nvPicPr>
        <p:blipFill>
          <a:blip r:embed="rId2"/>
          <a:stretch>
            <a:fillRect/>
          </a:stretch>
        </p:blipFill>
        <p:spPr>
          <a:xfrm>
            <a:off x="2428822" y="896645"/>
            <a:ext cx="9245313" cy="5415378"/>
          </a:xfrm>
          <a:prstGeom prst="rect">
            <a:avLst/>
          </a:prstGeom>
        </p:spPr>
      </p:pic>
    </p:spTree>
    <p:extLst>
      <p:ext uri="{BB962C8B-B14F-4D97-AF65-F5344CB8AC3E}">
        <p14:creationId xmlns:p14="http://schemas.microsoft.com/office/powerpoint/2010/main" val="2119933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660CA2EF-D304-4555-AD60-E8516BC7C27B}"/>
              </a:ext>
            </a:extLst>
          </p:cNvPr>
          <p:cNvPicPr>
            <a:picLocks noChangeAspect="1"/>
          </p:cNvPicPr>
          <p:nvPr/>
        </p:nvPicPr>
        <p:blipFill>
          <a:blip r:embed="rId2"/>
          <a:stretch>
            <a:fillRect/>
          </a:stretch>
        </p:blipFill>
        <p:spPr>
          <a:xfrm>
            <a:off x="2405852" y="976543"/>
            <a:ext cx="9223895" cy="5379869"/>
          </a:xfrm>
          <a:prstGeom prst="rect">
            <a:avLst/>
          </a:prstGeom>
        </p:spPr>
      </p:pic>
    </p:spTree>
    <p:extLst>
      <p:ext uri="{BB962C8B-B14F-4D97-AF65-F5344CB8AC3E}">
        <p14:creationId xmlns:p14="http://schemas.microsoft.com/office/powerpoint/2010/main" val="465255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8CE30B8-2A70-4C7E-8308-BAC2A3AF0263}"/>
              </a:ext>
            </a:extLst>
          </p:cNvPr>
          <p:cNvSpPr txBox="1"/>
          <p:nvPr/>
        </p:nvSpPr>
        <p:spPr>
          <a:xfrm>
            <a:off x="1504812" y="1484767"/>
            <a:ext cx="10529740" cy="3293209"/>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Conclusion</a:t>
            </a:r>
          </a:p>
          <a:p>
            <a:pPr algn="ctr"/>
            <a:endParaRPr lang="en-US" sz="3600" dirty="0">
              <a:latin typeface="Times New Roman" panose="02020603050405020304" pitchFamily="18" charset="0"/>
              <a:cs typeface="Times New Roman" panose="02020603050405020304" pitchFamily="18" charset="0"/>
            </a:endParaRPr>
          </a:p>
          <a:p>
            <a:pPr marL="285750" indent="-285750">
              <a:spcAft>
                <a:spcPts val="600"/>
              </a:spcAf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 this project, we have designed a predictive model by modifying bagging regressor with linear regression and performed it on the 2010-11 online retail dataset for predicting sales of the product from different transnational countries.</a:t>
            </a:r>
          </a:p>
          <a:p>
            <a:pPr marL="285750" indent="-285750">
              <a:spcAft>
                <a:spcPts val="600"/>
              </a:spcAf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Bagging regressor with linear regression model produce more accurate prediction compared to other available techniques like linear regression, lasso regression, ridge regression etc. Finally, a comparison of diﬀerent models is summarized in Table 1.</a:t>
            </a: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It is also concluded that our model with highest R2_score performs better compared to existing models.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7425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34E213D-E848-4205-AA42-F7C3BCDFC301}"/>
              </a:ext>
            </a:extLst>
          </p:cNvPr>
          <p:cNvSpPr txBox="1"/>
          <p:nvPr/>
        </p:nvSpPr>
        <p:spPr>
          <a:xfrm>
            <a:off x="1804455" y="1079780"/>
            <a:ext cx="10539167" cy="2031325"/>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Future Scope</a:t>
            </a: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Predict customer churn and suggest ways to prevent the churn</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Customer segmentation and buying behavior analysis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7595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1F7901A-12E8-44B8-BC8D-BD93C3D3FF30}"/>
              </a:ext>
            </a:extLst>
          </p:cNvPr>
          <p:cNvSpPr>
            <a:spLocks noGrp="1"/>
          </p:cNvSpPr>
          <p:nvPr>
            <p:ph type="title"/>
          </p:nvPr>
        </p:nvSpPr>
        <p:spPr>
          <a:xfrm>
            <a:off x="2101389" y="250845"/>
            <a:ext cx="9601196" cy="1977884"/>
          </a:xfrm>
        </p:spPr>
        <p:txBody>
          <a:bodyPr>
            <a:normAutofit/>
          </a:bodyPr>
          <a:lstStyle/>
          <a:p>
            <a:pPr algn="l"/>
            <a:r>
              <a:rPr lang="en-US" sz="4000" b="1" dirty="0">
                <a:latin typeface="Times New Roman" panose="02020603050405020304" pitchFamily="18" charset="0"/>
                <a:cs typeface="Times New Roman" panose="02020603050405020304" pitchFamily="18" charset="0"/>
              </a:rPr>
              <a:t>Index</a:t>
            </a:r>
            <a:endParaRPr lang="en-IN" sz="4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33F1B132-55CF-4106-8DC6-F31D01624AE5}"/>
              </a:ext>
            </a:extLst>
          </p:cNvPr>
          <p:cNvSpPr txBox="1"/>
          <p:nvPr/>
        </p:nvSpPr>
        <p:spPr>
          <a:xfrm>
            <a:off x="2101389" y="1811479"/>
            <a:ext cx="8795209" cy="3816429"/>
          </a:xfrm>
          <a:prstGeom prst="rect">
            <a:avLst/>
          </a:prstGeom>
          <a:noFill/>
        </p:spPr>
        <p:txBody>
          <a:bodyPr wrap="square" rtlCol="0">
            <a:spAutoFit/>
          </a:bodyPr>
          <a:lstStyle/>
          <a:p>
            <a:pPr marL="342900" indent="-342900">
              <a:spcAft>
                <a:spcPts val="1200"/>
              </a:spcAft>
              <a:buFont typeface="+mj-lt"/>
              <a:buAutoNum type="arabicPeriod"/>
            </a:pPr>
            <a:r>
              <a:rPr lang="en-US" dirty="0">
                <a:latin typeface="Times New Roman" panose="02020603050405020304" pitchFamily="18" charset="0"/>
                <a:cs typeface="Times New Roman" panose="02020603050405020304" pitchFamily="18" charset="0"/>
              </a:rPr>
              <a:t>Introduction</a:t>
            </a:r>
          </a:p>
          <a:p>
            <a:pPr marL="342900" indent="-342900">
              <a:spcAft>
                <a:spcPts val="1200"/>
              </a:spcAft>
              <a:buFont typeface="+mj-lt"/>
              <a:buAutoNum type="arabicPeriod"/>
            </a:pPr>
            <a:r>
              <a:rPr lang="en-US" dirty="0">
                <a:latin typeface="Times New Roman" panose="02020603050405020304" pitchFamily="18" charset="0"/>
                <a:cs typeface="Times New Roman" panose="02020603050405020304" pitchFamily="18" charset="0"/>
              </a:rPr>
              <a:t>Problem Statement</a:t>
            </a:r>
          </a:p>
          <a:p>
            <a:pPr marL="342900" indent="-342900">
              <a:spcAft>
                <a:spcPts val="1200"/>
              </a:spcAft>
              <a:buFont typeface="+mj-lt"/>
              <a:buAutoNum type="arabicPeriod"/>
            </a:pPr>
            <a:r>
              <a:rPr lang="en-US" dirty="0">
                <a:latin typeface="Times New Roman" panose="02020603050405020304" pitchFamily="18" charset="0"/>
                <a:cs typeface="Times New Roman" panose="02020603050405020304" pitchFamily="18" charset="0"/>
              </a:rPr>
              <a:t>System Architecture</a:t>
            </a:r>
          </a:p>
          <a:p>
            <a:pPr marL="342900" indent="-342900">
              <a:spcAft>
                <a:spcPts val="1200"/>
              </a:spcAft>
              <a:buFont typeface="+mj-lt"/>
              <a:buAutoNum type="arabicPeriod"/>
            </a:pPr>
            <a:r>
              <a:rPr lang="en-US" dirty="0">
                <a:latin typeface="Times New Roman" panose="02020603050405020304" pitchFamily="18" charset="0"/>
                <a:cs typeface="Times New Roman" panose="02020603050405020304" pitchFamily="18" charset="0"/>
              </a:rPr>
              <a:t>Data Cleaning</a:t>
            </a:r>
          </a:p>
          <a:p>
            <a:pPr marL="342900" indent="-342900">
              <a:spcAft>
                <a:spcPts val="1200"/>
              </a:spcAft>
              <a:buFont typeface="+mj-lt"/>
              <a:buAutoNum type="arabicPeriod"/>
            </a:pPr>
            <a:r>
              <a:rPr lang="en-US" dirty="0">
                <a:latin typeface="Times New Roman" panose="02020603050405020304" pitchFamily="18" charset="0"/>
                <a:cs typeface="Times New Roman" panose="02020603050405020304" pitchFamily="18" charset="0"/>
              </a:rPr>
              <a:t>Data Modeling</a:t>
            </a:r>
          </a:p>
          <a:p>
            <a:pPr marL="342900" indent="-342900">
              <a:spcAft>
                <a:spcPts val="1200"/>
              </a:spcAft>
              <a:buFont typeface="+mj-lt"/>
              <a:buAutoNum type="arabicPeriod"/>
            </a:pPr>
            <a:r>
              <a:rPr lang="en-US" dirty="0">
                <a:latin typeface="Times New Roman" panose="02020603050405020304" pitchFamily="18" charset="0"/>
                <a:cs typeface="Times New Roman" panose="02020603050405020304" pitchFamily="18" charset="0"/>
              </a:rPr>
              <a:t>Data Visualization</a:t>
            </a:r>
          </a:p>
          <a:p>
            <a:pPr marL="342900" indent="-342900">
              <a:spcAft>
                <a:spcPts val="1200"/>
              </a:spcAft>
              <a:buFont typeface="+mj-lt"/>
              <a:buAutoNum type="arabicPeriod"/>
            </a:pPr>
            <a:r>
              <a:rPr lang="en-US" dirty="0">
                <a:latin typeface="Times New Roman" panose="02020603050405020304" pitchFamily="18" charset="0"/>
                <a:cs typeface="Times New Roman" panose="02020603050405020304" pitchFamily="18" charset="0"/>
              </a:rPr>
              <a:t>Conclusion</a:t>
            </a:r>
          </a:p>
          <a:p>
            <a:pPr marL="342900" indent="-342900">
              <a:spcAft>
                <a:spcPts val="1200"/>
              </a:spcAft>
              <a:buFont typeface="+mj-lt"/>
              <a:buAutoNum type="arabicPeriod"/>
            </a:pPr>
            <a:r>
              <a:rPr lang="en-US" dirty="0">
                <a:latin typeface="Times New Roman" panose="02020603050405020304" pitchFamily="18" charset="0"/>
                <a:cs typeface="Times New Roman" panose="02020603050405020304" pitchFamily="18" charset="0"/>
              </a:rPr>
              <a:t>Scope of Project</a:t>
            </a:r>
          </a:p>
          <a:p>
            <a:pPr marL="342900" indent="-342900">
              <a:spcAft>
                <a:spcPts val="1200"/>
              </a:spcAft>
              <a:buFont typeface="+mj-lt"/>
              <a:buAutoNum type="arabicPeriod"/>
            </a:pPr>
            <a:r>
              <a:rPr lang="en-IN" dirty="0">
                <a:latin typeface="Times New Roman" panose="02020603050405020304" pitchFamily="18" charset="0"/>
                <a:cs typeface="Times New Roman" panose="02020603050405020304" pitchFamily="18" charset="0"/>
              </a:rPr>
              <a:t>Reference</a:t>
            </a:r>
          </a:p>
        </p:txBody>
      </p:sp>
    </p:spTree>
    <p:extLst>
      <p:ext uri="{BB962C8B-B14F-4D97-AF65-F5344CB8AC3E}">
        <p14:creationId xmlns:p14="http://schemas.microsoft.com/office/powerpoint/2010/main" val="3484459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81E7034-EC2D-40B4-B1F6-19AA63D8654A}"/>
              </a:ext>
            </a:extLst>
          </p:cNvPr>
          <p:cNvSpPr txBox="1"/>
          <p:nvPr/>
        </p:nvSpPr>
        <p:spPr>
          <a:xfrm>
            <a:off x="1805004" y="1099184"/>
            <a:ext cx="10265790" cy="3416320"/>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Reference</a:t>
            </a:r>
          </a:p>
          <a:p>
            <a:pPr algn="ctr"/>
            <a:endParaRPr lang="en-US" sz="3600" dirty="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https://archive.ics.uci.edu/ml/datasets/Online%20Retail</a:t>
            </a:r>
            <a:endParaRPr lang="en-IN" dirty="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xmlns="" val="tx"/>
                    </a:ext>
                  </a:extLst>
                </a:hlinkClick>
              </a:rPr>
              <a:t>https://www.worldpop.org/doi/10.5258/SOTON/WP00689</a:t>
            </a:r>
            <a:endParaRPr lang="en-IN" dirty="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xmlns="" val="tx"/>
                    </a:ext>
                  </a:extLst>
                </a:hlinkClick>
              </a:rPr>
              <a:t>https://sparkbyexamples.com/pyspark-tutorial/</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q"/>
            </a:pPr>
            <a:r>
              <a:rPr lang="en-IN" u="sng" dirty="0">
                <a:latin typeface="Times New Roman" panose="02020603050405020304" pitchFamily="18" charset="0"/>
                <a:cs typeface="Times New Roman" panose="02020603050405020304" pitchFamily="18" charset="0"/>
              </a:rPr>
              <a:t>https://www.analyticsvidhya.com/blog/2021/05/5-regression-algorithms-you-should-know-introductory-guide/</a:t>
            </a:r>
          </a:p>
        </p:txBody>
      </p:sp>
    </p:spTree>
    <p:extLst>
      <p:ext uri="{BB962C8B-B14F-4D97-AF65-F5344CB8AC3E}">
        <p14:creationId xmlns:p14="http://schemas.microsoft.com/office/powerpoint/2010/main" val="409066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B1BA75B-0234-4125-A738-6CEADBAD93D6}"/>
              </a:ext>
            </a:extLst>
          </p:cNvPr>
          <p:cNvSpPr txBox="1"/>
          <p:nvPr/>
        </p:nvSpPr>
        <p:spPr>
          <a:xfrm>
            <a:off x="1369998" y="1246718"/>
            <a:ext cx="10539167" cy="406265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Introduction</a:t>
            </a:r>
          </a:p>
          <a:p>
            <a:pPr algn="ctr"/>
            <a:endParaRPr lang="en-US" sz="2400"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Every shopping centre is trying to provide personalized and short-time oﬀers for attracting more customers depending upon the day, such that the volume of sales for each item can be predicted for inventory management of the organization. </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 this project, we are focusing on online shopping sales prediction or forecasting of an item on customer’s future demand in diﬀerent shopping stores across various locations and products based on the previous records.</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Sales are the life of every organization so the forecasting of sales plays an important role in any shopping complex.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2494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6532BA4-7253-4B6F-B687-0ACD35938A14}"/>
              </a:ext>
            </a:extLst>
          </p:cNvPr>
          <p:cNvSpPr txBox="1"/>
          <p:nvPr/>
        </p:nvSpPr>
        <p:spPr>
          <a:xfrm>
            <a:off x="1377229" y="1092960"/>
            <a:ext cx="10605154" cy="3016210"/>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Problem Statement</a:t>
            </a:r>
          </a:p>
          <a:p>
            <a:pPr algn="ctr"/>
            <a:endParaRPr lang="en-US" sz="2800"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Predicting sales is one of the most important business problems for any retail entity. If a business can predict the how much of it will sell in each month, it can manage its inventory better.</a:t>
            </a: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Sales predictions also help in directing the marketing efforts in right direction to increase the chances of sale.</a:t>
            </a: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6838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FC38B619-44A4-4C5E-A94D-4B1419A3AD46}"/>
              </a:ext>
            </a:extLst>
          </p:cNvPr>
          <p:cNvPicPr>
            <a:picLocks noChangeAspect="1"/>
          </p:cNvPicPr>
          <p:nvPr/>
        </p:nvPicPr>
        <p:blipFill>
          <a:blip r:embed="rId2"/>
          <a:stretch>
            <a:fillRect/>
          </a:stretch>
        </p:blipFill>
        <p:spPr>
          <a:xfrm>
            <a:off x="2942441" y="1883714"/>
            <a:ext cx="8379850" cy="4206323"/>
          </a:xfrm>
          <a:prstGeom prst="rect">
            <a:avLst/>
          </a:prstGeom>
          <a:ln>
            <a:noFill/>
          </a:ln>
          <a:effectLst>
            <a:outerShdw blurRad="190500" algn="tl" rotWithShape="0">
              <a:srgbClr val="000000">
                <a:alpha val="70000"/>
              </a:srgbClr>
            </a:outerShdw>
          </a:effectLst>
        </p:spPr>
      </p:pic>
      <p:sp>
        <p:nvSpPr>
          <p:cNvPr id="5" name="TextBox 4">
            <a:extLst>
              <a:ext uri="{FF2B5EF4-FFF2-40B4-BE49-F238E27FC236}">
                <a16:creationId xmlns:a16="http://schemas.microsoft.com/office/drawing/2014/main" xmlns="" id="{ADAE9F5C-5D48-4F46-B7A4-5DC4AEB5A4DB}"/>
              </a:ext>
            </a:extLst>
          </p:cNvPr>
          <p:cNvSpPr txBox="1"/>
          <p:nvPr/>
        </p:nvSpPr>
        <p:spPr>
          <a:xfrm>
            <a:off x="3460626" y="528266"/>
            <a:ext cx="7343481"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System Architecture</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4249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DAA360C-9F3F-47D8-B0F3-4D6043F0F970}"/>
              </a:ext>
            </a:extLst>
          </p:cNvPr>
          <p:cNvSpPr txBox="1"/>
          <p:nvPr/>
        </p:nvSpPr>
        <p:spPr>
          <a:xfrm>
            <a:off x="1484310" y="600364"/>
            <a:ext cx="10608296"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Data Cleaning</a:t>
            </a:r>
            <a:endParaRPr lang="en-IN" sz="36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0CB2A9DD-57BF-4702-AFE6-D02FD09014BD}"/>
              </a:ext>
            </a:extLst>
          </p:cNvPr>
          <p:cNvPicPr>
            <a:picLocks noChangeAspect="1"/>
          </p:cNvPicPr>
          <p:nvPr/>
        </p:nvPicPr>
        <p:blipFill>
          <a:blip r:embed="rId2"/>
          <a:stretch>
            <a:fillRect/>
          </a:stretch>
        </p:blipFill>
        <p:spPr>
          <a:xfrm>
            <a:off x="2370339" y="1865432"/>
            <a:ext cx="8996156" cy="4242405"/>
          </a:xfrm>
          <a:prstGeom prst="rect">
            <a:avLst/>
          </a:prstGeom>
        </p:spPr>
      </p:pic>
    </p:spTree>
    <p:extLst>
      <p:ext uri="{BB962C8B-B14F-4D97-AF65-F5344CB8AC3E}">
        <p14:creationId xmlns:p14="http://schemas.microsoft.com/office/powerpoint/2010/main" val="1411840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06ED3F5-A7E4-4622-B641-A0C1BDD63C6C}"/>
              </a:ext>
            </a:extLst>
          </p:cNvPr>
          <p:cNvSpPr txBox="1"/>
          <p:nvPr/>
        </p:nvSpPr>
        <p:spPr>
          <a:xfrm>
            <a:off x="1362769" y="517612"/>
            <a:ext cx="10501459"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Data Modeling</a:t>
            </a:r>
          </a:p>
        </p:txBody>
      </p:sp>
      <p:pic>
        <p:nvPicPr>
          <p:cNvPr id="4" name="Picture 3">
            <a:extLst>
              <a:ext uri="{FF2B5EF4-FFF2-40B4-BE49-F238E27FC236}">
                <a16:creationId xmlns:a16="http://schemas.microsoft.com/office/drawing/2014/main" xmlns="" id="{10409C41-2E9A-47D1-8FC6-9618341E4DC2}"/>
              </a:ext>
            </a:extLst>
          </p:cNvPr>
          <p:cNvPicPr>
            <a:picLocks noChangeAspect="1"/>
          </p:cNvPicPr>
          <p:nvPr/>
        </p:nvPicPr>
        <p:blipFill>
          <a:blip r:embed="rId2"/>
          <a:stretch>
            <a:fillRect/>
          </a:stretch>
        </p:blipFill>
        <p:spPr>
          <a:xfrm>
            <a:off x="2871420" y="1867297"/>
            <a:ext cx="7936365" cy="409135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24440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D359B81-2D83-4F0B-B05E-09A86AA7E17B}"/>
              </a:ext>
            </a:extLst>
          </p:cNvPr>
          <p:cNvSpPr txBox="1"/>
          <p:nvPr/>
        </p:nvSpPr>
        <p:spPr>
          <a:xfrm>
            <a:off x="1955924" y="1444315"/>
            <a:ext cx="10501460" cy="406265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Algorithms Used</a:t>
            </a:r>
          </a:p>
          <a:p>
            <a:pPr algn="ctr"/>
            <a:endParaRPr lang="en-US" sz="3600" b="1" dirty="0">
              <a:latin typeface="Times New Roman" panose="02020603050405020304" pitchFamily="18" charset="0"/>
              <a:cs typeface="Times New Roman" panose="02020603050405020304" pitchFamily="18" charset="0"/>
            </a:endParaRPr>
          </a:p>
          <a:p>
            <a:pPr marL="285750" indent="-285750">
              <a:spcAft>
                <a:spcPts val="1200"/>
              </a:spcAft>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Linear Regression</a:t>
            </a:r>
          </a:p>
          <a:p>
            <a:pPr marL="285750" indent="-285750">
              <a:spcAft>
                <a:spcPts val="1200"/>
              </a:spcAft>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Ridge Regression</a:t>
            </a:r>
          </a:p>
          <a:p>
            <a:pPr marL="285750" indent="-285750">
              <a:spcAft>
                <a:spcPts val="1200"/>
              </a:spcAft>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Lasso Regression</a:t>
            </a:r>
          </a:p>
          <a:p>
            <a:pPr marL="285750" indent="-285750">
              <a:spcAft>
                <a:spcPts val="1200"/>
              </a:spcAft>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Bagging Regression</a:t>
            </a:r>
          </a:p>
          <a:p>
            <a:pPr marL="285750" indent="-285750">
              <a:spcAft>
                <a:spcPts val="1200"/>
              </a:spcAft>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Random Forest Regression</a:t>
            </a:r>
          </a:p>
          <a:p>
            <a:pPr marL="285750" indent="-285750">
              <a:spcAft>
                <a:spcPts val="1200"/>
              </a:spcAf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Bagging Regressor with Linear Regression</a:t>
            </a:r>
          </a:p>
          <a:p>
            <a:pPr marL="285750" indent="-285750">
              <a:spcAft>
                <a:spcPts val="1200"/>
              </a:spcAf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Clustering on RFM</a:t>
            </a:r>
          </a:p>
        </p:txBody>
      </p:sp>
    </p:spTree>
    <p:extLst>
      <p:ext uri="{BB962C8B-B14F-4D97-AF65-F5344CB8AC3E}">
        <p14:creationId xmlns:p14="http://schemas.microsoft.com/office/powerpoint/2010/main" val="327704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0CCDA2-3527-43A5-917F-D02094475E85}"/>
              </a:ext>
            </a:extLst>
          </p:cNvPr>
          <p:cNvSpPr>
            <a:spLocks noGrp="1"/>
          </p:cNvSpPr>
          <p:nvPr>
            <p:ph type="title"/>
          </p:nvPr>
        </p:nvSpPr>
        <p:spPr>
          <a:xfrm>
            <a:off x="1493189" y="149071"/>
            <a:ext cx="10018713" cy="1752599"/>
          </a:xfrm>
        </p:spPr>
        <p:txBody>
          <a:bodyPr/>
          <a:lstStyle/>
          <a:p>
            <a:r>
              <a:rPr lang="en-IN" sz="3600" b="1" dirty="0">
                <a:latin typeface="Times New Roman" panose="02020603050405020304" pitchFamily="18" charset="0"/>
                <a:ea typeface="+mn-ea"/>
                <a:cs typeface="Times New Roman" panose="02020603050405020304" pitchFamily="18" charset="0"/>
              </a:rPr>
              <a:t>Model</a:t>
            </a:r>
            <a:r>
              <a:rPr lang="en-IN" dirty="0"/>
              <a:t> </a:t>
            </a:r>
            <a:r>
              <a:rPr lang="en-IN" sz="3600" b="1" dirty="0">
                <a:latin typeface="Times New Roman" panose="02020603050405020304" pitchFamily="18" charset="0"/>
                <a:ea typeface="+mn-ea"/>
                <a:cs typeface="Times New Roman" panose="02020603050405020304" pitchFamily="18" charset="0"/>
              </a:rPr>
              <a:t>Evaluation</a:t>
            </a:r>
          </a:p>
        </p:txBody>
      </p:sp>
      <p:pic>
        <p:nvPicPr>
          <p:cNvPr id="4" name="Content Placeholder 3">
            <a:extLst>
              <a:ext uri="{FF2B5EF4-FFF2-40B4-BE49-F238E27FC236}">
                <a16:creationId xmlns:a16="http://schemas.microsoft.com/office/drawing/2014/main" xmlns="" id="{B7E748F9-F457-4B68-8FD2-B65CEBD77F9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65426" y="2074971"/>
            <a:ext cx="8622783" cy="3233876"/>
          </a:xfrm>
          <a:prstGeom prst="rect">
            <a:avLst/>
          </a:prstGeom>
        </p:spPr>
      </p:pic>
    </p:spTree>
    <p:extLst>
      <p:ext uri="{BB962C8B-B14F-4D97-AF65-F5344CB8AC3E}">
        <p14:creationId xmlns:p14="http://schemas.microsoft.com/office/powerpoint/2010/main" val="40581717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Override1.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themeOverride>
</file>

<file path=ppt/theme/themeOverride2.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themeOverride>
</file>

<file path=docProps/app.xml><?xml version="1.0" encoding="utf-8"?>
<Properties xmlns="http://schemas.openxmlformats.org/officeDocument/2006/extended-properties" xmlns:vt="http://schemas.openxmlformats.org/officeDocument/2006/docPropsVTypes">
  <Template/>
  <TotalTime>303</TotalTime>
  <Words>413</Words>
  <Application>Microsoft Office PowerPoint</Application>
  <PresentationFormat>Widescreen</PresentationFormat>
  <Paragraphs>75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Black</vt:lpstr>
      <vt:lpstr>Corbel</vt:lpstr>
      <vt:lpstr>Times New Roman</vt:lpstr>
      <vt:lpstr>Wingdings</vt:lpstr>
      <vt:lpstr>Parallax</vt:lpstr>
      <vt:lpstr>ONLINE SHOPPING ANALYSIS</vt:lpstr>
      <vt:lpstr>Index</vt:lpstr>
      <vt:lpstr>PowerPoint Presentation</vt:lpstr>
      <vt:lpstr>PowerPoint Presentation</vt:lpstr>
      <vt:lpstr>PowerPoint Presentation</vt:lpstr>
      <vt:lpstr>PowerPoint Presentation</vt:lpstr>
      <vt:lpstr>PowerPoint Presentation</vt:lpstr>
      <vt:lpstr>PowerPoint Presentation</vt:lpstr>
      <vt:lpstr>Model Evaluation</vt:lpstr>
      <vt:lpstr>K-Means clustering with 4 cluster IDs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shopping analysis</dc:title>
  <dc:creator>Nikhil Savant</dc:creator>
  <cp:lastModifiedBy>Admin</cp:lastModifiedBy>
  <cp:revision>19</cp:revision>
  <dcterms:created xsi:type="dcterms:W3CDTF">2022-04-12T05:26:45Z</dcterms:created>
  <dcterms:modified xsi:type="dcterms:W3CDTF">2022-04-12T20:19:03Z</dcterms:modified>
</cp:coreProperties>
</file>