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12B8CFD-D7F6-4793-A429-ED2B2CD5FFF3}">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kri Palalochana" userId="85cd0a898e5c7367" providerId="LiveId" clId="{D98ED46E-8D3F-4837-90EF-B2A6A7F17162}"/>
    <pc:docChg chg="custSel modSld">
      <pc:chgData name="Chakri Palalochana" userId="85cd0a898e5c7367" providerId="LiveId" clId="{D98ED46E-8D3F-4837-90EF-B2A6A7F17162}" dt="2025-04-15T22:11:01.019" v="24" actId="113"/>
      <pc:docMkLst>
        <pc:docMk/>
      </pc:docMkLst>
      <pc:sldChg chg="modSp mod">
        <pc:chgData name="Chakri Palalochana" userId="85cd0a898e5c7367" providerId="LiveId" clId="{D98ED46E-8D3F-4837-90EF-B2A6A7F17162}" dt="2025-04-15T22:08:13.524" v="0" actId="2711"/>
        <pc:sldMkLst>
          <pc:docMk/>
          <pc:sldMk cId="1472005754" sldId="259"/>
        </pc:sldMkLst>
        <pc:spChg chg="mod">
          <ac:chgData name="Chakri Palalochana" userId="85cd0a898e5c7367" providerId="LiveId" clId="{D98ED46E-8D3F-4837-90EF-B2A6A7F17162}" dt="2025-04-15T22:08:13.524" v="0" actId="2711"/>
          <ac:spMkLst>
            <pc:docMk/>
            <pc:sldMk cId="1472005754" sldId="259"/>
            <ac:spMk id="2" creationId="{400560E0-CD28-9436-A16F-236B482618B5}"/>
          </ac:spMkLst>
        </pc:spChg>
      </pc:sldChg>
      <pc:sldChg chg="modSp mod">
        <pc:chgData name="Chakri Palalochana" userId="85cd0a898e5c7367" providerId="LiveId" clId="{D98ED46E-8D3F-4837-90EF-B2A6A7F17162}" dt="2025-04-15T22:09:22.706" v="11" actId="14100"/>
        <pc:sldMkLst>
          <pc:docMk/>
          <pc:sldMk cId="1549606238" sldId="260"/>
        </pc:sldMkLst>
        <pc:spChg chg="mod">
          <ac:chgData name="Chakri Palalochana" userId="85cd0a898e5c7367" providerId="LiveId" clId="{D98ED46E-8D3F-4837-90EF-B2A6A7F17162}" dt="2025-04-15T22:09:22.706" v="11" actId="14100"/>
          <ac:spMkLst>
            <pc:docMk/>
            <pc:sldMk cId="1549606238" sldId="260"/>
            <ac:spMk id="2" creationId="{F5E1C48D-5F9B-FA82-576B-0212F965D5C3}"/>
          </ac:spMkLst>
        </pc:spChg>
      </pc:sldChg>
      <pc:sldChg chg="modSp mod">
        <pc:chgData name="Chakri Palalochana" userId="85cd0a898e5c7367" providerId="LiveId" clId="{D98ED46E-8D3F-4837-90EF-B2A6A7F17162}" dt="2025-04-15T22:09:44.777" v="13" actId="255"/>
        <pc:sldMkLst>
          <pc:docMk/>
          <pc:sldMk cId="193150918" sldId="261"/>
        </pc:sldMkLst>
        <pc:spChg chg="mod">
          <ac:chgData name="Chakri Palalochana" userId="85cd0a898e5c7367" providerId="LiveId" clId="{D98ED46E-8D3F-4837-90EF-B2A6A7F17162}" dt="2025-04-15T22:09:44.777" v="13" actId="255"/>
          <ac:spMkLst>
            <pc:docMk/>
            <pc:sldMk cId="193150918" sldId="261"/>
            <ac:spMk id="2" creationId="{040B2592-7ED7-9984-BB6F-BB8EF4B075EA}"/>
          </ac:spMkLst>
        </pc:spChg>
      </pc:sldChg>
      <pc:sldChg chg="modSp mod">
        <pc:chgData name="Chakri Palalochana" userId="85cd0a898e5c7367" providerId="LiveId" clId="{D98ED46E-8D3F-4837-90EF-B2A6A7F17162}" dt="2025-04-15T22:11:01.019" v="24" actId="113"/>
        <pc:sldMkLst>
          <pc:docMk/>
          <pc:sldMk cId="331170140" sldId="262"/>
        </pc:sldMkLst>
        <pc:spChg chg="mod">
          <ac:chgData name="Chakri Palalochana" userId="85cd0a898e5c7367" providerId="LiveId" clId="{D98ED46E-8D3F-4837-90EF-B2A6A7F17162}" dt="2025-04-15T22:11:01.019" v="24" actId="113"/>
          <ac:spMkLst>
            <pc:docMk/>
            <pc:sldMk cId="331170140" sldId="262"/>
            <ac:spMk id="2" creationId="{36F10609-8DDA-FBEA-7EE1-E2BD31D1F8C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4/15/2025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008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4/15/2025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393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4/15/2025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95279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4/15/2025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1692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4/15/2025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101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4/15/2025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72318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4/15/2025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53524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4/15/2025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969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4/15/2025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159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4/15/2025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17599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4/15/2025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432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4/15/2025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43522735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7300F9D3-B28C-B9AF-6D75-5E6577BB0E71}"/>
              </a:ext>
            </a:extLst>
          </p:cNvPr>
          <p:cNvSpPr>
            <a:spLocks noGrp="1"/>
          </p:cNvSpPr>
          <p:nvPr>
            <p:ph type="ctrTitle"/>
          </p:nvPr>
        </p:nvSpPr>
        <p:spPr>
          <a:xfrm>
            <a:off x="9262534" y="232967"/>
            <a:ext cx="2768600" cy="2340899"/>
          </a:xfrm>
        </p:spPr>
        <p:txBody>
          <a:bodyPr vert="horz" lIns="91440" tIns="45720" rIns="91440" bIns="45720" rtlCol="0" anchor="b">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2">
                    <a:lumMod val="10000"/>
                  </a:schemeClr>
                </a:solidFill>
                <a:effectLst/>
                <a:uLnTx/>
                <a:uFillTx/>
                <a:latin typeface="Century Gothic" panose="020B0502020202020204"/>
                <a:ea typeface="+mn-ea"/>
                <a:cs typeface="+mn-cs"/>
              </a:rPr>
              <a:t>SAI SAROJA BHUPATHI</a:t>
            </a:r>
            <a:br>
              <a:rPr kumimoji="0" lang="en-US" sz="1800" b="0" i="0" u="none" strike="noStrike" kern="1200" cap="none" spc="0" normalizeH="0" baseline="0" noProof="0" dirty="0">
                <a:ln>
                  <a:noFill/>
                </a:ln>
                <a:solidFill>
                  <a:schemeClr val="bg2">
                    <a:lumMod val="10000"/>
                  </a:schemeClr>
                </a:solidFill>
                <a:effectLst/>
                <a:uLnTx/>
                <a:uFillTx/>
                <a:latin typeface="Century Gothic" panose="020B0502020202020204"/>
                <a:ea typeface="+mn-ea"/>
                <a:cs typeface="+mn-cs"/>
              </a:rPr>
            </a:br>
            <a:r>
              <a:rPr kumimoji="0" lang="en-US" sz="1800" b="0" i="0" u="none" strike="noStrike" kern="1200" cap="none" spc="0" normalizeH="0" baseline="0" noProof="0" dirty="0">
                <a:ln>
                  <a:noFill/>
                </a:ln>
                <a:solidFill>
                  <a:schemeClr val="bg2">
                    <a:lumMod val="10000"/>
                  </a:schemeClr>
                </a:solidFill>
                <a:effectLst/>
                <a:uLnTx/>
                <a:uFillTx/>
                <a:latin typeface="Century Gothic" panose="020B0502020202020204"/>
                <a:ea typeface="+mn-ea"/>
                <a:cs typeface="+mn-cs"/>
              </a:rPr>
              <a:t>B00116458</a:t>
            </a:r>
            <a:br>
              <a:rPr kumimoji="0" lang="en-US" sz="1800" b="0" i="0" u="none" strike="noStrike" kern="1200" cap="none" spc="0" normalizeH="0" baseline="0" noProof="0" dirty="0">
                <a:ln>
                  <a:noFill/>
                </a:ln>
                <a:solidFill>
                  <a:schemeClr val="bg2">
                    <a:lumMod val="10000"/>
                  </a:schemeClr>
                </a:solidFill>
                <a:effectLst/>
                <a:uLnTx/>
                <a:uFillTx/>
                <a:latin typeface="Century Gothic" panose="020B0502020202020204"/>
                <a:ea typeface="+mn-ea"/>
                <a:cs typeface="+mn-cs"/>
              </a:rPr>
            </a:br>
            <a:br>
              <a:rPr lang="en-US" sz="3400" kern="1200" dirty="0">
                <a:solidFill>
                  <a:schemeClr val="bg2">
                    <a:lumMod val="10000"/>
                  </a:schemeClr>
                </a:solidFill>
                <a:effectLst/>
                <a:latin typeface="+mj-lt"/>
                <a:ea typeface="+mj-ea"/>
                <a:cs typeface="+mj-cs"/>
              </a:rPr>
            </a:br>
            <a:endParaRPr lang="en-US" sz="3400" kern="1200" dirty="0">
              <a:solidFill>
                <a:schemeClr val="bg2">
                  <a:lumMod val="10000"/>
                </a:schemeClr>
              </a:solidFill>
              <a:latin typeface="+mj-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4ECA529A-D38B-1933-8058-AB433CA942AD}"/>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102F0704-0A65-6C37-CF98-6D34A1428D89}"/>
              </a:ext>
            </a:extLst>
          </p:cNvPr>
          <p:cNvSpPr>
            <a:spLocks noGrp="1"/>
          </p:cNvSpPr>
          <p:nvPr>
            <p:ph type="subTitle" idx="1"/>
          </p:nvPr>
        </p:nvSpPr>
        <p:spPr>
          <a:xfrm>
            <a:off x="5230707" y="1403416"/>
            <a:ext cx="6325299" cy="4226917"/>
          </a:xfrm>
        </p:spPr>
        <p:txBody>
          <a:bodyPr vert="horz" lIns="91440" tIns="45720" rIns="91440" bIns="45720" rtlCol="0" anchor="t">
            <a:normAutofit/>
          </a:bodyPr>
          <a:lstStyle/>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r>
              <a:rPr kumimoji="0" lang="en-US" sz="5400" b="0" i="0" u="none" strike="noStrike" kern="1200" cap="all" spc="0" normalizeH="0" baseline="0" noProof="0" dirty="0">
                <a:ln>
                  <a:noFill/>
                </a:ln>
                <a:solidFill>
                  <a:schemeClr val="tx2">
                    <a:lumMod val="50000"/>
                  </a:schemeClr>
                </a:solidFill>
                <a:effectLst/>
                <a:uLnTx/>
                <a:uFillTx/>
                <a:ea typeface="+mj-ea"/>
                <a:cs typeface="+mj-cs"/>
              </a:rPr>
              <a:t>MONKEYPOX DIAGNOSIS Image Classification</a:t>
            </a:r>
            <a:endParaRPr lang="en-US" sz="2400" dirty="0">
              <a:solidFill>
                <a:schemeClr val="tx2">
                  <a:lumMod val="50000"/>
                </a:schemeClr>
              </a:solidFill>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chemeClr val="tx2">
                    <a:lumMod val="50000"/>
                  </a:schemeClr>
                </a:solidFill>
                <a:effectLst/>
                <a:uLnTx/>
                <a:uFillTx/>
                <a:ea typeface="+mn-ea"/>
                <a:cs typeface="+mn-cs"/>
              </a:rPr>
              <a:t>A Deep Learning Approach</a:t>
            </a:r>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61867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D84B40A-8F81-8BA5-2645-179DEB29AFB7}"/>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DD1D5645-58BA-ACBC-9F53-5EA98DE71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A3D7AF3E-F2A0-ECDA-9468-DC1A4E7C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DCD457D5-F722-E5A3-5A97-E34B54777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329DD42-50A6-0674-30FD-81E2408E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6BDA0DA-CC57-7FE7-7665-F22535F9C691}"/>
              </a:ext>
            </a:extLst>
          </p:cNvPr>
          <p:cNvSpPr>
            <a:spLocks noGrp="1"/>
          </p:cNvSpPr>
          <p:nvPr>
            <p:ph type="ctrTitle"/>
          </p:nvPr>
        </p:nvSpPr>
        <p:spPr>
          <a:xfrm>
            <a:off x="5748752" y="552782"/>
            <a:ext cx="5919373" cy="1611920"/>
          </a:xfrm>
        </p:spPr>
        <p:txBody>
          <a:bodyPr vert="horz" lIns="91440" tIns="45720" rIns="91440" bIns="45720" rtlCol="0" anchor="b">
            <a:normAutofit/>
          </a:bodyPr>
          <a:lstStyle/>
          <a:p>
            <a:pPr marL="0" marR="0">
              <a:lnSpc>
                <a:spcPct val="90000"/>
              </a:lnSpc>
              <a:spcAft>
                <a:spcPts val="1000"/>
              </a:spcAft>
            </a:pPr>
            <a:r>
              <a:rPr lang="en-US" sz="3400" b="1" kern="1200" dirty="0">
                <a:solidFill>
                  <a:schemeClr val="tx1"/>
                </a:solidFill>
                <a:effectLst/>
                <a:latin typeface="+mn-lt"/>
                <a:ea typeface="+mj-ea"/>
                <a:cs typeface="+mj-cs"/>
              </a:rPr>
              <a:t>Introduction – Project Overview</a:t>
            </a:r>
            <a:br>
              <a:rPr lang="en-US" sz="3400" kern="1200" dirty="0">
                <a:solidFill>
                  <a:schemeClr val="tx1"/>
                </a:solidFill>
                <a:effectLst/>
                <a:latin typeface="+mj-lt"/>
                <a:ea typeface="+mj-ea"/>
                <a:cs typeface="+mj-cs"/>
              </a:rPr>
            </a:br>
            <a:endParaRPr lang="en-US" sz="3400" kern="1200" dirty="0">
              <a:solidFill>
                <a:schemeClr val="tx1"/>
              </a:solidFill>
              <a:latin typeface="+mj-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F60CDD54-314C-A232-F905-0ECABE9CFE40}"/>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BA57DC3E-DDA5-A505-2B2C-F30414E4BAF4}"/>
              </a:ext>
            </a:extLst>
          </p:cNvPr>
          <p:cNvSpPr>
            <a:spLocks noGrp="1"/>
          </p:cNvSpPr>
          <p:nvPr>
            <p:ph type="subTitle" idx="1"/>
          </p:nvPr>
        </p:nvSpPr>
        <p:spPr>
          <a:xfrm>
            <a:off x="5323840" y="1788160"/>
            <a:ext cx="6325299" cy="3778623"/>
          </a:xfrm>
        </p:spPr>
        <p:txBody>
          <a:bodyPr vert="horz" lIns="91440" tIns="45720" rIns="91440" bIns="45720" rtlCol="0" anchor="t">
            <a:normAutofit fontScale="92500" lnSpcReduction="10000"/>
          </a:bodyPr>
          <a:lstStyle/>
          <a:p>
            <a:pPr marL="0" marR="0">
              <a:lnSpc>
                <a:spcPct val="100000"/>
              </a:lnSpc>
              <a:spcBef>
                <a:spcPts val="500"/>
              </a:spcBef>
              <a:spcAft>
                <a:spcPts val="1000"/>
              </a:spcAft>
            </a:pPr>
            <a:r>
              <a:rPr lang="en-US" sz="2400" b="1" dirty="0">
                <a:effectLst/>
              </a:rPr>
              <a:t>Title:</a:t>
            </a:r>
            <a:br>
              <a:rPr lang="en-US" sz="2400" dirty="0">
                <a:effectLst/>
              </a:rPr>
            </a:br>
            <a:r>
              <a:rPr lang="en-US" sz="2400" dirty="0">
                <a:effectLst/>
              </a:rPr>
              <a:t>Pox Image Classification Using Deep Learning and Flask</a:t>
            </a:r>
          </a:p>
          <a:p>
            <a:pPr marL="0" marR="0">
              <a:lnSpc>
                <a:spcPct val="100000"/>
              </a:lnSpc>
              <a:spcBef>
                <a:spcPts val="500"/>
              </a:spcBef>
              <a:spcAft>
                <a:spcPts val="1000"/>
              </a:spcAft>
            </a:pPr>
            <a:r>
              <a:rPr lang="en-US" sz="2400" b="1" dirty="0">
                <a:effectLst/>
              </a:rPr>
              <a:t>Description:</a:t>
            </a:r>
            <a:br>
              <a:rPr lang="en-US" sz="2400" dirty="0">
                <a:effectLst/>
              </a:rPr>
            </a:br>
            <a:r>
              <a:rPr lang="en-US" sz="2400" dirty="0">
                <a:effectLst/>
              </a:rPr>
              <a:t>This project is about creating a simple web app that can identify different skin diseases—like Chickenpox, Measles, Monkeypox, or Normal skin—by looking at a photo. It uses a trained deep learning model with computer vision, TensorFlow, and Flask to give quick results right in the browser.</a:t>
            </a: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188225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6EECE0B-BDE6-B15E-F8AE-7A14E604E821}"/>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4BF07015-F84F-783A-75F4-933C53C8E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E4E8825-7D98-2A12-AE4F-3BB752A07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6BA8A613-2DD1-DE04-D7EE-A7B793E63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9EEF638-D5E7-BA65-6AFD-683D8377B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10874CB-559C-BCB6-A725-973512364960}"/>
              </a:ext>
            </a:extLst>
          </p:cNvPr>
          <p:cNvSpPr>
            <a:spLocks noGrp="1"/>
          </p:cNvSpPr>
          <p:nvPr>
            <p:ph type="ctrTitle"/>
          </p:nvPr>
        </p:nvSpPr>
        <p:spPr>
          <a:xfrm>
            <a:off x="5748752" y="552782"/>
            <a:ext cx="5919373" cy="1611920"/>
          </a:xfrm>
        </p:spPr>
        <p:txBody>
          <a:bodyPr vert="horz" lIns="91440" tIns="45720" rIns="91440" bIns="45720" rtlCol="0" anchor="b">
            <a:normAutofit fontScale="90000"/>
          </a:bodyPr>
          <a:lstStyle/>
          <a:p>
            <a:pPr marL="0" marR="0">
              <a:lnSpc>
                <a:spcPct val="115000"/>
              </a:lnSpc>
              <a:spcBef>
                <a:spcPts val="500"/>
              </a:spcBef>
              <a:spcAft>
                <a:spcPts val="1000"/>
              </a:spcAft>
            </a:pPr>
            <a:r>
              <a:rPr lang="en-US" sz="3600" b="1" dirty="0">
                <a:effectLst/>
                <a:latin typeface="+mn-lt"/>
                <a:ea typeface="Times New Roman" panose="02020603050405020304" pitchFamily="18" charset="0"/>
                <a:cs typeface="Times New Roman" panose="02020603050405020304" pitchFamily="18" charset="0"/>
              </a:rPr>
              <a:t>Background of the Project</a:t>
            </a:r>
            <a:br>
              <a:rPr lang="en-US" sz="2000" dirty="0">
                <a:effectLst/>
                <a:latin typeface="Aptos" panose="020B0004020202020204" pitchFamily="34" charset="0"/>
                <a:ea typeface="Times New Roman" panose="02020603050405020304" pitchFamily="18" charset="0"/>
                <a:cs typeface="Times New Roman" panose="02020603050405020304" pitchFamily="18" charset="0"/>
              </a:rPr>
            </a:br>
            <a:br>
              <a:rPr lang="en-US" sz="3400" kern="1200" dirty="0">
                <a:solidFill>
                  <a:schemeClr val="tx1"/>
                </a:solidFill>
                <a:effectLst/>
                <a:latin typeface="+mj-lt"/>
                <a:ea typeface="+mj-ea"/>
                <a:cs typeface="+mj-cs"/>
              </a:rPr>
            </a:br>
            <a:endParaRPr lang="en-US" sz="3400" kern="1200" dirty="0">
              <a:solidFill>
                <a:schemeClr val="tx1"/>
              </a:solidFill>
              <a:latin typeface="+mj-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AE4FFE08-BE43-58C4-9CFD-0F7CD2146869}"/>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0B67E311-9669-60D5-F9A2-470662A477E4}"/>
              </a:ext>
            </a:extLst>
          </p:cNvPr>
          <p:cNvSpPr>
            <a:spLocks noGrp="1"/>
          </p:cNvSpPr>
          <p:nvPr>
            <p:ph type="subTitle" idx="1"/>
          </p:nvPr>
        </p:nvSpPr>
        <p:spPr>
          <a:xfrm>
            <a:off x="5323840" y="1413933"/>
            <a:ext cx="6325299" cy="4580467"/>
          </a:xfrm>
        </p:spPr>
        <p:txBody>
          <a:bodyPr vert="horz" lIns="91440" tIns="45720" rIns="91440" bIns="45720" rtlCol="0" anchor="t">
            <a:normAutofit fontScale="92500" lnSpcReduction="20000"/>
          </a:bodyPr>
          <a:lstStyle/>
          <a:p>
            <a:pPr>
              <a:buNone/>
            </a:pPr>
            <a:r>
              <a:rPr lang="en-US" sz="2400" b="1" dirty="0"/>
              <a:t>Problem Statement:</a:t>
            </a:r>
            <a:br>
              <a:rPr lang="en-US" sz="2400" dirty="0"/>
            </a:br>
            <a:r>
              <a:rPr lang="en-US" sz="2400" dirty="0"/>
              <a:t>Finding skin diseases can take time and may not always be accurate. This project helps by using images to quickly and automatically find the disease.</a:t>
            </a:r>
          </a:p>
          <a:p>
            <a:pPr>
              <a:buNone/>
            </a:pPr>
            <a:r>
              <a:rPr lang="en-US" sz="2400" b="1" dirty="0"/>
              <a:t>Dataset Used:</a:t>
            </a:r>
            <a:br>
              <a:rPr lang="en-US" sz="2400" dirty="0"/>
            </a:br>
            <a:r>
              <a:rPr lang="en-US" sz="2400" dirty="0"/>
              <a:t>We used public images of skin diseases and resized them to 150x150 pixels to fit the model.</a:t>
            </a:r>
          </a:p>
          <a:p>
            <a:r>
              <a:rPr lang="en-US" sz="2400" b="1" dirty="0"/>
              <a:t>Model Algorithm:</a:t>
            </a:r>
            <a:br>
              <a:rPr lang="en-US" sz="2400" dirty="0"/>
            </a:br>
            <a:r>
              <a:rPr lang="en-US" sz="2400" dirty="0"/>
              <a:t>We created a CNN model that learns from images to detect diseases. It uses tools like </a:t>
            </a:r>
            <a:r>
              <a:rPr lang="en-US" sz="2400" dirty="0" err="1"/>
              <a:t>Keras</a:t>
            </a:r>
            <a:r>
              <a:rPr lang="en-US" sz="2400" dirty="0"/>
              <a:t>, TensorFlow, and OpenCV to predict if the skin is healthy or has Chickenpox, Measles, or Monkeypox.</a:t>
            </a: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66458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9FC5C27-ACC7-C280-DA3F-95622BD7652A}"/>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E09A5A2A-45CC-F60E-AD35-2C12BC34F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9E2F3500-B38A-02E4-C7F3-5BFF1C4D1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A861F36A-595B-F37A-4DA2-ECBE387F2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2372583-B12A-10E9-31E0-4FFDB0DB2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400560E0-CD28-9436-A16F-236B482618B5}"/>
              </a:ext>
            </a:extLst>
          </p:cNvPr>
          <p:cNvSpPr>
            <a:spLocks noGrp="1"/>
          </p:cNvSpPr>
          <p:nvPr>
            <p:ph type="ctrTitle"/>
          </p:nvPr>
        </p:nvSpPr>
        <p:spPr>
          <a:xfrm>
            <a:off x="5748752" y="552782"/>
            <a:ext cx="5919373" cy="1611920"/>
          </a:xfrm>
        </p:spPr>
        <p:txBody>
          <a:bodyPr vert="horz" lIns="91440" tIns="45720" rIns="91440" bIns="45720" rtlCol="0" anchor="b">
            <a:normAutofit fontScale="90000"/>
          </a:bodyPr>
          <a:lstStyle/>
          <a:p>
            <a:pPr marL="0" marR="0">
              <a:lnSpc>
                <a:spcPct val="115000"/>
              </a:lnSpc>
              <a:spcBef>
                <a:spcPts val="500"/>
              </a:spcBef>
              <a:spcAft>
                <a:spcPts val="1000"/>
              </a:spcAft>
            </a:pPr>
            <a:r>
              <a:rPr lang="en-US" sz="3600" b="1" dirty="0">
                <a:effectLst/>
                <a:latin typeface="+mn-lt"/>
                <a:ea typeface="Times New Roman" panose="02020603050405020304" pitchFamily="18" charset="0"/>
                <a:cs typeface="Times New Roman" panose="02020603050405020304" pitchFamily="18" charset="0"/>
              </a:rPr>
              <a:t>Model Training – Insights</a:t>
            </a:r>
            <a:br>
              <a:rPr lang="en-US" sz="2000" dirty="0">
                <a:effectLst/>
                <a:latin typeface="Aptos" panose="020B0004020202020204" pitchFamily="34" charset="0"/>
                <a:ea typeface="Times New Roman" panose="02020603050405020304" pitchFamily="18" charset="0"/>
                <a:cs typeface="Times New Roman" panose="02020603050405020304" pitchFamily="18" charset="0"/>
              </a:rPr>
            </a:br>
            <a:br>
              <a:rPr lang="en-US" sz="3400" kern="1200" dirty="0">
                <a:solidFill>
                  <a:schemeClr val="tx1"/>
                </a:solidFill>
                <a:effectLst/>
                <a:latin typeface="+mj-lt"/>
                <a:ea typeface="+mj-ea"/>
                <a:cs typeface="+mj-cs"/>
              </a:rPr>
            </a:br>
            <a:endParaRPr lang="en-US" sz="3400" kern="1200" dirty="0">
              <a:solidFill>
                <a:schemeClr val="tx1"/>
              </a:solidFill>
              <a:latin typeface="+mj-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1CA5B1A3-60F9-D1EF-1259-943F00E4A224}"/>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341BCCA1-02A1-0160-9620-C1082E7E716C}"/>
              </a:ext>
            </a:extLst>
          </p:cNvPr>
          <p:cNvSpPr>
            <a:spLocks noGrp="1"/>
          </p:cNvSpPr>
          <p:nvPr>
            <p:ph type="subTitle" idx="1"/>
          </p:nvPr>
        </p:nvSpPr>
        <p:spPr>
          <a:xfrm>
            <a:off x="5323840" y="1439333"/>
            <a:ext cx="6325299" cy="4614333"/>
          </a:xfrm>
        </p:spPr>
        <p:txBody>
          <a:bodyPr vert="horz" lIns="91440" tIns="45720" rIns="91440" bIns="45720" rtlCol="0" anchor="t">
            <a:normAutofit fontScale="85000" lnSpcReduction="20000"/>
          </a:bodyPr>
          <a:lstStyle/>
          <a:p>
            <a:pPr marL="0" marR="0">
              <a:lnSpc>
                <a:spcPct val="115000"/>
              </a:lnSpc>
              <a:spcBef>
                <a:spcPts val="500"/>
              </a:spcBef>
              <a:spcAft>
                <a:spcPts val="1000"/>
              </a:spcAft>
              <a:buNone/>
            </a:pPr>
            <a:r>
              <a:rPr lang="en-US" sz="2600" b="1" dirty="0">
                <a:effectLst/>
                <a:ea typeface="Times New Roman" panose="02020603050405020304" pitchFamily="18" charset="0"/>
                <a:cs typeface="Times New Roman" panose="02020603050405020304" pitchFamily="18" charset="0"/>
              </a:rPr>
              <a:t>Training Details:</a:t>
            </a:r>
            <a:br>
              <a:rPr lang="en-US" sz="2600" dirty="0">
                <a:effectLst/>
                <a:ea typeface="Times New Roman" panose="02020603050405020304" pitchFamily="18" charset="0"/>
                <a:cs typeface="Times New Roman" panose="02020603050405020304" pitchFamily="18" charset="0"/>
              </a:rPr>
            </a:br>
            <a:r>
              <a:rPr lang="en-US" sz="2600" dirty="0">
                <a:effectLst/>
                <a:ea typeface="Times New Roman" panose="02020603050405020304" pitchFamily="18" charset="0"/>
                <a:cs typeface="Times New Roman" panose="02020603050405020304" pitchFamily="18" charset="0"/>
              </a:rPr>
              <a:t>The images were resized and adjusted to work well with the model, which was trained using the Adam optimizer and accuracy as the main measure. It learned for about 30–50 rounds (epochs) and used techniques like dropout and image changes to improve performance.</a:t>
            </a:r>
          </a:p>
          <a:p>
            <a:pPr marL="0" marR="0">
              <a:lnSpc>
                <a:spcPct val="115000"/>
              </a:lnSpc>
              <a:spcBef>
                <a:spcPts val="500"/>
              </a:spcBef>
              <a:spcAft>
                <a:spcPts val="1000"/>
              </a:spcAft>
            </a:pPr>
            <a:r>
              <a:rPr lang="en-US" sz="2600" b="1" dirty="0">
                <a:effectLst/>
                <a:ea typeface="Times New Roman" panose="02020603050405020304" pitchFamily="18" charset="0"/>
                <a:cs typeface="Times New Roman" panose="02020603050405020304" pitchFamily="18" charset="0"/>
              </a:rPr>
              <a:t>Findings:</a:t>
            </a:r>
            <a:br>
              <a:rPr lang="en-US" sz="2600" dirty="0">
                <a:effectLst/>
                <a:ea typeface="Times New Roman" panose="02020603050405020304" pitchFamily="18" charset="0"/>
                <a:cs typeface="Times New Roman" panose="02020603050405020304" pitchFamily="18" charset="0"/>
              </a:rPr>
            </a:br>
            <a:r>
              <a:rPr lang="en-US" sz="2600" dirty="0">
                <a:effectLst/>
                <a:ea typeface="Times New Roman" panose="02020603050405020304" pitchFamily="18" charset="0"/>
                <a:cs typeface="Times New Roman" panose="02020603050405020304" pitchFamily="18" charset="0"/>
              </a:rPr>
              <a:t>The model reached over 90% accuracy and worked best with clear, well-lit images. Using regularization and data changes helped avoid overfitting (memorizing instead of learning).</a:t>
            </a: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147200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EB57841-81DF-14D7-6904-2D754743DB1E}"/>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391A7361-45CA-7022-95C0-3593C8C9A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43CEA72-0B69-DEEC-A332-F4D32D8F2C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31202E07-2B5C-BCAD-D6DF-B7EDB8531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895159E-EB81-3B08-4DBF-5495B654E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F5E1C48D-5F9B-FA82-576B-0212F965D5C3}"/>
              </a:ext>
            </a:extLst>
          </p:cNvPr>
          <p:cNvSpPr>
            <a:spLocks noGrp="1"/>
          </p:cNvSpPr>
          <p:nvPr>
            <p:ph type="ctrTitle"/>
          </p:nvPr>
        </p:nvSpPr>
        <p:spPr>
          <a:xfrm>
            <a:off x="5444067" y="465667"/>
            <a:ext cx="6510865" cy="2235200"/>
          </a:xfrm>
        </p:spPr>
        <p:txBody>
          <a:bodyPr vert="horz" lIns="91440" tIns="45720" rIns="91440" bIns="45720" rtlCol="0" anchor="b">
            <a:noAutofit/>
          </a:bodyPr>
          <a:lstStyle/>
          <a:p>
            <a:pPr marL="0" marR="0">
              <a:lnSpc>
                <a:spcPct val="115000"/>
              </a:lnSpc>
              <a:spcBef>
                <a:spcPts val="500"/>
              </a:spcBef>
              <a:spcAft>
                <a:spcPts val="1000"/>
              </a:spcAft>
            </a:pPr>
            <a:br>
              <a:rPr lang="en-US" sz="3200" b="1" dirty="0">
                <a:effectLst/>
                <a:latin typeface="+mn-lt"/>
                <a:ea typeface="Times New Roman" panose="02020603050405020304" pitchFamily="18" charset="0"/>
                <a:cs typeface="Times New Roman" panose="02020603050405020304" pitchFamily="18" charset="0"/>
              </a:rPr>
            </a:br>
            <a:br>
              <a:rPr lang="en-US" sz="3200" b="1" dirty="0">
                <a:effectLst/>
                <a:latin typeface="+mn-lt"/>
                <a:ea typeface="Times New Roman" panose="02020603050405020304" pitchFamily="18" charset="0"/>
                <a:cs typeface="Times New Roman" panose="02020603050405020304" pitchFamily="18" charset="0"/>
              </a:rPr>
            </a:br>
            <a:br>
              <a:rPr lang="en-US" sz="3200" b="1" dirty="0">
                <a:effectLst/>
                <a:latin typeface="+mn-lt"/>
                <a:ea typeface="Times New Roman" panose="02020603050405020304" pitchFamily="18" charset="0"/>
                <a:cs typeface="Times New Roman" panose="02020603050405020304" pitchFamily="18" charset="0"/>
              </a:rPr>
            </a:br>
            <a:br>
              <a:rPr lang="en-US" sz="3200" b="1" dirty="0">
                <a:effectLst/>
                <a:latin typeface="+mn-lt"/>
                <a:ea typeface="Times New Roman" panose="02020603050405020304" pitchFamily="18" charset="0"/>
                <a:cs typeface="Times New Roman" panose="02020603050405020304" pitchFamily="18" charset="0"/>
              </a:rPr>
            </a:br>
            <a:r>
              <a:rPr lang="en-US" sz="3200" b="1" dirty="0">
                <a:effectLst/>
                <a:latin typeface="+mn-lt"/>
                <a:ea typeface="Times New Roman" panose="02020603050405020304" pitchFamily="18" charset="0"/>
                <a:cs typeface="Times New Roman" panose="02020603050405020304" pitchFamily="18" charset="0"/>
              </a:rPr>
              <a:t>Operational Flow &amp; Performance</a:t>
            </a:r>
            <a:br>
              <a:rPr lang="en-US" sz="3200" dirty="0">
                <a:effectLst/>
                <a:latin typeface="+mn-lt"/>
                <a:ea typeface="Times New Roman" panose="02020603050405020304" pitchFamily="18" charset="0"/>
                <a:cs typeface="Times New Roman" panose="02020603050405020304" pitchFamily="18" charset="0"/>
              </a:rPr>
            </a:br>
            <a:br>
              <a:rPr lang="en-US" sz="3200" kern="1200" dirty="0">
                <a:solidFill>
                  <a:schemeClr val="tx1"/>
                </a:solidFill>
                <a:effectLst/>
                <a:latin typeface="+mn-lt"/>
                <a:ea typeface="+mj-ea"/>
                <a:cs typeface="+mj-cs"/>
              </a:rPr>
            </a:br>
            <a:endParaRPr lang="en-US" sz="3200" kern="1200" dirty="0">
              <a:solidFill>
                <a:schemeClr val="tx1"/>
              </a:solidFill>
              <a:latin typeface="+mn-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10C4D052-6251-5203-64C7-26DE14F67371}"/>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6A73729A-5FAC-072D-40B3-FE6687C47F08}"/>
              </a:ext>
            </a:extLst>
          </p:cNvPr>
          <p:cNvSpPr>
            <a:spLocks noGrp="1"/>
          </p:cNvSpPr>
          <p:nvPr>
            <p:ph type="subTitle" idx="1"/>
          </p:nvPr>
        </p:nvSpPr>
        <p:spPr>
          <a:xfrm>
            <a:off x="5323840" y="990600"/>
            <a:ext cx="6325299" cy="4576184"/>
          </a:xfrm>
        </p:spPr>
        <p:txBody>
          <a:bodyPr vert="horz" lIns="91440" tIns="45720" rIns="91440" bIns="45720" rtlCol="0" anchor="t">
            <a:normAutofit fontScale="92500" lnSpcReduction="10000"/>
          </a:bodyPr>
          <a:lstStyle/>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15000"/>
              </a:lnSpc>
              <a:spcBef>
                <a:spcPts val="500"/>
              </a:spcBef>
              <a:spcAft>
                <a:spcPts val="1000"/>
              </a:spcAft>
              <a:buNone/>
            </a:pPr>
            <a:r>
              <a:rPr lang="en-US" sz="2400" b="1" dirty="0">
                <a:effectLst/>
                <a:ea typeface="Times New Roman" panose="02020603050405020304" pitchFamily="18" charset="0"/>
                <a:cs typeface="Times New Roman" panose="02020603050405020304" pitchFamily="18" charset="0"/>
              </a:rPr>
              <a:t>Model Operation (Real-Time Image Upload):</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Users can upload a skin image, which gets resized and analyzed by the trained model to predict the disease along with how confident the model is.</a:t>
            </a:r>
          </a:p>
          <a:p>
            <a:pPr marL="0" marR="0">
              <a:lnSpc>
                <a:spcPct val="115000"/>
              </a:lnSpc>
              <a:spcBef>
                <a:spcPts val="500"/>
              </a:spcBef>
              <a:spcAft>
                <a:spcPts val="1000"/>
              </a:spcAft>
            </a:pPr>
            <a:r>
              <a:rPr lang="en-US" sz="2400" b="1" dirty="0">
                <a:effectLst/>
                <a:ea typeface="Times New Roman" panose="02020603050405020304" pitchFamily="18" charset="0"/>
                <a:cs typeface="Times New Roman" panose="02020603050405020304" pitchFamily="18" charset="0"/>
              </a:rPr>
              <a:t>Performance:</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The system gives results quickly (in 2–5 seconds) and works well in real-time, especially with clear and well-lit images.</a:t>
            </a: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154960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AF1884E-6D9A-4BBE-5C00-478E25BAEFF6}"/>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B0827E4F-98E1-101F-5D28-2792086A3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0FD86D2-8F82-2623-79D7-98359EA300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236EB3E5-FAF1-65DF-08AD-FB609E6E9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B97BC9D-BF68-0AF0-41BE-003171872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040B2592-7ED7-9984-BB6F-BB8EF4B075EA}"/>
              </a:ext>
            </a:extLst>
          </p:cNvPr>
          <p:cNvSpPr>
            <a:spLocks noGrp="1"/>
          </p:cNvSpPr>
          <p:nvPr>
            <p:ph type="ctrTitle"/>
          </p:nvPr>
        </p:nvSpPr>
        <p:spPr>
          <a:xfrm>
            <a:off x="5748752" y="496943"/>
            <a:ext cx="5919373" cy="2271657"/>
          </a:xfrm>
        </p:spPr>
        <p:txBody>
          <a:bodyPr vert="horz" lIns="91440" tIns="45720" rIns="91440" bIns="45720" rtlCol="0" anchor="b">
            <a:normAutofit/>
          </a:bodyPr>
          <a:lstStyle/>
          <a:p>
            <a:pPr marL="0" marR="0">
              <a:lnSpc>
                <a:spcPct val="115000"/>
              </a:lnSpc>
              <a:spcBef>
                <a:spcPts val="500"/>
              </a:spcBef>
              <a:spcAft>
                <a:spcPts val="1000"/>
              </a:spcAft>
            </a:pPr>
            <a:r>
              <a:rPr lang="en-US" sz="3200" b="1" dirty="0">
                <a:effectLst/>
                <a:latin typeface="+mn-lt"/>
                <a:ea typeface="Times New Roman" panose="02020603050405020304" pitchFamily="18" charset="0"/>
                <a:cs typeface="Times New Roman" panose="02020603050405020304" pitchFamily="18" charset="0"/>
              </a:rPr>
              <a:t>Flask Web Application</a:t>
            </a:r>
            <a:br>
              <a:rPr lang="en-US" sz="2000" dirty="0">
                <a:effectLst/>
                <a:latin typeface="Aptos" panose="020B0004020202020204" pitchFamily="34" charset="0"/>
                <a:ea typeface="Times New Roman" panose="02020603050405020304" pitchFamily="18" charset="0"/>
                <a:cs typeface="Times New Roman" panose="02020603050405020304" pitchFamily="18" charset="0"/>
              </a:rPr>
            </a:br>
            <a:br>
              <a:rPr lang="en-US" sz="3400" kern="1200" dirty="0">
                <a:solidFill>
                  <a:schemeClr val="tx1"/>
                </a:solidFill>
                <a:effectLst/>
                <a:latin typeface="+mj-lt"/>
                <a:ea typeface="+mj-ea"/>
                <a:cs typeface="+mj-cs"/>
              </a:rPr>
            </a:br>
            <a:endParaRPr lang="en-US" sz="3400" kern="1200" dirty="0">
              <a:solidFill>
                <a:schemeClr val="tx1"/>
              </a:solidFill>
              <a:latin typeface="+mj-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0CB39046-EAB6-20E8-0025-014DB567A5E2}"/>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1F7034C4-4789-06DA-156C-CEA3163B6D7D}"/>
              </a:ext>
            </a:extLst>
          </p:cNvPr>
          <p:cNvSpPr>
            <a:spLocks noGrp="1"/>
          </p:cNvSpPr>
          <p:nvPr>
            <p:ph type="subTitle" idx="1"/>
          </p:nvPr>
        </p:nvSpPr>
        <p:spPr>
          <a:xfrm>
            <a:off x="5323840" y="1788161"/>
            <a:ext cx="6325299" cy="4451772"/>
          </a:xfrm>
        </p:spPr>
        <p:txBody>
          <a:bodyPr vert="horz" lIns="91440" tIns="45720" rIns="91440" bIns="45720" rtlCol="0" anchor="t">
            <a:normAutofit fontScale="55000" lnSpcReduction="20000"/>
          </a:bodyPr>
          <a:lstStyle/>
          <a:p>
            <a:pPr marL="0" marR="0">
              <a:lnSpc>
                <a:spcPct val="100000"/>
              </a:lnSpc>
              <a:spcBef>
                <a:spcPts val="500"/>
              </a:spcBef>
              <a:spcAft>
                <a:spcPts val="1000"/>
              </a:spcAft>
            </a:pPr>
            <a:endParaRPr lang="en-US" sz="2400" dirty="0"/>
          </a:p>
          <a:p>
            <a:pPr marL="0" marR="0">
              <a:lnSpc>
                <a:spcPct val="115000"/>
              </a:lnSpc>
              <a:spcBef>
                <a:spcPts val="500"/>
              </a:spcBef>
              <a:spcAft>
                <a:spcPts val="1000"/>
              </a:spcAft>
              <a:buNone/>
            </a:pPr>
            <a:r>
              <a:rPr lang="en-US" sz="4200" b="1" dirty="0">
                <a:effectLst/>
                <a:ea typeface="Times New Roman" panose="02020603050405020304" pitchFamily="18" charset="0"/>
                <a:cs typeface="Times New Roman" panose="02020603050405020304" pitchFamily="18" charset="0"/>
              </a:rPr>
              <a:t>Flask App Setup:</a:t>
            </a:r>
            <a:br>
              <a:rPr lang="en-US" sz="4200" dirty="0">
                <a:effectLst/>
                <a:ea typeface="Times New Roman" panose="02020603050405020304" pitchFamily="18" charset="0"/>
                <a:cs typeface="Times New Roman" panose="02020603050405020304" pitchFamily="18" charset="0"/>
              </a:rPr>
            </a:br>
            <a:r>
              <a:rPr lang="en-US" sz="4200" dirty="0">
                <a:effectLst/>
                <a:ea typeface="Times New Roman" panose="02020603050405020304" pitchFamily="18" charset="0"/>
                <a:cs typeface="Times New Roman" panose="02020603050405020304" pitchFamily="18" charset="0"/>
              </a:rPr>
              <a:t>The app has a simple web page where users can upload a skin image and see the predicted disease with a confidence score. Behind the scenes, the image is processed, and the result is shown on the same page.</a:t>
            </a:r>
          </a:p>
          <a:p>
            <a:pPr marL="0" marR="0">
              <a:lnSpc>
                <a:spcPct val="115000"/>
              </a:lnSpc>
              <a:spcBef>
                <a:spcPts val="500"/>
              </a:spcBef>
              <a:spcAft>
                <a:spcPts val="1000"/>
              </a:spcAft>
            </a:pPr>
            <a:r>
              <a:rPr lang="en-US" sz="4200" b="1" dirty="0">
                <a:effectLst/>
                <a:ea typeface="Times New Roman" panose="02020603050405020304" pitchFamily="18" charset="0"/>
                <a:cs typeface="Times New Roman" panose="02020603050405020304" pitchFamily="18" charset="0"/>
              </a:rPr>
              <a:t>Code Integration &amp; Flask Route:</a:t>
            </a:r>
            <a:br>
              <a:rPr lang="en-US" sz="4200" dirty="0">
                <a:effectLst/>
                <a:ea typeface="Times New Roman" panose="02020603050405020304" pitchFamily="18" charset="0"/>
                <a:cs typeface="Times New Roman" panose="02020603050405020304" pitchFamily="18" charset="0"/>
              </a:rPr>
            </a:br>
            <a:r>
              <a:rPr lang="en-US" sz="4200" dirty="0">
                <a:effectLst/>
                <a:ea typeface="Times New Roman" panose="02020603050405020304" pitchFamily="18" charset="0"/>
                <a:cs typeface="Times New Roman" panose="02020603050405020304" pitchFamily="18" charset="0"/>
              </a:rPr>
              <a:t>The image is loaded and prepared using Python code, then sent to the model for prediction. Flask handles the upload and displays the result through the web interface.</a:t>
            </a:r>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19315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3115DFF-A43A-03AF-4581-073E20FC79CD}"/>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4D7A7BAD-5991-D57E-7C17-81E21698DB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314AA1-5DDD-4DAA-8202-17EE02FD4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9" name="Background Fill">
            <a:extLst>
              <a:ext uri="{FF2B5EF4-FFF2-40B4-BE49-F238E27FC236}">
                <a16:creationId xmlns:a16="http://schemas.microsoft.com/office/drawing/2014/main" id="{CEFA400A-B8E0-44DB-3BF1-B608ED907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5F3B93-2930-053C-7CFB-2E1884D50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6F10609-8DDA-FBEA-7EE1-E2BD31D1F8C0}"/>
              </a:ext>
            </a:extLst>
          </p:cNvPr>
          <p:cNvSpPr>
            <a:spLocks noGrp="1"/>
          </p:cNvSpPr>
          <p:nvPr>
            <p:ph type="ctrTitle"/>
          </p:nvPr>
        </p:nvSpPr>
        <p:spPr>
          <a:xfrm>
            <a:off x="5748752" y="496943"/>
            <a:ext cx="5919373" cy="2932057"/>
          </a:xfrm>
        </p:spPr>
        <p:txBody>
          <a:bodyPr vert="horz" lIns="91440" tIns="45720" rIns="91440" bIns="45720" rtlCol="0" anchor="b">
            <a:noAutofit/>
          </a:bodyPr>
          <a:lstStyle/>
          <a:p>
            <a:pPr marL="0" marR="0">
              <a:lnSpc>
                <a:spcPct val="115000"/>
              </a:lnSpc>
              <a:spcBef>
                <a:spcPts val="500"/>
              </a:spcBef>
              <a:spcAft>
                <a:spcPts val="1000"/>
              </a:spcAft>
            </a:pPr>
            <a:r>
              <a:rPr lang="en-US" sz="3200" b="1" dirty="0">
                <a:effectLst/>
                <a:latin typeface="+mn-lt"/>
                <a:ea typeface="Times New Roman" panose="02020603050405020304" pitchFamily="18" charset="0"/>
                <a:cs typeface="Times New Roman" panose="02020603050405020304" pitchFamily="18" charset="0"/>
              </a:rPr>
              <a:t>Conclusion &amp; Acknowledgement</a:t>
            </a:r>
            <a:br>
              <a:rPr lang="en-US" sz="3200" b="1" dirty="0">
                <a:effectLst/>
                <a:latin typeface="+mn-lt"/>
                <a:ea typeface="Times New Roman" panose="02020603050405020304" pitchFamily="18" charset="0"/>
                <a:cs typeface="Times New Roman" panose="02020603050405020304" pitchFamily="18" charset="0"/>
              </a:rPr>
            </a:br>
            <a:br>
              <a:rPr lang="en-US" sz="3200" b="1" dirty="0">
                <a:effectLst/>
                <a:latin typeface="+mn-lt"/>
                <a:ea typeface="Times New Roman" panose="02020603050405020304" pitchFamily="18" charset="0"/>
                <a:cs typeface="Times New Roman" panose="02020603050405020304" pitchFamily="18" charset="0"/>
              </a:rPr>
            </a:br>
            <a:br>
              <a:rPr lang="en-US" sz="3200" b="1" kern="1200" dirty="0">
                <a:solidFill>
                  <a:schemeClr val="tx1"/>
                </a:solidFill>
                <a:effectLst/>
                <a:latin typeface="+mn-lt"/>
                <a:ea typeface="+mj-ea"/>
                <a:cs typeface="+mj-cs"/>
              </a:rPr>
            </a:br>
            <a:endParaRPr lang="en-US" sz="3200" b="1" kern="1200" dirty="0">
              <a:solidFill>
                <a:schemeClr val="tx1"/>
              </a:solidFill>
              <a:latin typeface="+mn-lt"/>
              <a:ea typeface="+mj-ea"/>
              <a:cs typeface="+mj-cs"/>
            </a:endParaRPr>
          </a:p>
        </p:txBody>
      </p:sp>
      <p:pic>
        <p:nvPicPr>
          <p:cNvPr id="4" name="Picture 3" descr="A blue abstract watercolor pattern on a white background">
            <a:extLst>
              <a:ext uri="{FF2B5EF4-FFF2-40B4-BE49-F238E27FC236}">
                <a16:creationId xmlns:a16="http://schemas.microsoft.com/office/drawing/2014/main" id="{D0424FC5-C352-6D0F-F1AE-D1201F3D4CDB}"/>
              </a:ext>
            </a:extLst>
          </p:cNvPr>
          <p:cNvPicPr>
            <a:picLocks noChangeAspect="1"/>
          </p:cNvPicPr>
          <p:nvPr/>
        </p:nvPicPr>
        <p:blipFill>
          <a:blip r:embed="rId2"/>
          <a:srcRect l="16941" r="27475"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F1D42BF9-6448-0A13-F8BF-2E7B9EB2A077}"/>
              </a:ext>
            </a:extLst>
          </p:cNvPr>
          <p:cNvSpPr>
            <a:spLocks noGrp="1"/>
          </p:cNvSpPr>
          <p:nvPr>
            <p:ph type="subTitle" idx="1"/>
          </p:nvPr>
        </p:nvSpPr>
        <p:spPr>
          <a:xfrm>
            <a:off x="5323840" y="1515533"/>
            <a:ext cx="6325299" cy="4944533"/>
          </a:xfrm>
        </p:spPr>
        <p:txBody>
          <a:bodyPr vert="horz" lIns="91440" tIns="45720" rIns="91440" bIns="45720" rtlCol="0" anchor="t">
            <a:normAutofit fontScale="92500" lnSpcReduction="10000"/>
          </a:bodyPr>
          <a:lstStyle/>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15000"/>
              </a:lnSpc>
              <a:spcBef>
                <a:spcPts val="500"/>
              </a:spcBef>
              <a:spcAft>
                <a:spcPts val="1000"/>
              </a:spcAft>
              <a:buNone/>
            </a:pPr>
            <a:r>
              <a:rPr lang="en-US" sz="2400" b="1" dirty="0">
                <a:effectLst/>
                <a:ea typeface="Times New Roman" panose="02020603050405020304" pitchFamily="18" charset="0"/>
                <a:cs typeface="Times New Roman" panose="02020603050405020304" pitchFamily="18" charset="0"/>
              </a:rPr>
              <a:t>Conclusion:</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We built a working web app that can quickly and accurately detect skin diseases from images using deep learning. It’s useful for fast health checks, even in remote areas.</a:t>
            </a:r>
            <a:endParaRPr lang="en-US" sz="1600" dirty="0">
              <a:effectLst/>
              <a:ea typeface="Times New Roman" panose="02020603050405020304" pitchFamily="18" charset="0"/>
              <a:cs typeface="Times New Roman" panose="02020603050405020304" pitchFamily="18" charset="0"/>
            </a:endParaRPr>
          </a:p>
          <a:p>
            <a:pPr marL="0" marR="0">
              <a:lnSpc>
                <a:spcPct val="115000"/>
              </a:lnSpc>
              <a:spcBef>
                <a:spcPts val="500"/>
              </a:spcBef>
              <a:spcAft>
                <a:spcPts val="1000"/>
              </a:spcAft>
            </a:pPr>
            <a:r>
              <a:rPr lang="en-US" sz="2400" b="1" dirty="0">
                <a:effectLst/>
                <a:ea typeface="Times New Roman" panose="02020603050405020304" pitchFamily="18" charset="0"/>
                <a:cs typeface="Times New Roman" panose="02020603050405020304" pitchFamily="18" charset="0"/>
              </a:rPr>
              <a:t>Acknowledgements:</a:t>
            </a:r>
            <a:br>
              <a:rPr lang="en-US" sz="2400" dirty="0">
                <a:effectLst/>
                <a:ea typeface="Times New Roman" panose="02020603050405020304" pitchFamily="18" charset="0"/>
                <a:cs typeface="Times New Roman" panose="02020603050405020304" pitchFamily="18" charset="0"/>
              </a:rPr>
            </a:br>
            <a:r>
              <a:rPr lang="en-US" sz="2400" dirty="0">
                <a:effectLst/>
                <a:ea typeface="Times New Roman" panose="02020603050405020304" pitchFamily="18" charset="0"/>
                <a:cs typeface="Times New Roman" panose="02020603050405020304" pitchFamily="18" charset="0"/>
              </a:rPr>
              <a:t>Thanks to those who shared the datasets, supported the project, and guided the work. The app was made using TensorFlow, </a:t>
            </a:r>
            <a:r>
              <a:rPr lang="en-US" sz="2400" dirty="0" err="1">
                <a:effectLst/>
                <a:ea typeface="Times New Roman" panose="02020603050405020304" pitchFamily="18" charset="0"/>
                <a:cs typeface="Times New Roman" panose="02020603050405020304" pitchFamily="18" charset="0"/>
              </a:rPr>
              <a:t>Keras</a:t>
            </a:r>
            <a:r>
              <a:rPr lang="en-US" sz="2400" dirty="0">
                <a:effectLst/>
                <a:ea typeface="Times New Roman" panose="02020603050405020304" pitchFamily="18" charset="0"/>
                <a:cs typeface="Times New Roman" panose="02020603050405020304" pitchFamily="18" charset="0"/>
              </a:rPr>
              <a:t>, OpenCV, and Flask.</a:t>
            </a:r>
            <a:endParaRPr lang="en-US" sz="1600" dirty="0">
              <a:effectLst/>
              <a:ea typeface="Times New Roman" panose="02020603050405020304" pitchFamily="18" charset="0"/>
              <a:cs typeface="Times New Roman" panose="02020603050405020304" pitchFamily="18" charset="0"/>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marL="0" marR="0">
              <a:lnSpc>
                <a:spcPct val="100000"/>
              </a:lnSpc>
              <a:spcBef>
                <a:spcPts val="500"/>
              </a:spcBef>
              <a:spcAft>
                <a:spcPts val="1000"/>
              </a:spcAft>
            </a:pPr>
            <a:endParaRPr lang="en-US" sz="2400" dirty="0"/>
          </a:p>
          <a:p>
            <a:pPr marL="0" marR="0">
              <a:lnSpc>
                <a:spcPct val="100000"/>
              </a:lnSpc>
              <a:spcBef>
                <a:spcPts val="500"/>
              </a:spcBef>
              <a:spcAft>
                <a:spcPts val="1000"/>
              </a:spcAft>
            </a:pPr>
            <a:endParaRPr lang="en-US" sz="2400" dirty="0">
              <a:effectLst/>
            </a:endParaRPr>
          </a:p>
          <a:p>
            <a:pPr>
              <a:lnSpc>
                <a:spcPct val="100000"/>
              </a:lnSpc>
            </a:pPr>
            <a:endParaRPr lang="en-US" sz="1700" dirty="0"/>
          </a:p>
        </p:txBody>
      </p:sp>
    </p:spTree>
    <p:extLst>
      <p:ext uri="{BB962C8B-B14F-4D97-AF65-F5344CB8AC3E}">
        <p14:creationId xmlns:p14="http://schemas.microsoft.com/office/powerpoint/2010/main" val="331170140"/>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66</TotalTime>
  <Words>522</Words>
  <Application>Microsoft Office PowerPoint</Application>
  <PresentationFormat>Widescreen</PresentationFormat>
  <Paragraphs>98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Avenir Next LT Pro</vt:lpstr>
      <vt:lpstr>Century Gothic</vt:lpstr>
      <vt:lpstr>Posterama</vt:lpstr>
      <vt:lpstr>Times New Roman</vt:lpstr>
      <vt:lpstr>SplashVTI</vt:lpstr>
      <vt:lpstr>SAI SAROJA BHUPATHI B00116458  </vt:lpstr>
      <vt:lpstr>Introduction – Project Overview </vt:lpstr>
      <vt:lpstr>Background of the Project  </vt:lpstr>
      <vt:lpstr>Model Training – Insights  </vt:lpstr>
      <vt:lpstr>    Operational Flow &amp; Performance  </vt:lpstr>
      <vt:lpstr>Flask Web Application  </vt:lpstr>
      <vt:lpstr>Conclusion &amp; Acknowledgement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Chakri Palalochana</dc:creator>
  <cp:lastModifiedBy>Chakri Palalochana</cp:lastModifiedBy>
  <cp:revision>1</cp:revision>
  <dcterms:created xsi:type="dcterms:W3CDTF">2025-04-15T21:04:20Z</dcterms:created>
  <dcterms:modified xsi:type="dcterms:W3CDTF">2025-04-15T22:11:06Z</dcterms:modified>
</cp:coreProperties>
</file>