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79" r:id="rId2"/>
    <p:sldId id="256" r:id="rId3"/>
    <p:sldId id="280" r:id="rId4"/>
    <p:sldId id="281" r:id="rId5"/>
    <p:sldId id="319" r:id="rId6"/>
    <p:sldId id="282" r:id="rId7"/>
    <p:sldId id="257" r:id="rId8"/>
    <p:sldId id="258" r:id="rId9"/>
    <p:sldId id="285" r:id="rId10"/>
    <p:sldId id="286" r:id="rId11"/>
    <p:sldId id="288" r:id="rId12"/>
    <p:sldId id="290" r:id="rId13"/>
    <p:sldId id="291"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9" r:id="rId27"/>
    <p:sldId id="323" r:id="rId28"/>
    <p:sldId id="324" r:id="rId29"/>
    <p:sldId id="325" r:id="rId30"/>
    <p:sldId id="321" r:id="rId31"/>
    <p:sldId id="326" r:id="rId32"/>
    <p:sldId id="317" r:id="rId33"/>
    <p:sldId id="318" r:id="rId34"/>
    <p:sldId id="28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6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roj\Documents\Ag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aroj\Documents\Q8.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aroj\Documents\Q9.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aroj\Documents\Q9.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aroj\Documents\Q11.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aroj\Documents\Q12.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Saroj\Documents\Q12.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Saroj\Documents\Q13.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Saroj\Documents\Q14.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Saroj\Documents\Q14.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Saroj\Documents\Q15.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roj\Documents\Gender.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Saroj\Documents\Q16.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Saroj\Documents\Q17.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Saroj\Documents\Q18.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Saroj\Documents\Q19.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Saroj\Documents\Q20.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Saroj\Documents\Q20.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Saroj\Documents\Q21.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Saroj\Documents\Q22.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Saroj\Documents\Q28.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Saroj\Documents\Q28.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Saroj\Documents\Q29.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Saroj\Documents\Q31.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Saroj\Documents\Q30.xlsx" TargetMode="External"/><Relationship Id="rId2" Type="http://schemas.microsoft.com/office/2011/relationships/chartColorStyle" Target="colors32.xml"/><Relationship Id="rId1" Type="http://schemas.microsoft.com/office/2011/relationships/chartStyle" Target="style32.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roj\Documents\Incom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roj\Documents\Incom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aroj\Documents\Q6.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aroj\Documents\Q6.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aroj\Documents\Q8.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123046093593915"/>
          <c:y val="0.13527879163123616"/>
          <c:w val="0.57151139608129342"/>
          <c:h val="0.85155543967836134"/>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169-4105-9BC8-10434DFB42C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169-4105-9BC8-10434DFB42C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169-4105-9BC8-10434DFB42C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169-4105-9BC8-10434DFB42C6}"/>
              </c:ext>
            </c:extLst>
          </c:dPt>
          <c:dLbls>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18-30</c:v>
                </c:pt>
                <c:pt idx="1">
                  <c:v>31-40</c:v>
                </c:pt>
                <c:pt idx="2">
                  <c:v>41-60</c:v>
                </c:pt>
                <c:pt idx="3">
                  <c:v>Above 60</c:v>
                </c:pt>
              </c:strCache>
            </c:strRef>
          </c:cat>
          <c:val>
            <c:numRef>
              <c:f>Sheet1!$B$2:$B$5</c:f>
              <c:numCache>
                <c:formatCode>General</c:formatCode>
                <c:ptCount val="4"/>
                <c:pt idx="0">
                  <c:v>54</c:v>
                </c:pt>
                <c:pt idx="1">
                  <c:v>50</c:v>
                </c:pt>
                <c:pt idx="2">
                  <c:v>16</c:v>
                </c:pt>
                <c:pt idx="3">
                  <c:v>0</c:v>
                </c:pt>
              </c:numCache>
            </c:numRef>
          </c:val>
          <c:extLst>
            <c:ext xmlns:c16="http://schemas.microsoft.com/office/drawing/2014/chart" uri="{C3380CC4-5D6E-409C-BE32-E72D297353CC}">
              <c16:uniqueId val="{00000008-1169-4105-9BC8-10434DFB42C6}"/>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a:t>0%</a:t>
                    </a:r>
                  </a:p>
                </c:rich>
              </c:tx>
              <c:dLblPos val="t"/>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8AA-4144-AE8E-B962E999366C}"/>
                </c:ext>
              </c:extLst>
            </c:dLbl>
            <c:dLbl>
              <c:idx val="1"/>
              <c:tx>
                <c:rich>
                  <a:bodyPr/>
                  <a:lstStyle/>
                  <a:p>
                    <a:fld id="{F13171A5-5DAD-4C92-AC30-B52C6FC180EE}" type="YVALUE">
                      <a:rPr lang="en-US" baseline="0"/>
                      <a:pPr/>
                      <a:t>[Y VALUE]</a:t>
                    </a:fld>
                    <a:r>
                      <a:rPr lang="en-US" baseline="0"/>
                      <a:t>%</a:t>
                    </a:r>
                  </a:p>
                </c:rich>
              </c:tx>
              <c:dLblPos val="t"/>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8AA-4144-AE8E-B962E999366C}"/>
                </c:ext>
              </c:extLst>
            </c:dLbl>
            <c:dLbl>
              <c:idx val="2"/>
              <c:tx>
                <c:rich>
                  <a:bodyPr/>
                  <a:lstStyle/>
                  <a:p>
                    <a:r>
                      <a:rPr lang="en-US"/>
                      <a:t>10%</a:t>
                    </a:r>
                  </a:p>
                </c:rich>
              </c:tx>
              <c:dLblPos val="t"/>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68AA-4144-AE8E-B962E999366C}"/>
                </c:ext>
              </c:extLst>
            </c:dLbl>
            <c:dLbl>
              <c:idx val="3"/>
              <c:tx>
                <c:rich>
                  <a:bodyPr/>
                  <a:lstStyle/>
                  <a:p>
                    <a:r>
                      <a:rPr lang="en-US"/>
                      <a:t>67%</a:t>
                    </a:r>
                  </a:p>
                </c:rich>
              </c:tx>
              <c:dLblPos val="t"/>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8AA-4144-AE8E-B962E999366C}"/>
                </c:ext>
              </c:extLst>
            </c:dLbl>
            <c:dLbl>
              <c:idx val="4"/>
              <c:tx>
                <c:rich>
                  <a:bodyPr/>
                  <a:lstStyle/>
                  <a:p>
                    <a:r>
                      <a:rPr lang="en-US"/>
                      <a:t>23%</a:t>
                    </a:r>
                  </a:p>
                </c:rich>
              </c:tx>
              <c:dLblPos val="t"/>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68AA-4144-AE8E-B962E999366C}"/>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dk1"/>
                    </a:solidFill>
                    <a:latin typeface="+mn-lt"/>
                    <a:ea typeface="+mn-ea"/>
                    <a:cs typeface="+mn-cs"/>
                  </a:defRPr>
                </a:pPr>
                <a:endParaRPr lang="en-US"/>
              </a:p>
            </c:txPr>
            <c:dLblPos val="t"/>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xVal>
            <c:numRef>
              <c:f>Sheet1!$A$1:$A$5</c:f>
              <c:numCache>
                <c:formatCode>General</c:formatCode>
                <c:ptCount val="5"/>
                <c:pt idx="0">
                  <c:v>1</c:v>
                </c:pt>
                <c:pt idx="1">
                  <c:v>2</c:v>
                </c:pt>
                <c:pt idx="2">
                  <c:v>3</c:v>
                </c:pt>
                <c:pt idx="3">
                  <c:v>4</c:v>
                </c:pt>
                <c:pt idx="4">
                  <c:v>5</c:v>
                </c:pt>
              </c:numCache>
            </c:numRef>
          </c:xVal>
          <c:yVal>
            <c:numRef>
              <c:f>Sheet1!$B$1:$B$5</c:f>
              <c:numCache>
                <c:formatCode>General</c:formatCode>
                <c:ptCount val="5"/>
                <c:pt idx="0">
                  <c:v>0</c:v>
                </c:pt>
                <c:pt idx="1">
                  <c:v>0</c:v>
                </c:pt>
                <c:pt idx="2">
                  <c:v>12</c:v>
                </c:pt>
                <c:pt idx="3">
                  <c:v>80</c:v>
                </c:pt>
                <c:pt idx="4">
                  <c:v>28</c:v>
                </c:pt>
              </c:numCache>
            </c:numRef>
          </c:yVal>
          <c:smooth val="0"/>
          <c:extLst>
            <c:ext xmlns:c16="http://schemas.microsoft.com/office/drawing/2014/chart" uri="{C3380CC4-5D6E-409C-BE32-E72D297353CC}">
              <c16:uniqueId val="{00000005-68AA-4144-AE8E-B962E999366C}"/>
            </c:ext>
          </c:extLst>
        </c:ser>
        <c:dLbls>
          <c:showLegendKey val="0"/>
          <c:showVal val="0"/>
          <c:showCatName val="0"/>
          <c:showSerName val="0"/>
          <c:showPercent val="0"/>
          <c:showBubbleSize val="0"/>
        </c:dLbls>
        <c:axId val="110842048"/>
        <c:axId val="110849120"/>
      </c:scatterChart>
      <c:valAx>
        <c:axId val="110842048"/>
        <c:scaling>
          <c:orientation val="minMax"/>
          <c:max val="5"/>
        </c:scaling>
        <c:delete val="0"/>
        <c:axPos val="b"/>
        <c:title>
          <c:tx>
            <c:rich>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r>
                  <a:rPr lang="en-IN" dirty="0"/>
                  <a:t>Ratings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110849120"/>
        <c:crosses val="autoZero"/>
        <c:crossBetween val="midCat"/>
      </c:valAx>
      <c:valAx>
        <c:axId val="110849120"/>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dk1"/>
                    </a:solidFill>
                    <a:latin typeface="+mn-lt"/>
                    <a:ea typeface="+mn-ea"/>
                    <a:cs typeface="+mn-cs"/>
                  </a:defRPr>
                </a:pPr>
                <a:r>
                  <a:rPr lang="en-IN"/>
                  <a:t>Respondents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110842048"/>
        <c:crosses val="autoZero"/>
        <c:crossBetween val="midCat"/>
      </c:valAx>
      <c:spPr>
        <a:noFill/>
        <a:ln>
          <a:noFill/>
        </a:ln>
        <a:effectLst/>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sz="1400">
          <a:solidFill>
            <a:schemeClr val="dk1"/>
          </a:solidFill>
          <a:latin typeface="+mn-lt"/>
          <a:ea typeface="+mn-ea"/>
          <a:cs typeface="+mn-cs"/>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dLbl>
              <c:idx val="0"/>
              <c:tx>
                <c:rich>
                  <a:bodyPr/>
                  <a:lstStyle/>
                  <a:p>
                    <a:r>
                      <a:rPr lang="en-US"/>
                      <a:t>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720-4187-B462-1E8BF1E074C7}"/>
                </c:ext>
              </c:extLst>
            </c:dLbl>
            <c:dLbl>
              <c:idx val="1"/>
              <c:tx>
                <c:rich>
                  <a:bodyPr/>
                  <a:lstStyle/>
                  <a:p>
                    <a:r>
                      <a:rPr lang="en-US"/>
                      <a:t>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720-4187-B462-1E8BF1E074C7}"/>
                </c:ext>
              </c:extLst>
            </c:dLbl>
            <c:dLbl>
              <c:idx val="2"/>
              <c:tx>
                <c:rich>
                  <a:bodyPr/>
                  <a:lstStyle/>
                  <a:p>
                    <a:r>
                      <a:rPr lang="en-US"/>
                      <a:t>24%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B720-4187-B462-1E8BF1E074C7}"/>
                </c:ext>
              </c:extLst>
            </c:dLbl>
            <c:dLbl>
              <c:idx val="3"/>
              <c:tx>
                <c:rich>
                  <a:bodyPr/>
                  <a:lstStyle/>
                  <a:p>
                    <a:r>
                      <a:rPr lang="en-US"/>
                      <a:t>40%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720-4187-B462-1E8BF1E074C7}"/>
                </c:ext>
              </c:extLst>
            </c:dLbl>
            <c:dLbl>
              <c:idx val="4"/>
              <c:tx>
                <c:rich>
                  <a:bodyPr/>
                  <a:lstStyle/>
                  <a:p>
                    <a:r>
                      <a:rPr lang="en-US"/>
                      <a:t>36%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B720-4187-B462-1E8BF1E074C7}"/>
                </c:ext>
              </c:extLst>
            </c:dLbl>
            <c:numFmt formatCode="#,##0" sourceLinked="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Sheet1!$A$1:$A$5</c:f>
              <c:numCache>
                <c:formatCode>General</c:formatCode>
                <c:ptCount val="5"/>
                <c:pt idx="0">
                  <c:v>1</c:v>
                </c:pt>
                <c:pt idx="1">
                  <c:v>2</c:v>
                </c:pt>
                <c:pt idx="2">
                  <c:v>3</c:v>
                </c:pt>
                <c:pt idx="3">
                  <c:v>4</c:v>
                </c:pt>
                <c:pt idx="4">
                  <c:v>5</c:v>
                </c:pt>
              </c:numCache>
            </c:numRef>
          </c:cat>
          <c:val>
            <c:numRef>
              <c:f>Sheet1!$B$1:$B$5</c:f>
              <c:numCache>
                <c:formatCode>General</c:formatCode>
                <c:ptCount val="5"/>
                <c:pt idx="0">
                  <c:v>0</c:v>
                </c:pt>
                <c:pt idx="1">
                  <c:v>0</c:v>
                </c:pt>
                <c:pt idx="2">
                  <c:v>18</c:v>
                </c:pt>
                <c:pt idx="3">
                  <c:v>90</c:v>
                </c:pt>
                <c:pt idx="4">
                  <c:v>12</c:v>
                </c:pt>
              </c:numCache>
            </c:numRef>
          </c:val>
          <c:extLst>
            <c:ext xmlns:c16="http://schemas.microsoft.com/office/drawing/2014/chart" uri="{C3380CC4-5D6E-409C-BE32-E72D297353CC}">
              <c16:uniqueId val="{00000005-B720-4187-B462-1E8BF1E074C7}"/>
            </c:ext>
          </c:extLst>
        </c:ser>
        <c:dLbls>
          <c:showLegendKey val="0"/>
          <c:showVal val="0"/>
          <c:showCatName val="0"/>
          <c:showSerName val="0"/>
          <c:showPercent val="0"/>
          <c:showBubbleSize val="0"/>
        </c:dLbls>
        <c:gapWidth val="75"/>
        <c:overlap val="40"/>
        <c:axId val="27912720"/>
        <c:axId val="27906064"/>
      </c:barChart>
      <c:catAx>
        <c:axId val="279127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27906064"/>
        <c:crosses val="autoZero"/>
        <c:auto val="1"/>
        <c:lblAlgn val="ctr"/>
        <c:lblOffset val="100"/>
        <c:noMultiLvlLbl val="0"/>
      </c:catAx>
      <c:valAx>
        <c:axId val="27906064"/>
        <c:scaling>
          <c:orientation val="minMax"/>
          <c:max val="5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crossAx val="27912720"/>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'[Q9.xlsx]Sheet1'!$B$1:$B$5</c:f>
              <c:strCache>
                <c:ptCount val="5"/>
                <c:pt idx="0">
                  <c:v>0</c:v>
                </c:pt>
                <c:pt idx="1">
                  <c:v>0</c:v>
                </c:pt>
                <c:pt idx="2">
                  <c:v>18</c:v>
                </c:pt>
                <c:pt idx="3">
                  <c:v>90</c:v>
                </c:pt>
                <c:pt idx="4">
                  <c:v>12</c:v>
                </c:pt>
              </c:strCache>
            </c:strRef>
          </c:tx>
          <c:spPr>
            <a:solidFill>
              <a:schemeClr val="accent1"/>
            </a:solidFill>
            <a:ln>
              <a:noFill/>
            </a:ln>
            <a:effectLst/>
          </c:spPr>
          <c:invertIfNegative val="0"/>
          <c:dLbls>
            <c:dLbl>
              <c:idx val="0"/>
              <c:tx>
                <c:rich>
                  <a:bodyPr/>
                  <a:lstStyle/>
                  <a:p>
                    <a:r>
                      <a:rPr lang="en-US"/>
                      <a:t>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5EB-456A-8EC4-B07D23A46615}"/>
                </c:ext>
              </c:extLst>
            </c:dLbl>
            <c:dLbl>
              <c:idx val="1"/>
              <c:tx>
                <c:rich>
                  <a:bodyPr/>
                  <a:lstStyle/>
                  <a:p>
                    <a:r>
                      <a:rPr lang="en-US"/>
                      <a:t>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25EB-456A-8EC4-B07D23A46615}"/>
                </c:ext>
              </c:extLst>
            </c:dLbl>
            <c:dLbl>
              <c:idx val="2"/>
              <c:tx>
                <c:rich>
                  <a:bodyPr/>
                  <a:lstStyle/>
                  <a:p>
                    <a:r>
                      <a:rPr lang="en-US"/>
                      <a:t>15%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25EB-456A-8EC4-B07D23A46615}"/>
                </c:ext>
              </c:extLst>
            </c:dLbl>
            <c:dLbl>
              <c:idx val="3"/>
              <c:tx>
                <c:rich>
                  <a:bodyPr/>
                  <a:lstStyle/>
                  <a:p>
                    <a:r>
                      <a:rPr lang="en-US"/>
                      <a:t>75%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25EB-456A-8EC4-B07D23A46615}"/>
                </c:ext>
              </c:extLst>
            </c:dLbl>
            <c:dLbl>
              <c:idx val="4"/>
              <c:tx>
                <c:rich>
                  <a:bodyPr/>
                  <a:lstStyle/>
                  <a:p>
                    <a:r>
                      <a:rPr lang="en-US"/>
                      <a:t>10%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25EB-456A-8EC4-B07D23A46615}"/>
                </c:ext>
              </c:extLst>
            </c:dLbl>
            <c:numFmt formatCode="#,##0" sourceLinked="0"/>
            <c:spPr>
              <a:noFill/>
              <a:ln>
                <a:noFill/>
              </a:ln>
              <a:effectLst/>
            </c:spPr>
            <c:txPr>
              <a:bodyPr rot="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'[Q9.xlsx]Sheet1'!$A$1:$A$5</c:f>
              <c:numCache>
                <c:formatCode>General</c:formatCode>
                <c:ptCount val="5"/>
                <c:pt idx="0">
                  <c:v>1</c:v>
                </c:pt>
                <c:pt idx="1">
                  <c:v>2</c:v>
                </c:pt>
                <c:pt idx="2">
                  <c:v>3</c:v>
                </c:pt>
                <c:pt idx="3">
                  <c:v>4</c:v>
                </c:pt>
                <c:pt idx="4">
                  <c:v>5</c:v>
                </c:pt>
              </c:numCache>
            </c:numRef>
          </c:cat>
          <c:val>
            <c:numRef>
              <c:f>'[Q9.xlsx]Sheet1'!$B$1:$B$5</c:f>
              <c:numCache>
                <c:formatCode>General</c:formatCode>
                <c:ptCount val="5"/>
                <c:pt idx="0">
                  <c:v>0</c:v>
                </c:pt>
                <c:pt idx="1">
                  <c:v>0</c:v>
                </c:pt>
                <c:pt idx="2">
                  <c:v>18</c:v>
                </c:pt>
                <c:pt idx="3">
                  <c:v>90</c:v>
                </c:pt>
                <c:pt idx="4">
                  <c:v>12</c:v>
                </c:pt>
              </c:numCache>
            </c:numRef>
          </c:val>
          <c:extLst>
            <c:ext xmlns:c16="http://schemas.microsoft.com/office/drawing/2014/chart" uri="{C3380CC4-5D6E-409C-BE32-E72D297353CC}">
              <c16:uniqueId val="{00000005-25EB-456A-8EC4-B07D23A46615}"/>
            </c:ext>
          </c:extLst>
        </c:ser>
        <c:dLbls>
          <c:showLegendKey val="0"/>
          <c:showVal val="0"/>
          <c:showCatName val="0"/>
          <c:showSerName val="0"/>
          <c:showPercent val="0"/>
          <c:showBubbleSize val="0"/>
        </c:dLbls>
        <c:gapWidth val="75"/>
        <c:overlap val="40"/>
        <c:axId val="27912720"/>
        <c:axId val="27906064"/>
      </c:barChart>
      <c:catAx>
        <c:axId val="27912720"/>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dk1"/>
                    </a:solidFill>
                    <a:latin typeface="+mn-lt"/>
                    <a:ea typeface="+mn-ea"/>
                    <a:cs typeface="+mn-cs"/>
                  </a:defRPr>
                </a:pPr>
                <a:r>
                  <a:rPr lang="en-IN" sz="1400" dirty="0"/>
                  <a:t>Ratings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crossAx val="27906064"/>
        <c:crosses val="autoZero"/>
        <c:auto val="1"/>
        <c:lblAlgn val="ctr"/>
        <c:lblOffset val="100"/>
        <c:noMultiLvlLbl val="0"/>
      </c:catAx>
      <c:valAx>
        <c:axId val="27906064"/>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r>
                  <a:rPr lang="en-IN" sz="1400" dirty="0"/>
                  <a:t>Respondents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crossAx val="27912720"/>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sz="1200">
          <a:solidFill>
            <a:schemeClr val="dk1"/>
          </a:solidFill>
          <a:latin typeface="+mn-lt"/>
          <a:ea typeface="+mn-ea"/>
          <a:cs typeface="+mn-cs"/>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110"/>
      <c:depthPercent val="50"/>
      <c:rAngAx val="0"/>
      <c:perspective val="4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C199-4960-B755-4921D0C986E5}"/>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C199-4960-B755-4921D0C986E5}"/>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Sheet1!$A$5:$A$6</c:f>
              <c:strCache>
                <c:ptCount val="2"/>
                <c:pt idx="0">
                  <c:v>Yes</c:v>
                </c:pt>
                <c:pt idx="1">
                  <c:v>No</c:v>
                </c:pt>
              </c:strCache>
            </c:strRef>
          </c:cat>
          <c:val>
            <c:numRef>
              <c:f>Sheet1!$C$5:$C$6</c:f>
              <c:numCache>
                <c:formatCode>0%</c:formatCode>
                <c:ptCount val="2"/>
                <c:pt idx="0">
                  <c:v>0.82</c:v>
                </c:pt>
                <c:pt idx="1">
                  <c:v>0.18</c:v>
                </c:pt>
              </c:numCache>
            </c:numRef>
          </c:val>
          <c:extLst>
            <c:ext xmlns:c16="http://schemas.microsoft.com/office/drawing/2014/chart" uri="{C3380CC4-5D6E-409C-BE32-E72D297353CC}">
              <c16:uniqueId val="{00000004-C199-4960-B755-4921D0C986E5}"/>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2"/>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1-A44E-4ADE-B7FB-6F184A2A9AD9}"/>
              </c:ext>
            </c:extLst>
          </c:dPt>
          <c:dLbls>
            <c:dLbl>
              <c:idx val="0"/>
              <c:tx>
                <c:rich>
                  <a:bodyPr/>
                  <a:lstStyle/>
                  <a:p>
                    <a:r>
                      <a:rPr lang="en-US"/>
                      <a:t>98%</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A44E-4ADE-B7FB-6F184A2A9AD9}"/>
                </c:ext>
              </c:extLst>
            </c:dLbl>
            <c:dLbl>
              <c:idx val="1"/>
              <c:tx>
                <c:rich>
                  <a:bodyPr/>
                  <a:lstStyle/>
                  <a:p>
                    <a:fld id="{22513AFF-44F9-4574-B729-33EFABF42625}" type="VALUE">
                      <a:rPr lang="en-US"/>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44E-4ADE-B7FB-6F184A2A9AD9}"/>
                </c:ext>
              </c:extLst>
            </c:dLbl>
            <c:dLbl>
              <c:idx val="2"/>
              <c:tx>
                <c:rich>
                  <a:bodyPr/>
                  <a:lstStyle/>
                  <a:p>
                    <a:r>
                      <a:rPr lang="en-US"/>
                      <a:t>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44E-4ADE-B7FB-6F184A2A9AD9}"/>
                </c:ext>
              </c:extLst>
            </c:dLbl>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Sheet1!$A$4:$A$6</c:f>
              <c:strCache>
                <c:ptCount val="2"/>
                <c:pt idx="0">
                  <c:v>Yes</c:v>
                </c:pt>
                <c:pt idx="1">
                  <c:v>No</c:v>
                </c:pt>
              </c:strCache>
            </c:strRef>
          </c:cat>
          <c:val>
            <c:numRef>
              <c:f>Sheet1!$B$4:$B$6</c:f>
              <c:numCache>
                <c:formatCode>General</c:formatCode>
                <c:ptCount val="3"/>
                <c:pt idx="0">
                  <c:v>112</c:v>
                </c:pt>
                <c:pt idx="1">
                  <c:v>8</c:v>
                </c:pt>
              </c:numCache>
            </c:numRef>
          </c:val>
          <c:extLst>
            <c:ext xmlns:c16="http://schemas.microsoft.com/office/drawing/2014/chart" uri="{C3380CC4-5D6E-409C-BE32-E72D297353CC}">
              <c16:uniqueId val="{00000004-A44E-4ADE-B7FB-6F184A2A9AD9}"/>
            </c:ext>
          </c:extLst>
        </c:ser>
        <c:dLbls>
          <c:showLegendKey val="0"/>
          <c:showVal val="0"/>
          <c:showCatName val="0"/>
          <c:showSerName val="0"/>
          <c:showPercent val="0"/>
          <c:showBubbleSize val="0"/>
        </c:dLbls>
        <c:gapWidth val="150"/>
        <c:axId val="483865535"/>
        <c:axId val="483869279"/>
      </c:barChart>
      <c:catAx>
        <c:axId val="4838655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483869279"/>
        <c:crosses val="autoZero"/>
        <c:auto val="1"/>
        <c:lblAlgn val="ctr"/>
        <c:lblOffset val="100"/>
        <c:noMultiLvlLbl val="0"/>
      </c:catAx>
      <c:valAx>
        <c:axId val="483869279"/>
        <c:scaling>
          <c:orientation val="minMax"/>
          <c:max val="5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dk1"/>
                </a:solidFill>
                <a:latin typeface="+mn-lt"/>
                <a:ea typeface="+mn-ea"/>
                <a:cs typeface="+mn-cs"/>
              </a:defRPr>
            </a:pPr>
            <a:endParaRPr lang="en-US"/>
          </a:p>
        </c:txPr>
        <c:crossAx val="483865535"/>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dLbl>
              <c:idx val="0"/>
              <c:tx>
                <c:rich>
                  <a:bodyPr/>
                  <a:lstStyle/>
                  <a:p>
                    <a:r>
                      <a:rPr lang="en-US" dirty="0"/>
                      <a:t>93%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266-49A1-9152-1FC85E2CE850}"/>
                </c:ext>
              </c:extLst>
            </c:dLbl>
            <c:dLbl>
              <c:idx val="1"/>
              <c:tx>
                <c:rich>
                  <a:bodyPr/>
                  <a:lstStyle/>
                  <a:p>
                    <a:r>
                      <a:rPr lang="en-US" dirty="0"/>
                      <a:t>7%</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1266-49A1-9152-1FC85E2CE850}"/>
                </c:ext>
              </c:extLst>
            </c:dLbl>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Sheet1!$A$4:$A$5</c:f>
              <c:strCache>
                <c:ptCount val="2"/>
                <c:pt idx="0">
                  <c:v>Yes</c:v>
                </c:pt>
                <c:pt idx="1">
                  <c:v>No</c:v>
                </c:pt>
              </c:strCache>
            </c:strRef>
          </c:cat>
          <c:val>
            <c:numRef>
              <c:f>Sheet1!$B$4:$B$5</c:f>
              <c:numCache>
                <c:formatCode>General</c:formatCode>
                <c:ptCount val="2"/>
                <c:pt idx="0">
                  <c:v>112</c:v>
                </c:pt>
                <c:pt idx="1">
                  <c:v>8</c:v>
                </c:pt>
              </c:numCache>
            </c:numRef>
          </c:val>
          <c:extLst>
            <c:ext xmlns:c16="http://schemas.microsoft.com/office/drawing/2014/chart" uri="{C3380CC4-5D6E-409C-BE32-E72D297353CC}">
              <c16:uniqueId val="{00000002-1266-49A1-9152-1FC85E2CE850}"/>
            </c:ext>
          </c:extLst>
        </c:ser>
        <c:dLbls>
          <c:showLegendKey val="0"/>
          <c:showVal val="0"/>
          <c:showCatName val="0"/>
          <c:showSerName val="0"/>
          <c:showPercent val="0"/>
          <c:showBubbleSize val="0"/>
        </c:dLbls>
        <c:gapWidth val="150"/>
        <c:axId val="483865535"/>
        <c:axId val="483869279"/>
      </c:barChart>
      <c:catAx>
        <c:axId val="4838655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crossAx val="483869279"/>
        <c:crosses val="autoZero"/>
        <c:auto val="1"/>
        <c:lblAlgn val="ctr"/>
        <c:lblOffset val="100"/>
        <c:noMultiLvlLbl val="0"/>
      </c:catAx>
      <c:valAx>
        <c:axId val="483869279"/>
        <c:scaling>
          <c:orientation val="minMax"/>
          <c:max val="1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dk1"/>
                    </a:solidFill>
                    <a:latin typeface="+mn-lt"/>
                    <a:ea typeface="+mn-ea"/>
                    <a:cs typeface="+mn-cs"/>
                  </a:defRPr>
                </a:pPr>
                <a:r>
                  <a:rPr lang="en-IN"/>
                  <a:t>Respondents</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crossAx val="483865535"/>
        <c:crosses val="autoZero"/>
        <c:crossBetween val="between"/>
        <c:majorUnit val="10"/>
      </c:valAx>
      <c:spPr>
        <a:noFill/>
        <a:ln>
          <a:noFill/>
        </a:ln>
        <a:effectLst/>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sz="1200">
          <a:solidFill>
            <a:schemeClr val="dk1"/>
          </a:solidFill>
          <a:latin typeface="+mn-lt"/>
          <a:ea typeface="+mn-ea"/>
          <a:cs typeface="+mn-cs"/>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dLbl>
              <c:idx val="0"/>
              <c:tx>
                <c:rich>
                  <a:bodyPr/>
                  <a:lstStyle/>
                  <a:p>
                    <a:r>
                      <a:rPr lang="en-US" dirty="0"/>
                      <a:t>88%</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E58-491B-A08A-0018CBA486E3}"/>
                </c:ext>
              </c:extLst>
            </c:dLbl>
            <c:dLbl>
              <c:idx val="1"/>
              <c:tx>
                <c:rich>
                  <a:bodyPr/>
                  <a:lstStyle/>
                  <a:p>
                    <a:r>
                      <a:rPr lang="en-US" dirty="0"/>
                      <a:t>12%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E58-491B-A08A-0018CBA486E3}"/>
                </c:ext>
              </c:extLst>
            </c:dLbl>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Sheet1!$A$4:$A$5</c:f>
              <c:strCache>
                <c:ptCount val="2"/>
                <c:pt idx="0">
                  <c:v>Authorised Service Centre</c:v>
                </c:pt>
                <c:pt idx="1">
                  <c:v>Local Workshop</c:v>
                </c:pt>
              </c:strCache>
            </c:strRef>
          </c:cat>
          <c:val>
            <c:numRef>
              <c:f>Sheet1!$B$4:$B$5</c:f>
              <c:numCache>
                <c:formatCode>General</c:formatCode>
                <c:ptCount val="2"/>
                <c:pt idx="0">
                  <c:v>105</c:v>
                </c:pt>
                <c:pt idx="1">
                  <c:v>15</c:v>
                </c:pt>
              </c:numCache>
            </c:numRef>
          </c:val>
          <c:extLst>
            <c:ext xmlns:c16="http://schemas.microsoft.com/office/drawing/2014/chart" uri="{C3380CC4-5D6E-409C-BE32-E72D297353CC}">
              <c16:uniqueId val="{00000003-EE58-491B-A08A-0018CBA486E3}"/>
            </c:ext>
          </c:extLst>
        </c:ser>
        <c:dLbls>
          <c:dLblPos val="outEnd"/>
          <c:showLegendKey val="0"/>
          <c:showVal val="1"/>
          <c:showCatName val="0"/>
          <c:showSerName val="0"/>
          <c:showPercent val="0"/>
          <c:showBubbleSize val="0"/>
        </c:dLbls>
        <c:gapWidth val="219"/>
        <c:overlap val="-27"/>
        <c:axId val="300950735"/>
        <c:axId val="300953231"/>
      </c:barChart>
      <c:catAx>
        <c:axId val="300950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300953231"/>
        <c:crosses val="autoZero"/>
        <c:auto val="1"/>
        <c:lblAlgn val="ctr"/>
        <c:lblOffset val="100"/>
        <c:noMultiLvlLbl val="0"/>
      </c:catAx>
      <c:valAx>
        <c:axId val="3009532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300950735"/>
        <c:crosses val="autoZero"/>
        <c:crossBetween val="between"/>
        <c:majorUnit val="20"/>
      </c:valAx>
      <c:spPr>
        <a:noFill/>
        <a:ln>
          <a:noFill/>
        </a:ln>
        <a:effectLst/>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sz="1400">
          <a:solidFill>
            <a:schemeClr val="dk1"/>
          </a:solidFill>
          <a:latin typeface="+mn-lt"/>
          <a:ea typeface="+mn-ea"/>
          <a:cs typeface="+mn-cs"/>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30183956671406925"/>
          <c:y val="2.8777130565089185E-2"/>
          <c:w val="0.66699920120070644"/>
          <c:h val="0.93761329578962638"/>
        </c:manualLayout>
      </c:layout>
      <c:doughnutChart>
        <c:varyColors val="1"/>
        <c:ser>
          <c:idx val="0"/>
          <c:order val="0"/>
          <c:explosion val="2"/>
          <c:dPt>
            <c:idx val="0"/>
            <c:bubble3D val="0"/>
            <c:spPr>
              <a:solidFill>
                <a:schemeClr val="accent5">
                  <a:shade val="76000"/>
                </a:schemeClr>
              </a:solidFill>
              <a:ln w="19050">
                <a:solidFill>
                  <a:schemeClr val="lt1"/>
                </a:solidFill>
              </a:ln>
              <a:effectLst/>
            </c:spPr>
            <c:extLst>
              <c:ext xmlns:c16="http://schemas.microsoft.com/office/drawing/2014/chart" uri="{C3380CC4-5D6E-409C-BE32-E72D297353CC}">
                <c16:uniqueId val="{00000001-CCB2-41EE-82FA-19FB279C496D}"/>
              </c:ext>
            </c:extLst>
          </c:dPt>
          <c:dPt>
            <c:idx val="1"/>
            <c:bubble3D val="0"/>
            <c:spPr>
              <a:solidFill>
                <a:schemeClr val="accent5">
                  <a:tint val="77000"/>
                </a:schemeClr>
              </a:solidFill>
              <a:ln w="19050">
                <a:solidFill>
                  <a:schemeClr val="lt1"/>
                </a:solidFill>
              </a:ln>
              <a:effectLst/>
            </c:spPr>
            <c:extLst>
              <c:ext xmlns:c16="http://schemas.microsoft.com/office/drawing/2014/chart" uri="{C3380CC4-5D6E-409C-BE32-E72D297353CC}">
                <c16:uniqueId val="{00000003-CCB2-41EE-82FA-19FB279C496D}"/>
              </c:ext>
            </c:extLst>
          </c:dPt>
          <c:dLbls>
            <c:dLbl>
              <c:idx val="0"/>
              <c:layout>
                <c:manualLayout>
                  <c:x val="0.19166666666666657"/>
                  <c:y val="4.6296296296296294E-2"/>
                </c:manualLayout>
              </c:layout>
              <c:tx>
                <c:rich>
                  <a:bodyPr/>
                  <a:lstStyle/>
                  <a:p>
                    <a:r>
                      <a:rPr lang="en-US"/>
                      <a:t>100%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CB2-41EE-82FA-19FB279C496D}"/>
                </c:ext>
              </c:extLst>
            </c:dLbl>
            <c:dLbl>
              <c:idx val="1"/>
              <c:layout>
                <c:manualLayout>
                  <c:x val="-0.19203206659765232"/>
                  <c:y val="-4.1320988624095646E-2"/>
                </c:manualLayout>
              </c:layout>
              <c:tx>
                <c:rich>
                  <a:bodyPr/>
                  <a:lstStyle/>
                  <a:p>
                    <a:r>
                      <a:rPr lang="en-US"/>
                      <a:t>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CCB2-41EE-82FA-19FB279C496D}"/>
                </c:ext>
              </c:extLst>
            </c:dLbl>
            <c:spPr>
              <a:noFill/>
              <a:ln>
                <a:noFill/>
              </a:ln>
              <a:effectLst/>
            </c:spPr>
            <c:txPr>
              <a:bodyPr rot="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Sheet1!$A$4:$A$5</c:f>
              <c:strCache>
                <c:ptCount val="2"/>
                <c:pt idx="0">
                  <c:v>Yes</c:v>
                </c:pt>
                <c:pt idx="1">
                  <c:v>No</c:v>
                </c:pt>
              </c:strCache>
            </c:strRef>
          </c:cat>
          <c:val>
            <c:numRef>
              <c:f>Sheet1!$B$4:$B$5</c:f>
              <c:numCache>
                <c:formatCode>General</c:formatCode>
                <c:ptCount val="2"/>
                <c:pt idx="0">
                  <c:v>35</c:v>
                </c:pt>
                <c:pt idx="1">
                  <c:v>10</c:v>
                </c:pt>
              </c:numCache>
            </c:numRef>
          </c:val>
          <c:extLst>
            <c:ext xmlns:c16="http://schemas.microsoft.com/office/drawing/2014/chart" uri="{C3380CC4-5D6E-409C-BE32-E72D297353CC}">
              <c16:uniqueId val="{00000004-CCB2-41EE-82FA-19FB279C496D}"/>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2.3325297579602319E-2"/>
          <c:y val="0.46495433927909635"/>
          <c:w val="0.20727784961797335"/>
          <c:h val="8.1006489582829799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002988871076101"/>
          <c:y val="3.8369517080351662E-2"/>
          <c:w val="0.66285183219695454"/>
          <c:h val="0.93178332904907279"/>
        </c:manualLayout>
      </c:layout>
      <c:pieChart>
        <c:varyColors val="1"/>
        <c:ser>
          <c:idx val="0"/>
          <c:order val="0"/>
          <c:explosion val="1"/>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3FAA-4E5A-BFB6-9FB080126A52}"/>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3FAA-4E5A-BFB6-9FB080126A52}"/>
              </c:ext>
            </c:extLst>
          </c:dPt>
          <c:dLbls>
            <c:dLbl>
              <c:idx val="0"/>
              <c:layout>
                <c:manualLayout>
                  <c:x val="-0.12501354466533626"/>
                  <c:y val="-0.1922589751058875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3FAA-4E5A-BFB6-9FB080126A52}"/>
                </c:ext>
              </c:extLst>
            </c:dLbl>
            <c:dLbl>
              <c:idx val="1"/>
              <c:layout>
                <c:manualLayout>
                  <c:x val="0.11136589509685793"/>
                  <c:y val="0.1826665958357995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3FAA-4E5A-BFB6-9FB080126A5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Sheet1!$A$4:$A$5</c:f>
              <c:strCache>
                <c:ptCount val="2"/>
                <c:pt idx="0">
                  <c:v>Yes</c:v>
                </c:pt>
                <c:pt idx="1">
                  <c:v>No</c:v>
                </c:pt>
              </c:strCache>
            </c:strRef>
          </c:cat>
          <c:val>
            <c:numRef>
              <c:f>Sheet1!$B$4:$B$5</c:f>
              <c:numCache>
                <c:formatCode>General</c:formatCode>
                <c:ptCount val="2"/>
                <c:pt idx="0">
                  <c:v>99</c:v>
                </c:pt>
                <c:pt idx="1">
                  <c:v>6</c:v>
                </c:pt>
              </c:numCache>
            </c:numRef>
          </c:val>
          <c:extLst>
            <c:ext xmlns:c16="http://schemas.microsoft.com/office/drawing/2014/chart" uri="{C3380CC4-5D6E-409C-BE32-E72D297353CC}">
              <c16:uniqueId val="{00000004-3FAA-4E5A-BFB6-9FB080126A52}"/>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2.6480917738165334E-2"/>
          <c:y val="0.8928737685688698"/>
          <c:w val="0.21233951698424913"/>
          <c:h val="6.5559254594082489E-2"/>
        </c:manualLayout>
      </c:layout>
      <c:overlay val="0"/>
      <c:spPr>
        <a:solidFill>
          <a:schemeClr val="lt1">
            <a:alpha val="78000"/>
          </a:schemeClr>
        </a:solidFill>
        <a:ln>
          <a:noFill/>
        </a:ln>
        <a:effectLst/>
      </c:spPr>
      <c:txPr>
        <a:bodyPr rot="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1"/>
          <c:order val="0"/>
          <c:spPr>
            <a:gradFill rotWithShape="1">
              <a:gsLst>
                <a:gs pos="0">
                  <a:schemeClr val="accent6">
                    <a:shade val="76000"/>
                    <a:satMod val="103000"/>
                    <a:lumMod val="102000"/>
                    <a:tint val="94000"/>
                  </a:schemeClr>
                </a:gs>
                <a:gs pos="50000">
                  <a:schemeClr val="accent6">
                    <a:shade val="76000"/>
                    <a:satMod val="110000"/>
                    <a:lumMod val="100000"/>
                    <a:shade val="100000"/>
                  </a:schemeClr>
                </a:gs>
                <a:gs pos="100000">
                  <a:schemeClr val="accent6">
                    <a:shade val="76000"/>
                    <a:lumMod val="99000"/>
                    <a:satMod val="120000"/>
                    <a:shade val="78000"/>
                  </a:schemeClr>
                </a:gs>
              </a:gsLst>
              <a:lin ang="5400000" scaled="0"/>
            </a:gradFill>
            <a:ln>
              <a:noFill/>
            </a:ln>
            <a:effectLst/>
          </c:spPr>
          <c:invertIfNegative val="0"/>
          <c:dLbls>
            <c:dLbl>
              <c:idx val="0"/>
              <c:tx>
                <c:rich>
                  <a:bodyPr/>
                  <a:lstStyle/>
                  <a:p>
                    <a:r>
                      <a:rPr lang="en-US"/>
                      <a:t>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DCD-48A7-BABF-5E5470506213}"/>
                </c:ext>
              </c:extLst>
            </c:dLbl>
            <c:dLbl>
              <c:idx val="1"/>
              <c:tx>
                <c:rich>
                  <a:bodyPr/>
                  <a:lstStyle/>
                  <a:p>
                    <a:r>
                      <a:rPr lang="en-US" dirty="0"/>
                      <a:t>8%</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DCD-48A7-BABF-5E5470506213}"/>
                </c:ext>
              </c:extLst>
            </c:dLbl>
            <c:dLbl>
              <c:idx val="2"/>
              <c:tx>
                <c:rich>
                  <a:bodyPr/>
                  <a:lstStyle/>
                  <a:p>
                    <a:r>
                      <a:rPr lang="en-US" dirty="0"/>
                      <a:t>13%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7DCD-48A7-BABF-5E5470506213}"/>
                </c:ext>
              </c:extLst>
            </c:dLbl>
            <c:dLbl>
              <c:idx val="3"/>
              <c:tx>
                <c:rich>
                  <a:bodyPr/>
                  <a:lstStyle/>
                  <a:p>
                    <a:r>
                      <a:rPr lang="en-US" dirty="0"/>
                      <a:t>68%</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DCD-48A7-BABF-5E5470506213}"/>
                </c:ext>
              </c:extLst>
            </c:dLbl>
            <c:dLbl>
              <c:idx val="4"/>
              <c:tx>
                <c:rich>
                  <a:bodyPr/>
                  <a:lstStyle/>
                  <a:p>
                    <a:r>
                      <a:rPr lang="en-US" dirty="0"/>
                      <a:t>11%</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7DCD-48A7-BABF-5E547050621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val>
            <c:numRef>
              <c:f>Sheet1!$B$5:$B$9</c:f>
              <c:numCache>
                <c:formatCode>General</c:formatCode>
                <c:ptCount val="5"/>
                <c:pt idx="0">
                  <c:v>0</c:v>
                </c:pt>
                <c:pt idx="1">
                  <c:v>10</c:v>
                </c:pt>
                <c:pt idx="2">
                  <c:v>15</c:v>
                </c:pt>
                <c:pt idx="3">
                  <c:v>82</c:v>
                </c:pt>
                <c:pt idx="4">
                  <c:v>13</c:v>
                </c:pt>
              </c:numCache>
            </c:numRef>
          </c:val>
          <c:extLst>
            <c:ext xmlns:c16="http://schemas.microsoft.com/office/drawing/2014/chart" uri="{C3380CC4-5D6E-409C-BE32-E72D297353CC}">
              <c16:uniqueId val="{00000005-7DCD-48A7-BABF-5E5470506213}"/>
            </c:ext>
          </c:extLst>
        </c:ser>
        <c:dLbls>
          <c:showLegendKey val="0"/>
          <c:showVal val="0"/>
          <c:showCatName val="0"/>
          <c:showSerName val="0"/>
          <c:showPercent val="0"/>
          <c:showBubbleSize val="0"/>
        </c:dLbls>
        <c:gapWidth val="100"/>
        <c:overlap val="-24"/>
        <c:axId val="1926349103"/>
        <c:axId val="1926354511"/>
      </c:barChart>
      <c:catAx>
        <c:axId val="1926349103"/>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Ratings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26354511"/>
        <c:crosses val="autoZero"/>
        <c:auto val="1"/>
        <c:lblAlgn val="ctr"/>
        <c:lblOffset val="100"/>
        <c:noMultiLvlLbl val="0"/>
      </c:catAx>
      <c:valAx>
        <c:axId val="1926354511"/>
        <c:scaling>
          <c:orientation val="minMax"/>
          <c:max val="100"/>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Respondents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26349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8A5-4359-848C-8373BF89981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8A5-4359-848C-8373BF89981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8A5-4359-848C-8373BF89981F}"/>
              </c:ext>
            </c:extLst>
          </c:dPt>
          <c:dLbls>
            <c:dLbl>
              <c:idx val="2"/>
              <c:delete val="1"/>
              <c:extLst>
                <c:ext xmlns:c15="http://schemas.microsoft.com/office/drawing/2012/chart" uri="{CE6537A1-D6FC-4f65-9D91-7224C49458BB}"/>
                <c:ext xmlns:c16="http://schemas.microsoft.com/office/drawing/2014/chart" uri="{C3380CC4-5D6E-409C-BE32-E72D297353CC}">
                  <c16:uniqueId val="{00000005-88A5-4359-848C-8373BF89981F}"/>
                </c:ext>
              </c:extLst>
            </c:dLbl>
            <c:spPr>
              <a:solidFill>
                <a:schemeClr val="lt1"/>
              </a:solidFill>
              <a:ln w="12700" cap="flat" cmpd="sng" algn="ctr">
                <a:solidFill>
                  <a:schemeClr val="dk1"/>
                </a:solidFill>
                <a:prstDash val="solid"/>
                <a:miter lim="800000"/>
              </a:ln>
              <a:effectLst/>
            </c:spPr>
            <c:txPr>
              <a:bodyPr rot="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Sheet1!$A$1:$A$3</c:f>
              <c:strCache>
                <c:ptCount val="3"/>
                <c:pt idx="0">
                  <c:v>Male</c:v>
                </c:pt>
                <c:pt idx="1">
                  <c:v>Female</c:v>
                </c:pt>
                <c:pt idx="2">
                  <c:v>Others</c:v>
                </c:pt>
              </c:strCache>
            </c:strRef>
          </c:cat>
          <c:val>
            <c:numRef>
              <c:f>Sheet1!$B$1:$B$3</c:f>
              <c:numCache>
                <c:formatCode>General</c:formatCode>
                <c:ptCount val="3"/>
                <c:pt idx="0">
                  <c:v>97</c:v>
                </c:pt>
                <c:pt idx="1">
                  <c:v>23</c:v>
                </c:pt>
                <c:pt idx="2">
                  <c:v>0</c:v>
                </c:pt>
              </c:numCache>
            </c:numRef>
          </c:val>
          <c:extLst>
            <c:ext xmlns:c16="http://schemas.microsoft.com/office/drawing/2014/chart" uri="{C3380CC4-5D6E-409C-BE32-E72D297353CC}">
              <c16:uniqueId val="{00000006-88A5-4359-848C-8373BF89981F}"/>
            </c:ext>
          </c:extLst>
        </c:ser>
        <c:dLbls>
          <c:showLegendKey val="0"/>
          <c:showVal val="0"/>
          <c:showCatName val="0"/>
          <c:showSerName val="0"/>
          <c:showPercent val="1"/>
          <c:showBubbleSize val="0"/>
          <c:showLeaderLines val="1"/>
        </c:dLbls>
      </c:pie3DChart>
      <c:spPr>
        <a:noFill/>
        <a:ln>
          <a:noFill/>
        </a:ln>
        <a:effectLst/>
      </c:spPr>
    </c:plotArea>
    <c:legend>
      <c:legendPos val="t"/>
      <c:legendEntry>
        <c:idx val="2"/>
        <c:delete val="1"/>
      </c:legendEntry>
      <c:overlay val="0"/>
      <c:spPr>
        <a:noFill/>
        <a:ln>
          <a:noFill/>
        </a:ln>
        <a:effectLst/>
      </c:spPr>
      <c:txPr>
        <a:bodyPr rot="0" spcFirstLastPara="1" vertOverflow="ellipsis" vert="horz" wrap="square" anchor="ctr" anchorCtr="1"/>
        <a:lstStyle/>
        <a:p>
          <a:pPr>
            <a:defRPr sz="16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6"/>
              </a:solidFill>
              <a:ln w="19050">
                <a:solidFill>
                  <a:schemeClr val="lt1"/>
                </a:solidFill>
              </a:ln>
              <a:effectLst/>
            </c:spPr>
            <c:extLst>
              <c:ext xmlns:c16="http://schemas.microsoft.com/office/drawing/2014/chart" uri="{C3380CC4-5D6E-409C-BE32-E72D297353CC}">
                <c16:uniqueId val="{00000001-66D0-47C3-9ABA-1BB0ABE4D67C}"/>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66D0-47C3-9ABA-1BB0ABE4D67C}"/>
              </c:ext>
            </c:extLst>
          </c:dPt>
          <c:dPt>
            <c:idx val="2"/>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5-66D0-47C3-9ABA-1BB0ABE4D67C}"/>
              </c:ext>
            </c:extLst>
          </c:dPt>
          <c:dLbls>
            <c:dLbl>
              <c:idx val="0"/>
              <c:tx>
                <c:rich>
                  <a:bodyPr/>
                  <a:lstStyle/>
                  <a:p>
                    <a:r>
                      <a:rPr lang="en-US" dirty="0"/>
                      <a:t>36%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66D0-47C3-9ABA-1BB0ABE4D67C}"/>
                </c:ext>
              </c:extLst>
            </c:dLbl>
            <c:dLbl>
              <c:idx val="1"/>
              <c:tx>
                <c:rich>
                  <a:bodyPr/>
                  <a:lstStyle/>
                  <a:p>
                    <a:r>
                      <a:rPr lang="en-US" dirty="0"/>
                      <a:t>14%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6D0-47C3-9ABA-1BB0ABE4D67C}"/>
                </c:ext>
              </c:extLst>
            </c:dLbl>
            <c:dLbl>
              <c:idx val="2"/>
              <c:tx>
                <c:rich>
                  <a:bodyPr/>
                  <a:lstStyle/>
                  <a:p>
                    <a:r>
                      <a:rPr lang="en-US" dirty="0"/>
                      <a:t>50%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66D0-47C3-9ABA-1BB0ABE4D67C}"/>
                </c:ext>
              </c:extLst>
            </c:dLbl>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Sheet1!$A$6:$A$8</c:f>
              <c:strCache>
                <c:ptCount val="3"/>
                <c:pt idx="0">
                  <c:v>Below 3</c:v>
                </c:pt>
                <c:pt idx="1">
                  <c:v>4</c:v>
                </c:pt>
                <c:pt idx="2">
                  <c:v>More than 4</c:v>
                </c:pt>
              </c:strCache>
            </c:strRef>
          </c:cat>
          <c:val>
            <c:numRef>
              <c:f>Sheet1!$B$6:$B$8</c:f>
              <c:numCache>
                <c:formatCode>General</c:formatCode>
                <c:ptCount val="3"/>
                <c:pt idx="0">
                  <c:v>43</c:v>
                </c:pt>
                <c:pt idx="1">
                  <c:v>17</c:v>
                </c:pt>
                <c:pt idx="2">
                  <c:v>60</c:v>
                </c:pt>
              </c:numCache>
            </c:numRef>
          </c:val>
          <c:extLst>
            <c:ext xmlns:c16="http://schemas.microsoft.com/office/drawing/2014/chart" uri="{C3380CC4-5D6E-409C-BE32-E72D297353CC}">
              <c16:uniqueId val="{00000006-66D0-47C3-9ABA-1BB0ABE4D67C}"/>
            </c:ext>
          </c:extLst>
        </c:ser>
        <c:ser>
          <c:idx val="1"/>
          <c:order val="1"/>
          <c:dPt>
            <c:idx val="0"/>
            <c:bubble3D val="0"/>
            <c:spPr>
              <a:solidFill>
                <a:schemeClr val="accent6"/>
              </a:solidFill>
              <a:ln w="19050">
                <a:solidFill>
                  <a:schemeClr val="lt1"/>
                </a:solidFill>
              </a:ln>
              <a:effectLst/>
            </c:spPr>
            <c:extLst>
              <c:ext xmlns:c16="http://schemas.microsoft.com/office/drawing/2014/chart" uri="{C3380CC4-5D6E-409C-BE32-E72D297353CC}">
                <c16:uniqueId val="{00000008-66D0-47C3-9ABA-1BB0ABE4D67C}"/>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A-66D0-47C3-9ABA-1BB0ABE4D67C}"/>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C-66D0-47C3-9ABA-1BB0ABE4D67C}"/>
              </c:ext>
            </c:extLst>
          </c:dPt>
          <c:dLbls>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Sheet1!$A$6:$A$8</c:f>
              <c:strCache>
                <c:ptCount val="3"/>
                <c:pt idx="0">
                  <c:v>Below 3</c:v>
                </c:pt>
                <c:pt idx="1">
                  <c:v>4</c:v>
                </c:pt>
                <c:pt idx="2">
                  <c:v>More than 4</c:v>
                </c:pt>
              </c:strCache>
            </c:strRef>
          </c:cat>
          <c:val>
            <c:numRef>
              <c:f>Sheet1!$C$6:$C$8</c:f>
              <c:numCache>
                <c:formatCode>0%</c:formatCode>
                <c:ptCount val="3"/>
                <c:pt idx="0">
                  <c:v>0.35799999999999998</c:v>
                </c:pt>
                <c:pt idx="1">
                  <c:v>0.14000000000000001</c:v>
                </c:pt>
                <c:pt idx="2">
                  <c:v>0.5</c:v>
                </c:pt>
              </c:numCache>
            </c:numRef>
          </c:val>
          <c:extLst>
            <c:ext xmlns:c16="http://schemas.microsoft.com/office/drawing/2014/chart" uri="{C3380CC4-5D6E-409C-BE32-E72D297353CC}">
              <c16:uniqueId val="{0000000D-66D0-47C3-9ABA-1BB0ABE4D67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sz="1400">
          <a:solidFill>
            <a:schemeClr val="dk1"/>
          </a:solidFill>
          <a:latin typeface="+mn-lt"/>
          <a:ea typeface="+mn-ea"/>
          <a:cs typeface="+mn-cs"/>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spPr>
            <a:solidFill>
              <a:schemeClr val="accent3"/>
            </a:solidFill>
            <a:ln>
              <a:noFill/>
            </a:ln>
            <a:effectLst/>
          </c:spPr>
          <c:invertIfNegative val="0"/>
          <c:dLbls>
            <c:dLbl>
              <c:idx val="0"/>
              <c:tx>
                <c:rich>
                  <a:bodyPr/>
                  <a:lstStyle/>
                  <a:p>
                    <a:r>
                      <a:rPr lang="en-US"/>
                      <a:t>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B9F-48DB-8632-7561BF354DE3}"/>
                </c:ext>
              </c:extLst>
            </c:dLbl>
            <c:dLbl>
              <c:idx val="1"/>
              <c:tx>
                <c:rich>
                  <a:bodyPr/>
                  <a:lstStyle/>
                  <a:p>
                    <a:r>
                      <a:rPr lang="en-US" dirty="0"/>
                      <a:t>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DB9F-48DB-8632-7561BF354DE3}"/>
                </c:ext>
              </c:extLst>
            </c:dLbl>
            <c:dLbl>
              <c:idx val="2"/>
              <c:tx>
                <c:rich>
                  <a:bodyPr/>
                  <a:lstStyle/>
                  <a:p>
                    <a:r>
                      <a:rPr lang="en-US" dirty="0"/>
                      <a:t>25%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DB9F-48DB-8632-7561BF354DE3}"/>
                </c:ext>
              </c:extLst>
            </c:dLbl>
            <c:dLbl>
              <c:idx val="3"/>
              <c:tx>
                <c:rich>
                  <a:bodyPr/>
                  <a:lstStyle/>
                  <a:p>
                    <a:r>
                      <a:rPr lang="en-US" dirty="0"/>
                      <a:t>62%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DB9F-48DB-8632-7561BF354DE3}"/>
                </c:ext>
              </c:extLst>
            </c:dLbl>
            <c:dLbl>
              <c:idx val="4"/>
              <c:tx>
                <c:rich>
                  <a:bodyPr/>
                  <a:lstStyle/>
                  <a:p>
                    <a:r>
                      <a:rPr lang="en-US"/>
                      <a:t>8%</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B3F-45FA-B423-CED6C6DAEC1B}"/>
                </c:ext>
              </c:extLst>
            </c:dLbl>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Sheet1!$A$4:$A$8</c:f>
              <c:numCache>
                <c:formatCode>General</c:formatCode>
                <c:ptCount val="5"/>
                <c:pt idx="0">
                  <c:v>1</c:v>
                </c:pt>
                <c:pt idx="1">
                  <c:v>2</c:v>
                </c:pt>
                <c:pt idx="2">
                  <c:v>3</c:v>
                </c:pt>
                <c:pt idx="3">
                  <c:v>4</c:v>
                </c:pt>
                <c:pt idx="4">
                  <c:v>5</c:v>
                </c:pt>
              </c:numCache>
            </c:numRef>
          </c:cat>
          <c:val>
            <c:numRef>
              <c:f>Sheet1!$B$4:$B$8</c:f>
              <c:numCache>
                <c:formatCode>General</c:formatCode>
                <c:ptCount val="5"/>
                <c:pt idx="0">
                  <c:v>0</c:v>
                </c:pt>
                <c:pt idx="1">
                  <c:v>6</c:v>
                </c:pt>
                <c:pt idx="2">
                  <c:v>30</c:v>
                </c:pt>
                <c:pt idx="3">
                  <c:v>74</c:v>
                </c:pt>
                <c:pt idx="4">
                  <c:v>10</c:v>
                </c:pt>
              </c:numCache>
            </c:numRef>
          </c:val>
          <c:extLst>
            <c:ext xmlns:c16="http://schemas.microsoft.com/office/drawing/2014/chart" uri="{C3380CC4-5D6E-409C-BE32-E72D297353CC}">
              <c16:uniqueId val="{00000004-DB9F-48DB-8632-7561BF354DE3}"/>
            </c:ext>
          </c:extLst>
        </c:ser>
        <c:dLbls>
          <c:dLblPos val="outEnd"/>
          <c:showLegendKey val="0"/>
          <c:showVal val="1"/>
          <c:showCatName val="0"/>
          <c:showSerName val="0"/>
          <c:showPercent val="0"/>
          <c:showBubbleSize val="0"/>
        </c:dLbls>
        <c:gapWidth val="219"/>
        <c:overlap val="-27"/>
        <c:axId val="1926349519"/>
        <c:axId val="1926355759"/>
      </c:barChart>
      <c:catAx>
        <c:axId val="1926349519"/>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r>
                  <a:rPr lang="en-IN" dirty="0"/>
                  <a:t>Ratings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1926355759"/>
        <c:crosses val="autoZero"/>
        <c:auto val="1"/>
        <c:lblAlgn val="ctr"/>
        <c:lblOffset val="100"/>
        <c:noMultiLvlLbl val="0"/>
      </c:catAx>
      <c:valAx>
        <c:axId val="1926355759"/>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dk1"/>
                    </a:solidFill>
                    <a:latin typeface="+mn-lt"/>
                    <a:ea typeface="+mn-ea"/>
                    <a:cs typeface="+mn-cs"/>
                  </a:defRPr>
                </a:pPr>
                <a:r>
                  <a:rPr lang="en-IN"/>
                  <a:t>Respondents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1926349519"/>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sz="1400">
          <a:solidFill>
            <a:schemeClr val="dk1"/>
          </a:solidFill>
          <a:latin typeface="+mn-lt"/>
          <a:ea typeface="+mn-ea"/>
          <a:cs typeface="+mn-cs"/>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spPr>
            <a:solidFill>
              <a:schemeClr val="accent3"/>
            </a:solidFill>
            <a:ln>
              <a:noFill/>
            </a:ln>
            <a:effectLst/>
          </c:spPr>
          <c:invertIfNegative val="0"/>
          <c:dLbls>
            <c:dLbl>
              <c:idx val="0"/>
              <c:tx>
                <c:rich>
                  <a:bodyPr/>
                  <a:lstStyle/>
                  <a:p>
                    <a:r>
                      <a:rPr lang="en-US" dirty="0"/>
                      <a:t>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984-4D36-94A9-294FA131B1DA}"/>
                </c:ext>
              </c:extLst>
            </c:dLbl>
            <c:dLbl>
              <c:idx val="1"/>
              <c:tx>
                <c:rich>
                  <a:bodyPr/>
                  <a:lstStyle/>
                  <a:p>
                    <a:r>
                      <a:rPr lang="en-US" dirty="0"/>
                      <a:t>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984-4D36-94A9-294FA131B1DA}"/>
                </c:ext>
              </c:extLst>
            </c:dLbl>
            <c:dLbl>
              <c:idx val="2"/>
              <c:tx>
                <c:rich>
                  <a:bodyPr/>
                  <a:lstStyle/>
                  <a:p>
                    <a:r>
                      <a:rPr lang="en-US" dirty="0"/>
                      <a:t>33%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984-4D36-94A9-294FA131B1DA}"/>
                </c:ext>
              </c:extLst>
            </c:dLbl>
            <c:dLbl>
              <c:idx val="3"/>
              <c:tx>
                <c:rich>
                  <a:bodyPr/>
                  <a:lstStyle/>
                  <a:p>
                    <a:r>
                      <a:rPr lang="en-US" dirty="0"/>
                      <a:t>40%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984-4D36-94A9-294FA131B1DA}"/>
                </c:ext>
              </c:extLst>
            </c:dLbl>
            <c:dLbl>
              <c:idx val="4"/>
              <c:tx>
                <c:rich>
                  <a:bodyPr/>
                  <a:lstStyle/>
                  <a:p>
                    <a:r>
                      <a:rPr lang="en-US" dirty="0"/>
                      <a:t>23%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984-4D36-94A9-294FA131B1DA}"/>
                </c:ext>
              </c:extLst>
            </c:dLbl>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Sheet1!$A$4:$A$8</c:f>
              <c:strCache>
                <c:ptCount val="5"/>
                <c:pt idx="0">
                  <c:v>Strongly Disagree</c:v>
                </c:pt>
                <c:pt idx="1">
                  <c:v>Disagree</c:v>
                </c:pt>
                <c:pt idx="2">
                  <c:v>Neutral</c:v>
                </c:pt>
                <c:pt idx="3">
                  <c:v>Agree</c:v>
                </c:pt>
                <c:pt idx="4">
                  <c:v>Strongly Agree</c:v>
                </c:pt>
              </c:strCache>
            </c:strRef>
          </c:cat>
          <c:val>
            <c:numRef>
              <c:f>Sheet1!$B$4:$B$8</c:f>
              <c:numCache>
                <c:formatCode>General</c:formatCode>
                <c:ptCount val="5"/>
                <c:pt idx="0">
                  <c:v>0</c:v>
                </c:pt>
                <c:pt idx="1">
                  <c:v>5</c:v>
                </c:pt>
                <c:pt idx="2">
                  <c:v>39</c:v>
                </c:pt>
                <c:pt idx="3">
                  <c:v>48</c:v>
                </c:pt>
                <c:pt idx="4">
                  <c:v>28</c:v>
                </c:pt>
              </c:numCache>
            </c:numRef>
          </c:val>
          <c:extLst>
            <c:ext xmlns:c16="http://schemas.microsoft.com/office/drawing/2014/chart" uri="{C3380CC4-5D6E-409C-BE32-E72D297353CC}">
              <c16:uniqueId val="{00000005-E984-4D36-94A9-294FA131B1DA}"/>
            </c:ext>
          </c:extLst>
        </c:ser>
        <c:dLbls>
          <c:dLblPos val="outEnd"/>
          <c:showLegendKey val="0"/>
          <c:showVal val="1"/>
          <c:showCatName val="0"/>
          <c:showSerName val="0"/>
          <c:showPercent val="0"/>
          <c:showBubbleSize val="0"/>
        </c:dLbls>
        <c:gapWidth val="219"/>
        <c:overlap val="-27"/>
        <c:axId val="1478452687"/>
        <c:axId val="1478447695"/>
      </c:barChart>
      <c:catAx>
        <c:axId val="1478452687"/>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dk1"/>
                    </a:solidFill>
                    <a:latin typeface="+mn-lt"/>
                    <a:ea typeface="+mn-ea"/>
                    <a:cs typeface="+mn-cs"/>
                  </a:defRPr>
                </a:pPr>
                <a:r>
                  <a:rPr lang="en-IN" sz="1200" dirty="0"/>
                  <a:t>Ratings</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crossAx val="1478447695"/>
        <c:crosses val="autoZero"/>
        <c:auto val="1"/>
        <c:lblAlgn val="ctr"/>
        <c:lblOffset val="100"/>
        <c:noMultiLvlLbl val="0"/>
      </c:catAx>
      <c:valAx>
        <c:axId val="1478447695"/>
        <c:scaling>
          <c:orientation val="minMax"/>
          <c:max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dk1"/>
                    </a:solidFill>
                    <a:latin typeface="+mn-lt"/>
                    <a:ea typeface="+mn-ea"/>
                    <a:cs typeface="+mn-cs"/>
                  </a:defRPr>
                </a:pPr>
                <a:r>
                  <a:rPr lang="en-IN" sz="1200" dirty="0"/>
                  <a:t>Respondents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crossAx val="1478452687"/>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01104707184537"/>
          <c:y val="1.598729475838288E-2"/>
          <c:w val="0.68863376664314435"/>
          <c:h val="0.96802541048323409"/>
        </c:manualLayout>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B58-4C7B-ACD5-42D48D6F951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B58-4C7B-ACD5-42D48D6F951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Sheet1!$A$5:$A$6</c:f>
              <c:strCache>
                <c:ptCount val="2"/>
                <c:pt idx="0">
                  <c:v>Yes</c:v>
                </c:pt>
                <c:pt idx="1">
                  <c:v>No</c:v>
                </c:pt>
              </c:strCache>
            </c:strRef>
          </c:cat>
          <c:val>
            <c:numRef>
              <c:f>Sheet1!$B$5:$B$6</c:f>
              <c:numCache>
                <c:formatCode>General</c:formatCode>
                <c:ptCount val="2"/>
                <c:pt idx="0">
                  <c:v>37</c:v>
                </c:pt>
                <c:pt idx="1">
                  <c:v>83</c:v>
                </c:pt>
              </c:numCache>
            </c:numRef>
          </c:val>
          <c:extLst>
            <c:ext xmlns:c16="http://schemas.microsoft.com/office/drawing/2014/chart" uri="{C3380CC4-5D6E-409C-BE32-E72D297353CC}">
              <c16:uniqueId val="{00000004-CB58-4C7B-ACD5-42D48D6F951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4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alpha val="70000"/>
              </a:schemeClr>
            </a:solidFill>
            <a:ln>
              <a:noFill/>
            </a:ln>
            <a:effectLst/>
          </c:spPr>
          <c:invertIfNegative val="0"/>
          <c:dLbls>
            <c:dLbl>
              <c:idx val="0"/>
              <c:tx>
                <c:rich>
                  <a:bodyPr/>
                  <a:lstStyle/>
                  <a:p>
                    <a:r>
                      <a:rPr lang="en-US"/>
                      <a:t>32%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F9C-4CD1-87B4-6D9D8FF39228}"/>
                </c:ext>
              </c:extLst>
            </c:dLbl>
            <c:dLbl>
              <c:idx val="1"/>
              <c:tx>
                <c:rich>
                  <a:bodyPr/>
                  <a:lstStyle/>
                  <a:p>
                    <a:r>
                      <a:rPr lang="en-US"/>
                      <a:t>32%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F9C-4CD1-87B4-6D9D8FF39228}"/>
                </c:ext>
              </c:extLst>
            </c:dLbl>
            <c:dLbl>
              <c:idx val="2"/>
              <c:tx>
                <c:rich>
                  <a:bodyPr/>
                  <a:lstStyle/>
                  <a:p>
                    <a:r>
                      <a:rPr lang="en-US"/>
                      <a:t>11%</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7F9C-4CD1-87B4-6D9D8FF39228}"/>
                </c:ext>
              </c:extLst>
            </c:dLbl>
            <c:dLbl>
              <c:idx val="3"/>
              <c:tx>
                <c:rich>
                  <a:bodyPr/>
                  <a:lstStyle/>
                  <a:p>
                    <a:r>
                      <a:rPr lang="en-US"/>
                      <a:t>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F9C-4CD1-87B4-6D9D8FF39228}"/>
                </c:ext>
              </c:extLst>
            </c:dLbl>
            <c:dLbl>
              <c:idx val="4"/>
              <c:tx>
                <c:rich>
                  <a:bodyPr/>
                  <a:lstStyle/>
                  <a:p>
                    <a:r>
                      <a:rPr lang="en-US"/>
                      <a:t>21%</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7F9C-4CD1-87B4-6D9D8FF39228}"/>
                </c:ext>
              </c:extLst>
            </c:dLbl>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Timeliness</c:v>
                </c:pt>
                <c:pt idx="1">
                  <c:v>Communication</c:v>
                </c:pt>
                <c:pt idx="2">
                  <c:v>Part Costs</c:v>
                </c:pt>
                <c:pt idx="3">
                  <c:v>Service Quality</c:v>
                </c:pt>
                <c:pt idx="4">
                  <c:v>Parts Availability</c:v>
                </c:pt>
              </c:strCache>
            </c:strRef>
          </c:cat>
          <c:val>
            <c:numRef>
              <c:f>Sheet1!$B$5:$B$9</c:f>
              <c:numCache>
                <c:formatCode>General</c:formatCode>
                <c:ptCount val="5"/>
                <c:pt idx="0">
                  <c:v>17</c:v>
                </c:pt>
                <c:pt idx="1">
                  <c:v>4</c:v>
                </c:pt>
                <c:pt idx="2">
                  <c:v>2</c:v>
                </c:pt>
                <c:pt idx="3">
                  <c:v>10</c:v>
                </c:pt>
                <c:pt idx="4">
                  <c:v>4</c:v>
                </c:pt>
              </c:numCache>
            </c:numRef>
          </c:val>
          <c:extLst>
            <c:ext xmlns:c16="http://schemas.microsoft.com/office/drawing/2014/chart" uri="{C3380CC4-5D6E-409C-BE32-E72D297353CC}">
              <c16:uniqueId val="{00000005-7F9C-4CD1-87B4-6D9D8FF39228}"/>
            </c:ext>
          </c:extLst>
        </c:ser>
        <c:dLbls>
          <c:dLblPos val="outEnd"/>
          <c:showLegendKey val="0"/>
          <c:showVal val="1"/>
          <c:showCatName val="0"/>
          <c:showSerName val="0"/>
          <c:showPercent val="0"/>
          <c:showBubbleSize val="0"/>
        </c:dLbls>
        <c:gapWidth val="80"/>
        <c:overlap val="25"/>
        <c:axId val="1478454767"/>
        <c:axId val="1478447695"/>
      </c:barChart>
      <c:catAx>
        <c:axId val="1478454767"/>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cap="none" spc="20" normalizeH="0" baseline="0">
                <a:solidFill>
                  <a:schemeClr val="dk1"/>
                </a:solidFill>
                <a:latin typeface="+mn-lt"/>
                <a:ea typeface="+mn-ea"/>
                <a:cs typeface="+mn-cs"/>
              </a:defRPr>
            </a:pPr>
            <a:endParaRPr lang="en-US"/>
          </a:p>
        </c:txPr>
        <c:crossAx val="1478447695"/>
        <c:crosses val="autoZero"/>
        <c:auto val="1"/>
        <c:lblAlgn val="ctr"/>
        <c:lblOffset val="100"/>
        <c:noMultiLvlLbl val="0"/>
      </c:catAx>
      <c:valAx>
        <c:axId val="1478447695"/>
        <c:scaling>
          <c:orientation val="minMax"/>
          <c:max val="19"/>
          <c:min val="0"/>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spc="20" baseline="0">
                <a:solidFill>
                  <a:schemeClr val="dk1"/>
                </a:solidFill>
                <a:latin typeface="+mn-lt"/>
                <a:ea typeface="+mn-ea"/>
                <a:cs typeface="+mn-cs"/>
              </a:defRPr>
            </a:pPr>
            <a:endParaRPr lang="en-US"/>
          </a:p>
        </c:txPr>
        <c:crossAx val="1478454767"/>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Sheet1!$A$5</c:f>
              <c:strCache>
                <c:ptCount val="1"/>
                <c:pt idx="0">
                  <c:v>Timeliness</c:v>
                </c:pt>
              </c:strCache>
            </c:strRef>
          </c:tx>
          <c:spPr>
            <a:solidFill>
              <a:schemeClr val="accent1"/>
            </a:solidFill>
            <a:ln>
              <a:noFill/>
            </a:ln>
            <a:effectLst/>
          </c:spPr>
          <c:invertIfNegative val="0"/>
          <c:dLbls>
            <c:dLbl>
              <c:idx val="0"/>
              <c:tx>
                <c:rich>
                  <a:bodyPr/>
                  <a:lstStyle/>
                  <a:p>
                    <a:r>
                      <a:rPr lang="en-US"/>
                      <a:t>46%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6F9-4A81-88E2-88C2392F2D66}"/>
                </c:ext>
              </c:extLst>
            </c:dLbl>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Sheet1!$B$5</c:f>
              <c:numCache>
                <c:formatCode>General</c:formatCode>
                <c:ptCount val="1"/>
                <c:pt idx="0">
                  <c:v>17</c:v>
                </c:pt>
              </c:numCache>
            </c:numRef>
          </c:val>
          <c:extLst>
            <c:ext xmlns:c16="http://schemas.microsoft.com/office/drawing/2014/chart" uri="{C3380CC4-5D6E-409C-BE32-E72D297353CC}">
              <c16:uniqueId val="{00000001-16F9-4A81-88E2-88C2392F2D66}"/>
            </c:ext>
          </c:extLst>
        </c:ser>
        <c:ser>
          <c:idx val="1"/>
          <c:order val="1"/>
          <c:tx>
            <c:strRef>
              <c:f>Sheet1!$A$6</c:f>
              <c:strCache>
                <c:ptCount val="1"/>
                <c:pt idx="0">
                  <c:v>Communication</c:v>
                </c:pt>
              </c:strCache>
            </c:strRef>
          </c:tx>
          <c:spPr>
            <a:solidFill>
              <a:schemeClr val="accent2"/>
            </a:solidFill>
            <a:ln>
              <a:noFill/>
            </a:ln>
            <a:effectLst/>
          </c:spPr>
          <c:invertIfNegative val="0"/>
          <c:dLbls>
            <c:dLbl>
              <c:idx val="0"/>
              <c:tx>
                <c:rich>
                  <a:bodyPr/>
                  <a:lstStyle/>
                  <a:p>
                    <a:r>
                      <a:rPr lang="en-US"/>
                      <a:t>11%</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16F9-4A81-88E2-88C2392F2D66}"/>
                </c:ext>
              </c:extLst>
            </c:dLbl>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Sheet1!$B$6</c:f>
              <c:numCache>
                <c:formatCode>General</c:formatCode>
                <c:ptCount val="1"/>
                <c:pt idx="0">
                  <c:v>4</c:v>
                </c:pt>
              </c:numCache>
            </c:numRef>
          </c:val>
          <c:extLst>
            <c:ext xmlns:c16="http://schemas.microsoft.com/office/drawing/2014/chart" uri="{C3380CC4-5D6E-409C-BE32-E72D297353CC}">
              <c16:uniqueId val="{00000003-16F9-4A81-88E2-88C2392F2D66}"/>
            </c:ext>
          </c:extLst>
        </c:ser>
        <c:ser>
          <c:idx val="2"/>
          <c:order val="2"/>
          <c:tx>
            <c:strRef>
              <c:f>Sheet1!$A$7</c:f>
              <c:strCache>
                <c:ptCount val="1"/>
                <c:pt idx="0">
                  <c:v>Part Costs</c:v>
                </c:pt>
              </c:strCache>
            </c:strRef>
          </c:tx>
          <c:spPr>
            <a:solidFill>
              <a:schemeClr val="accent3"/>
            </a:solidFill>
            <a:ln>
              <a:noFill/>
            </a:ln>
            <a:effectLst/>
          </c:spPr>
          <c:invertIfNegative val="0"/>
          <c:dLbls>
            <c:dLbl>
              <c:idx val="0"/>
              <c:tx>
                <c:rich>
                  <a:bodyPr/>
                  <a:lstStyle/>
                  <a:p>
                    <a:r>
                      <a:rPr lang="en-US"/>
                      <a:t>5%</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16F9-4A81-88E2-88C2392F2D66}"/>
                </c:ext>
              </c:extLst>
            </c:dLbl>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Sheet1!$B$7</c:f>
              <c:numCache>
                <c:formatCode>General</c:formatCode>
                <c:ptCount val="1"/>
                <c:pt idx="0">
                  <c:v>2</c:v>
                </c:pt>
              </c:numCache>
            </c:numRef>
          </c:val>
          <c:extLst>
            <c:ext xmlns:c16="http://schemas.microsoft.com/office/drawing/2014/chart" uri="{C3380CC4-5D6E-409C-BE32-E72D297353CC}">
              <c16:uniqueId val="{00000005-16F9-4A81-88E2-88C2392F2D66}"/>
            </c:ext>
          </c:extLst>
        </c:ser>
        <c:ser>
          <c:idx val="3"/>
          <c:order val="3"/>
          <c:tx>
            <c:strRef>
              <c:f>Sheet1!$A$8</c:f>
              <c:strCache>
                <c:ptCount val="1"/>
                <c:pt idx="0">
                  <c:v>Service Quality</c:v>
                </c:pt>
              </c:strCache>
            </c:strRef>
          </c:tx>
          <c:spPr>
            <a:solidFill>
              <a:schemeClr val="accent4"/>
            </a:solidFill>
            <a:ln>
              <a:noFill/>
            </a:ln>
            <a:effectLst/>
          </c:spPr>
          <c:invertIfNegative val="0"/>
          <c:dLbls>
            <c:dLbl>
              <c:idx val="0"/>
              <c:tx>
                <c:rich>
                  <a:bodyPr/>
                  <a:lstStyle/>
                  <a:p>
                    <a:r>
                      <a:rPr lang="en-US"/>
                      <a:t>27%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16F9-4A81-88E2-88C2392F2D66}"/>
                </c:ext>
              </c:extLst>
            </c:dLbl>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Sheet1!$B$8</c:f>
              <c:numCache>
                <c:formatCode>General</c:formatCode>
                <c:ptCount val="1"/>
                <c:pt idx="0">
                  <c:v>10</c:v>
                </c:pt>
              </c:numCache>
            </c:numRef>
          </c:val>
          <c:extLst>
            <c:ext xmlns:c16="http://schemas.microsoft.com/office/drawing/2014/chart" uri="{C3380CC4-5D6E-409C-BE32-E72D297353CC}">
              <c16:uniqueId val="{00000007-16F9-4A81-88E2-88C2392F2D66}"/>
            </c:ext>
          </c:extLst>
        </c:ser>
        <c:ser>
          <c:idx val="4"/>
          <c:order val="4"/>
          <c:tx>
            <c:strRef>
              <c:f>Sheet1!$A$9</c:f>
              <c:strCache>
                <c:ptCount val="1"/>
                <c:pt idx="0">
                  <c:v>Parts Availability</c:v>
                </c:pt>
              </c:strCache>
            </c:strRef>
          </c:tx>
          <c:spPr>
            <a:solidFill>
              <a:schemeClr val="accent5"/>
            </a:solidFill>
            <a:ln>
              <a:noFill/>
            </a:ln>
            <a:effectLst/>
          </c:spPr>
          <c:invertIfNegative val="0"/>
          <c:dLbls>
            <c:dLbl>
              <c:idx val="0"/>
              <c:tx>
                <c:rich>
                  <a:bodyPr/>
                  <a:lstStyle/>
                  <a:p>
                    <a:r>
                      <a:rPr lang="en-US"/>
                      <a:t>11%</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16F9-4A81-88E2-88C2392F2D66}"/>
                </c:ext>
              </c:extLst>
            </c:dLbl>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Sheet1!$B$9</c:f>
              <c:numCache>
                <c:formatCode>General</c:formatCode>
                <c:ptCount val="1"/>
                <c:pt idx="0">
                  <c:v>4</c:v>
                </c:pt>
              </c:numCache>
            </c:numRef>
          </c:val>
          <c:extLst>
            <c:ext xmlns:c16="http://schemas.microsoft.com/office/drawing/2014/chart" uri="{C3380CC4-5D6E-409C-BE32-E72D297353CC}">
              <c16:uniqueId val="{00000009-16F9-4A81-88E2-88C2392F2D66}"/>
            </c:ext>
          </c:extLst>
        </c:ser>
        <c:dLbls>
          <c:dLblPos val="inEnd"/>
          <c:showLegendKey val="0"/>
          <c:showVal val="1"/>
          <c:showCatName val="0"/>
          <c:showSerName val="0"/>
          <c:showPercent val="0"/>
          <c:showBubbleSize val="0"/>
        </c:dLbls>
        <c:gapWidth val="219"/>
        <c:overlap val="-27"/>
        <c:axId val="1977482735"/>
        <c:axId val="1977473999"/>
      </c:barChart>
      <c:catAx>
        <c:axId val="1977482735"/>
        <c:scaling>
          <c:orientation val="minMax"/>
        </c:scaling>
        <c:delete val="1"/>
        <c:axPos val="b"/>
        <c:numFmt formatCode="General" sourceLinked="1"/>
        <c:majorTickMark val="none"/>
        <c:minorTickMark val="none"/>
        <c:tickLblPos val="nextTo"/>
        <c:crossAx val="1977473999"/>
        <c:crosses val="autoZero"/>
        <c:auto val="1"/>
        <c:lblAlgn val="ctr"/>
        <c:lblOffset val="100"/>
        <c:noMultiLvlLbl val="0"/>
      </c:catAx>
      <c:valAx>
        <c:axId val="1977473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1977482735"/>
        <c:crosses val="autoZero"/>
        <c:crossBetween val="between"/>
      </c:valAx>
      <c:spPr>
        <a:noFill/>
        <a:ln>
          <a:noFill/>
        </a:ln>
        <a:effectLst/>
      </c:spPr>
    </c:plotArea>
    <c:legend>
      <c:legendPos val="b"/>
      <c:layout>
        <c:manualLayout>
          <c:xMode val="edge"/>
          <c:yMode val="edge"/>
          <c:x val="2.5232932464898491E-2"/>
          <c:y val="0.83904634078241125"/>
          <c:w val="0.954083173304763"/>
          <c:h val="0.1417688910171728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sz="1400">
          <a:solidFill>
            <a:schemeClr val="dk1"/>
          </a:solidFill>
          <a:latin typeface="+mn-lt"/>
          <a:ea typeface="+mn-ea"/>
          <a:cs typeface="+mn-cs"/>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tx>
                <c:rich>
                  <a:bodyPr/>
                  <a:lstStyle/>
                  <a:p>
                    <a:r>
                      <a:rPr lang="en-US"/>
                      <a:t>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5F1-4E5F-B781-221179E83F8C}"/>
                </c:ext>
              </c:extLst>
            </c:dLbl>
            <c:dLbl>
              <c:idx val="1"/>
              <c:tx>
                <c:rich>
                  <a:bodyPr/>
                  <a:lstStyle/>
                  <a:p>
                    <a:r>
                      <a:rPr lang="en-US"/>
                      <a:t>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65F1-4E5F-B781-221179E83F8C}"/>
                </c:ext>
              </c:extLst>
            </c:dLbl>
            <c:dLbl>
              <c:idx val="2"/>
              <c:tx>
                <c:rich>
                  <a:bodyPr/>
                  <a:lstStyle/>
                  <a:p>
                    <a:r>
                      <a:rPr lang="en-US" dirty="0"/>
                      <a:t>10%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65F1-4E5F-B781-221179E83F8C}"/>
                </c:ext>
              </c:extLst>
            </c:dLbl>
            <c:dLbl>
              <c:idx val="3"/>
              <c:tx>
                <c:rich>
                  <a:bodyPr/>
                  <a:lstStyle/>
                  <a:p>
                    <a:r>
                      <a:rPr lang="en-US" dirty="0"/>
                      <a:t>50%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5F1-4E5F-B781-221179E83F8C}"/>
                </c:ext>
              </c:extLst>
            </c:dLbl>
            <c:dLbl>
              <c:idx val="4"/>
              <c:tx>
                <c:rich>
                  <a:bodyPr/>
                  <a:lstStyle/>
                  <a:p>
                    <a:r>
                      <a:rPr lang="en-US" dirty="0"/>
                      <a:t>40%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65F1-4E5F-B781-221179E83F8C}"/>
                </c:ext>
              </c:extLst>
            </c:dLbl>
            <c:spPr>
              <a:noFill/>
              <a:ln>
                <a:noFill/>
              </a:ln>
              <a:effectLst/>
            </c:spPr>
            <c:txPr>
              <a:bodyPr rot="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Sheet1!$A$5:$A$9</c:f>
              <c:numCache>
                <c:formatCode>General</c:formatCode>
                <c:ptCount val="5"/>
                <c:pt idx="0">
                  <c:v>1</c:v>
                </c:pt>
                <c:pt idx="1">
                  <c:v>2</c:v>
                </c:pt>
                <c:pt idx="2">
                  <c:v>3</c:v>
                </c:pt>
                <c:pt idx="3">
                  <c:v>4</c:v>
                </c:pt>
                <c:pt idx="4">
                  <c:v>5</c:v>
                </c:pt>
              </c:numCache>
            </c:numRef>
          </c:cat>
          <c:val>
            <c:numRef>
              <c:f>Sheet1!$B$5:$B$9</c:f>
              <c:numCache>
                <c:formatCode>General</c:formatCode>
                <c:ptCount val="5"/>
                <c:pt idx="0">
                  <c:v>0</c:v>
                </c:pt>
                <c:pt idx="1">
                  <c:v>0</c:v>
                </c:pt>
                <c:pt idx="2">
                  <c:v>12</c:v>
                </c:pt>
                <c:pt idx="3">
                  <c:v>60</c:v>
                </c:pt>
                <c:pt idx="4">
                  <c:v>48</c:v>
                </c:pt>
              </c:numCache>
            </c:numRef>
          </c:val>
          <c:extLst>
            <c:ext xmlns:c16="http://schemas.microsoft.com/office/drawing/2014/chart" uri="{C3380CC4-5D6E-409C-BE32-E72D297353CC}">
              <c16:uniqueId val="{00000005-65F1-4E5F-B781-221179E83F8C}"/>
            </c:ext>
          </c:extLst>
        </c:ser>
        <c:dLbls>
          <c:dLblPos val="outEnd"/>
          <c:showLegendKey val="0"/>
          <c:showVal val="1"/>
          <c:showCatName val="0"/>
          <c:showSerName val="0"/>
          <c:showPercent val="0"/>
          <c:showBubbleSize val="0"/>
        </c:dLbls>
        <c:gapWidth val="100"/>
        <c:overlap val="-24"/>
        <c:axId val="1596584511"/>
        <c:axId val="1596575775"/>
      </c:barChart>
      <c:catAx>
        <c:axId val="1596584511"/>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dk1"/>
                    </a:solidFill>
                    <a:latin typeface="+mn-lt"/>
                    <a:ea typeface="+mn-ea"/>
                    <a:cs typeface="+mn-cs"/>
                  </a:defRPr>
                </a:pPr>
                <a:r>
                  <a:rPr lang="en-IN" dirty="0"/>
                  <a:t>Ratings</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crossAx val="1596575775"/>
        <c:crosses val="autoZero"/>
        <c:auto val="1"/>
        <c:lblAlgn val="ctr"/>
        <c:lblOffset val="100"/>
        <c:noMultiLvlLbl val="0"/>
      </c:catAx>
      <c:valAx>
        <c:axId val="1596575775"/>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dk1"/>
                    </a:solidFill>
                    <a:latin typeface="+mn-lt"/>
                    <a:ea typeface="+mn-ea"/>
                    <a:cs typeface="+mn-cs"/>
                  </a:defRPr>
                </a:pPr>
                <a:r>
                  <a:rPr lang="en-IN"/>
                  <a:t>Respondents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crossAx val="1596584511"/>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sz="1200">
          <a:solidFill>
            <a:schemeClr val="dk1"/>
          </a:solidFill>
          <a:latin typeface="+mn-lt"/>
          <a:ea typeface="+mn-ea"/>
          <a:cs typeface="+mn-cs"/>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alpha val="70000"/>
              </a:schemeClr>
            </a:solidFill>
            <a:ln>
              <a:noFill/>
            </a:ln>
            <a:effectLst/>
          </c:spPr>
          <c:invertIfNegative val="0"/>
          <c:dPt>
            <c:idx val="1"/>
            <c:invertIfNegative val="0"/>
            <c:bubble3D val="0"/>
            <c:extLst>
              <c:ext xmlns:c16="http://schemas.microsoft.com/office/drawing/2014/chart" uri="{C3380CC4-5D6E-409C-BE32-E72D297353CC}">
                <c16:uniqueId val="{00000000-72B9-479D-99E6-B2D875FC15F7}"/>
              </c:ext>
            </c:extLst>
          </c:dPt>
          <c:dPt>
            <c:idx val="2"/>
            <c:invertIfNegative val="0"/>
            <c:bubble3D val="0"/>
            <c:extLst>
              <c:ext xmlns:c16="http://schemas.microsoft.com/office/drawing/2014/chart" uri="{C3380CC4-5D6E-409C-BE32-E72D297353CC}">
                <c16:uniqueId val="{00000001-72B9-479D-99E6-B2D875FC15F7}"/>
              </c:ext>
            </c:extLst>
          </c:dPt>
          <c:dPt>
            <c:idx val="3"/>
            <c:invertIfNegative val="0"/>
            <c:bubble3D val="0"/>
            <c:extLst>
              <c:ext xmlns:c16="http://schemas.microsoft.com/office/drawing/2014/chart" uri="{C3380CC4-5D6E-409C-BE32-E72D297353CC}">
                <c16:uniqueId val="{00000002-72B9-479D-99E6-B2D875FC15F7}"/>
              </c:ext>
            </c:extLst>
          </c:dPt>
          <c:dPt>
            <c:idx val="4"/>
            <c:invertIfNegative val="0"/>
            <c:bubble3D val="0"/>
            <c:extLst>
              <c:ext xmlns:c16="http://schemas.microsoft.com/office/drawing/2014/chart" uri="{C3380CC4-5D6E-409C-BE32-E72D297353CC}">
                <c16:uniqueId val="{00000003-72B9-479D-99E6-B2D875FC15F7}"/>
              </c:ext>
            </c:extLst>
          </c:dPt>
          <c:dLbls>
            <c:dLbl>
              <c:idx val="0"/>
              <c:tx>
                <c:rich>
                  <a:bodyPr/>
                  <a:lstStyle/>
                  <a:p>
                    <a:r>
                      <a:rPr lang="en-US"/>
                      <a:t>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72B9-479D-99E6-B2D875FC15F7}"/>
                </c:ext>
              </c:extLst>
            </c:dLbl>
            <c:dLbl>
              <c:idx val="1"/>
              <c:tx>
                <c:rich>
                  <a:bodyPr/>
                  <a:lstStyle/>
                  <a:p>
                    <a:r>
                      <a:rPr lang="en-US"/>
                      <a:t>10%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2B9-479D-99E6-B2D875FC15F7}"/>
                </c:ext>
              </c:extLst>
            </c:dLbl>
            <c:dLbl>
              <c:idx val="2"/>
              <c:tx>
                <c:rich>
                  <a:bodyPr/>
                  <a:lstStyle/>
                  <a:p>
                    <a:r>
                      <a:rPr lang="en-US"/>
                      <a:t>16%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2B9-479D-99E6-B2D875FC15F7}"/>
                </c:ext>
              </c:extLst>
            </c:dLbl>
            <c:dLbl>
              <c:idx val="3"/>
              <c:tx>
                <c:rich>
                  <a:bodyPr/>
                  <a:lstStyle/>
                  <a:p>
                    <a:r>
                      <a:rPr lang="en-US"/>
                      <a:t>65%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72B9-479D-99E6-B2D875FC15F7}"/>
                </c:ext>
              </c:extLst>
            </c:dLbl>
            <c:dLbl>
              <c:idx val="4"/>
              <c:tx>
                <c:rich>
                  <a:bodyPr/>
                  <a:lstStyle/>
                  <a:p>
                    <a:r>
                      <a:rPr lang="en-US"/>
                      <a:t>9%</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2B9-479D-99E6-B2D875FC15F7}"/>
                </c:ext>
              </c:extLst>
            </c:dLbl>
            <c:spPr>
              <a:noFill/>
              <a:ln>
                <a:noFill/>
              </a:ln>
              <a:effectLst/>
            </c:spPr>
            <c:txPr>
              <a:bodyPr rot="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Sheet1!$A$4:$A$8</c:f>
              <c:numCache>
                <c:formatCode>General</c:formatCode>
                <c:ptCount val="5"/>
                <c:pt idx="0">
                  <c:v>1</c:v>
                </c:pt>
                <c:pt idx="1">
                  <c:v>2</c:v>
                </c:pt>
                <c:pt idx="2">
                  <c:v>3</c:v>
                </c:pt>
                <c:pt idx="3">
                  <c:v>4</c:v>
                </c:pt>
                <c:pt idx="4">
                  <c:v>5</c:v>
                </c:pt>
              </c:numCache>
            </c:numRef>
          </c:cat>
          <c:val>
            <c:numRef>
              <c:f>Sheet1!$B$4:$B$8</c:f>
              <c:numCache>
                <c:formatCode>General</c:formatCode>
                <c:ptCount val="5"/>
                <c:pt idx="0">
                  <c:v>0</c:v>
                </c:pt>
                <c:pt idx="1">
                  <c:v>12</c:v>
                </c:pt>
                <c:pt idx="2">
                  <c:v>19</c:v>
                </c:pt>
                <c:pt idx="3">
                  <c:v>78</c:v>
                </c:pt>
                <c:pt idx="4">
                  <c:v>11</c:v>
                </c:pt>
              </c:numCache>
            </c:numRef>
          </c:val>
          <c:extLst>
            <c:ext xmlns:c16="http://schemas.microsoft.com/office/drawing/2014/chart" uri="{C3380CC4-5D6E-409C-BE32-E72D297353CC}">
              <c16:uniqueId val="{00000005-72B9-479D-99E6-B2D875FC15F7}"/>
            </c:ext>
          </c:extLst>
        </c:ser>
        <c:dLbls>
          <c:dLblPos val="outEnd"/>
          <c:showLegendKey val="0"/>
          <c:showVal val="1"/>
          <c:showCatName val="0"/>
          <c:showSerName val="0"/>
          <c:showPercent val="0"/>
          <c:showBubbleSize val="0"/>
        </c:dLbls>
        <c:gapWidth val="80"/>
        <c:overlap val="25"/>
        <c:axId val="1468559887"/>
        <c:axId val="1468572367"/>
      </c:barChart>
      <c:catAx>
        <c:axId val="1468559887"/>
        <c:scaling>
          <c:orientation val="minMax"/>
        </c:scaling>
        <c:delete val="0"/>
        <c:axPos val="b"/>
        <c:title>
          <c:tx>
            <c:rich>
              <a:bodyPr rot="0" spcFirstLastPara="1" vertOverflow="ellipsis" vert="horz" wrap="square" anchor="ctr" anchorCtr="1"/>
              <a:lstStyle/>
              <a:p>
                <a:pPr>
                  <a:defRPr sz="1200" b="0" i="0" u="none" strike="noStrike" kern="1200" cap="all" baseline="0">
                    <a:solidFill>
                      <a:schemeClr val="dk1"/>
                    </a:solidFill>
                    <a:latin typeface="+mn-lt"/>
                    <a:ea typeface="+mn-ea"/>
                    <a:cs typeface="+mn-cs"/>
                  </a:defRPr>
                </a:pPr>
                <a:r>
                  <a:rPr lang="en-IN" dirty="0"/>
                  <a:t>Ratings</a:t>
                </a:r>
              </a:p>
            </c:rich>
          </c:tx>
          <c:overlay val="0"/>
          <c:spPr>
            <a:noFill/>
            <a:ln>
              <a:noFill/>
            </a:ln>
            <a:effectLst/>
          </c:spPr>
          <c:txPr>
            <a:bodyPr rot="0" spcFirstLastPara="1" vertOverflow="ellipsis" vert="horz" wrap="square" anchor="ctr" anchorCtr="1"/>
            <a:lstStyle/>
            <a:p>
              <a:pPr>
                <a:defRPr sz="1200" b="0" i="0" u="none" strike="noStrike" kern="1200" cap="all"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cap="none" spc="20" normalizeH="0" baseline="0">
                <a:solidFill>
                  <a:schemeClr val="dk1"/>
                </a:solidFill>
                <a:latin typeface="+mn-lt"/>
                <a:ea typeface="+mn-ea"/>
                <a:cs typeface="+mn-cs"/>
              </a:defRPr>
            </a:pPr>
            <a:endParaRPr lang="en-US"/>
          </a:p>
        </c:txPr>
        <c:crossAx val="1468572367"/>
        <c:crosses val="autoZero"/>
        <c:auto val="1"/>
        <c:lblAlgn val="ctr"/>
        <c:lblOffset val="100"/>
        <c:noMultiLvlLbl val="0"/>
      </c:catAx>
      <c:valAx>
        <c:axId val="1468572367"/>
        <c:scaling>
          <c:orientation val="minMax"/>
          <c:max val="100"/>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1200" b="0" i="0" u="none" strike="noStrike" kern="1200" cap="all" baseline="0">
                    <a:solidFill>
                      <a:schemeClr val="dk1"/>
                    </a:solidFill>
                    <a:latin typeface="+mn-lt"/>
                    <a:ea typeface="+mn-ea"/>
                    <a:cs typeface="+mn-cs"/>
                  </a:defRPr>
                </a:pPr>
                <a:r>
                  <a:rPr lang="en-IN"/>
                  <a:t>Respondents</a:t>
                </a:r>
              </a:p>
            </c:rich>
          </c:tx>
          <c:overlay val="0"/>
          <c:spPr>
            <a:noFill/>
            <a:ln>
              <a:noFill/>
            </a:ln>
            <a:effectLst/>
          </c:spPr>
          <c:txPr>
            <a:bodyPr rot="-5400000" spcFirstLastPara="1" vertOverflow="ellipsis" vert="horz" wrap="square" anchor="ctr" anchorCtr="1"/>
            <a:lstStyle/>
            <a:p>
              <a:pPr>
                <a:defRPr sz="1200" b="0" i="0" u="none" strike="noStrike" kern="1200" cap="all"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spc="20" baseline="0">
                <a:solidFill>
                  <a:schemeClr val="dk1"/>
                </a:solidFill>
                <a:latin typeface="+mn-lt"/>
                <a:ea typeface="+mn-ea"/>
                <a:cs typeface="+mn-cs"/>
              </a:defRPr>
            </a:pPr>
            <a:endParaRPr lang="en-US"/>
          </a:p>
        </c:txPr>
        <c:crossAx val="1468559887"/>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sz="1200">
          <a:solidFill>
            <a:schemeClr val="dk1"/>
          </a:solidFill>
          <a:latin typeface="+mn-lt"/>
          <a:ea typeface="+mn-ea"/>
          <a:cs typeface="+mn-cs"/>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886482939632541E-2"/>
          <c:y val="0.1388888888888889"/>
          <c:w val="0.88421981627296586"/>
          <c:h val="0.75371172353455818"/>
        </c:manualLayout>
      </c:layout>
      <c:barChart>
        <c:barDir val="col"/>
        <c:grouping val="clustered"/>
        <c:varyColors val="0"/>
        <c:ser>
          <c:idx val="0"/>
          <c:order val="0"/>
          <c:tx>
            <c:strRef>
              <c:f>Sheet1!$B$6</c:f>
              <c:strCache>
                <c:ptCount val="1"/>
                <c:pt idx="0">
                  <c:v>Mean 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Sheet1!$A$7:$A$12</c:f>
              <c:strCache>
                <c:ptCount val="6"/>
                <c:pt idx="0">
                  <c:v>Quality</c:v>
                </c:pt>
                <c:pt idx="1">
                  <c:v>Features</c:v>
                </c:pt>
                <c:pt idx="2">
                  <c:v>Mileage</c:v>
                </c:pt>
                <c:pt idx="3">
                  <c:v>Brand Value</c:v>
                </c:pt>
                <c:pt idx="4">
                  <c:v>Size</c:v>
                </c:pt>
                <c:pt idx="5">
                  <c:v>Design</c:v>
                </c:pt>
              </c:strCache>
            </c:strRef>
          </c:cat>
          <c:val>
            <c:numRef>
              <c:f>Sheet1!$B$7:$B$12</c:f>
              <c:numCache>
                <c:formatCode>General</c:formatCode>
                <c:ptCount val="6"/>
                <c:pt idx="0">
                  <c:v>4.3099999999999996</c:v>
                </c:pt>
                <c:pt idx="1">
                  <c:v>4.13</c:v>
                </c:pt>
                <c:pt idx="2">
                  <c:v>3.63</c:v>
                </c:pt>
                <c:pt idx="3">
                  <c:v>3.85</c:v>
                </c:pt>
                <c:pt idx="4">
                  <c:v>4.3</c:v>
                </c:pt>
                <c:pt idx="5">
                  <c:v>4.4000000000000004</c:v>
                </c:pt>
              </c:numCache>
            </c:numRef>
          </c:val>
          <c:extLst>
            <c:ext xmlns:c16="http://schemas.microsoft.com/office/drawing/2014/chart" uri="{C3380CC4-5D6E-409C-BE32-E72D297353CC}">
              <c16:uniqueId val="{00000000-5512-4700-8579-43F874DF6FD7}"/>
            </c:ext>
          </c:extLst>
        </c:ser>
        <c:dLbls>
          <c:dLblPos val="outEnd"/>
          <c:showLegendKey val="0"/>
          <c:showVal val="1"/>
          <c:showCatName val="0"/>
          <c:showSerName val="0"/>
          <c:showPercent val="0"/>
          <c:showBubbleSize val="0"/>
        </c:dLbls>
        <c:gapWidth val="100"/>
        <c:overlap val="-24"/>
        <c:axId val="1688684496"/>
        <c:axId val="1688687824"/>
      </c:barChart>
      <c:catAx>
        <c:axId val="168868449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1688687824"/>
        <c:crosses val="autoZero"/>
        <c:auto val="1"/>
        <c:lblAlgn val="ctr"/>
        <c:lblOffset val="100"/>
        <c:noMultiLvlLbl val="0"/>
      </c:catAx>
      <c:valAx>
        <c:axId val="1688687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1688684496"/>
        <c:crosses val="autoZero"/>
        <c:crossBetween val="between"/>
      </c:valAx>
      <c:spPr>
        <a:noFill/>
        <a:ln>
          <a:noFill/>
        </a:ln>
        <a:effectLst/>
      </c:spPr>
    </c:plotArea>
    <c:legend>
      <c:legendPos val="r"/>
      <c:layout>
        <c:manualLayout>
          <c:xMode val="edge"/>
          <c:yMode val="edge"/>
          <c:x val="0.44321741032370954"/>
          <c:y val="2.5752041411490231E-2"/>
          <c:w val="0.1651159230096238"/>
          <c:h val="7.8125546806649182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sz="1400">
          <a:solidFill>
            <a:schemeClr val="dk1"/>
          </a:solidFill>
          <a:latin typeface="+mn-lt"/>
          <a:ea typeface="+mn-ea"/>
          <a:cs typeface="+mn-cs"/>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886482939632541E-2"/>
          <c:y val="0.1388888888888889"/>
          <c:w val="0.88421981627296586"/>
          <c:h val="0.75371172353455818"/>
        </c:manualLayout>
      </c:layout>
      <c:barChart>
        <c:barDir val="col"/>
        <c:grouping val="clustered"/>
        <c:varyColors val="0"/>
        <c:ser>
          <c:idx val="0"/>
          <c:order val="0"/>
          <c:tx>
            <c:strRef>
              <c:f>Sheet1!$B$6</c:f>
              <c:strCache>
                <c:ptCount val="1"/>
                <c:pt idx="0">
                  <c:v>Mean 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Sheet1!$A$7:$A$13</c:f>
              <c:strCache>
                <c:ptCount val="7"/>
                <c:pt idx="0">
                  <c:v>Quality</c:v>
                </c:pt>
                <c:pt idx="1">
                  <c:v>Features</c:v>
                </c:pt>
                <c:pt idx="2">
                  <c:v>Mileage</c:v>
                </c:pt>
                <c:pt idx="3">
                  <c:v>Brand Value</c:v>
                </c:pt>
                <c:pt idx="4">
                  <c:v>Size</c:v>
                </c:pt>
                <c:pt idx="5">
                  <c:v>Design</c:v>
                </c:pt>
                <c:pt idx="6">
                  <c:v>Comfortability</c:v>
                </c:pt>
              </c:strCache>
            </c:strRef>
          </c:cat>
          <c:val>
            <c:numRef>
              <c:f>Sheet1!$B$7:$B$13</c:f>
              <c:numCache>
                <c:formatCode>General</c:formatCode>
                <c:ptCount val="7"/>
                <c:pt idx="0">
                  <c:v>4.3099999999999996</c:v>
                </c:pt>
                <c:pt idx="1">
                  <c:v>4.13</c:v>
                </c:pt>
                <c:pt idx="2">
                  <c:v>3.63</c:v>
                </c:pt>
                <c:pt idx="3">
                  <c:v>3.85</c:v>
                </c:pt>
                <c:pt idx="4">
                  <c:v>4.3</c:v>
                </c:pt>
                <c:pt idx="5">
                  <c:v>4.4000000000000004</c:v>
                </c:pt>
                <c:pt idx="6">
                  <c:v>4.55</c:v>
                </c:pt>
              </c:numCache>
            </c:numRef>
          </c:val>
          <c:extLst>
            <c:ext xmlns:c16="http://schemas.microsoft.com/office/drawing/2014/chart" uri="{C3380CC4-5D6E-409C-BE32-E72D297353CC}">
              <c16:uniqueId val="{00000000-96BC-4A78-8BBB-CC28D385613D}"/>
            </c:ext>
          </c:extLst>
        </c:ser>
        <c:dLbls>
          <c:dLblPos val="outEnd"/>
          <c:showLegendKey val="0"/>
          <c:showVal val="1"/>
          <c:showCatName val="0"/>
          <c:showSerName val="0"/>
          <c:showPercent val="0"/>
          <c:showBubbleSize val="0"/>
        </c:dLbls>
        <c:gapWidth val="100"/>
        <c:overlap val="-24"/>
        <c:axId val="1688684496"/>
        <c:axId val="1688687824"/>
      </c:barChart>
      <c:catAx>
        <c:axId val="168868449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1688687824"/>
        <c:crossesAt val="0"/>
        <c:auto val="1"/>
        <c:lblAlgn val="ctr"/>
        <c:lblOffset val="100"/>
        <c:noMultiLvlLbl val="0"/>
      </c:catAx>
      <c:valAx>
        <c:axId val="1688687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dk1"/>
                </a:solidFill>
                <a:latin typeface="+mn-lt"/>
                <a:ea typeface="+mn-ea"/>
                <a:cs typeface="+mn-cs"/>
              </a:defRPr>
            </a:pPr>
            <a:endParaRPr lang="en-US"/>
          </a:p>
        </c:txPr>
        <c:crossAx val="1688684496"/>
        <c:crosses val="autoZero"/>
        <c:crossBetween val="between"/>
        <c:majorUnit val="1"/>
      </c:valAx>
      <c:spPr>
        <a:noFill/>
        <a:ln>
          <a:noFill/>
        </a:ln>
        <a:effectLst/>
      </c:spPr>
    </c:plotArea>
    <c:legend>
      <c:legendPos val="r"/>
      <c:layout>
        <c:manualLayout>
          <c:xMode val="edge"/>
          <c:yMode val="edge"/>
          <c:x val="0.44321741032370954"/>
          <c:y val="2.5752041411490231E-2"/>
          <c:w val="0.1651159230096238"/>
          <c:h val="7.8125546806649182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sz="1600">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dLbl>
              <c:idx val="0"/>
              <c:layout>
                <c:manualLayout>
                  <c:x val="-4.3878235764323024E-17"/>
                  <c:y val="-2.8925815817634408E-3"/>
                </c:manualLayout>
              </c:layout>
              <c:tx>
                <c:rich>
                  <a:bodyPr/>
                  <a:lstStyle/>
                  <a:p>
                    <a:r>
                      <a:rPr lang="en-US" dirty="0"/>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63B-4917-A964-30C11AFAD09A}"/>
                </c:ext>
              </c:extLst>
            </c:dLbl>
            <c:dLbl>
              <c:idx val="1"/>
              <c:layout>
                <c:manualLayout>
                  <c:x val="-8.7756471528646048E-17"/>
                  <c:y val="-9.3673925894864687E-3"/>
                </c:manualLayout>
              </c:layout>
              <c:tx>
                <c:rich>
                  <a:bodyPr/>
                  <a:lstStyle/>
                  <a:p>
                    <a:r>
                      <a:rPr lang="en-US" dirty="0"/>
                      <a:t>60%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263B-4917-A964-30C11AFAD09A}"/>
                </c:ext>
              </c:extLst>
            </c:dLbl>
            <c:dLbl>
              <c:idx val="2"/>
              <c:layout>
                <c:manualLayout>
                  <c:x val="-8.7756471528646048E-17"/>
                  <c:y val="4.4136425353849167E-3"/>
                </c:manualLayout>
              </c:layout>
              <c:tx>
                <c:rich>
                  <a:bodyPr/>
                  <a:lstStyle/>
                  <a:p>
                    <a:r>
                      <a:rPr lang="en-US" dirty="0"/>
                      <a:t>30%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263B-4917-A964-30C11AFAD09A}"/>
                </c:ext>
              </c:extLst>
            </c:dLbl>
            <c:spPr>
              <a:noFill/>
              <a:ln>
                <a:noFill/>
              </a:ln>
              <a:effectLst/>
            </c:spPr>
            <c:txPr>
              <a:bodyPr rot="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Sheet1!$A$1:$A$3</c:f>
              <c:strCache>
                <c:ptCount val="3"/>
                <c:pt idx="0">
                  <c:v>Student</c:v>
                </c:pt>
                <c:pt idx="1">
                  <c:v>Service</c:v>
                </c:pt>
                <c:pt idx="2">
                  <c:v>Self-employed</c:v>
                </c:pt>
              </c:strCache>
            </c:strRef>
          </c:cat>
          <c:val>
            <c:numRef>
              <c:f>Sheet1!$B$1:$B$3</c:f>
              <c:numCache>
                <c:formatCode>General</c:formatCode>
                <c:ptCount val="3"/>
                <c:pt idx="0">
                  <c:v>5</c:v>
                </c:pt>
                <c:pt idx="1">
                  <c:v>30</c:v>
                </c:pt>
                <c:pt idx="2">
                  <c:v>15</c:v>
                </c:pt>
              </c:numCache>
            </c:numRef>
          </c:val>
          <c:extLst>
            <c:ext xmlns:c16="http://schemas.microsoft.com/office/drawing/2014/chart" uri="{C3380CC4-5D6E-409C-BE32-E72D297353CC}">
              <c16:uniqueId val="{00000003-263B-4917-A964-30C11AFAD09A}"/>
            </c:ext>
          </c:extLst>
        </c:ser>
        <c:dLbls>
          <c:showLegendKey val="0"/>
          <c:showVal val="1"/>
          <c:showCatName val="0"/>
          <c:showSerName val="0"/>
          <c:showPercent val="0"/>
          <c:showBubbleSize val="0"/>
        </c:dLbls>
        <c:gapWidth val="75"/>
        <c:axId val="27908144"/>
        <c:axId val="27914800"/>
      </c:barChart>
      <c:catAx>
        <c:axId val="279081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crossAx val="27914800"/>
        <c:crosses val="autoZero"/>
        <c:auto val="1"/>
        <c:lblAlgn val="ctr"/>
        <c:lblOffset val="100"/>
        <c:noMultiLvlLbl val="0"/>
      </c:catAx>
      <c:valAx>
        <c:axId val="27914800"/>
        <c:scaling>
          <c:orientation val="minMax"/>
          <c:max val="50"/>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27908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Sheet1!$B$5</c:f>
              <c:strCache>
                <c:ptCount val="1"/>
                <c:pt idx="0">
                  <c:v>Mean Score</c:v>
                </c:pt>
              </c:strCache>
            </c:strRef>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Sheet1!$A$6:$A$9</c:f>
              <c:strCache>
                <c:ptCount val="4"/>
                <c:pt idx="0">
                  <c:v>Discounts</c:v>
                </c:pt>
                <c:pt idx="1">
                  <c:v>EMIs</c:v>
                </c:pt>
                <c:pt idx="2">
                  <c:v>Credit Terms</c:v>
                </c:pt>
                <c:pt idx="3">
                  <c:v>Allowances</c:v>
                </c:pt>
              </c:strCache>
            </c:strRef>
          </c:cat>
          <c:val>
            <c:numRef>
              <c:f>Sheet1!$B$6:$B$9</c:f>
              <c:numCache>
                <c:formatCode>General</c:formatCode>
                <c:ptCount val="4"/>
                <c:pt idx="0">
                  <c:v>4.08</c:v>
                </c:pt>
                <c:pt idx="1">
                  <c:v>3.58</c:v>
                </c:pt>
                <c:pt idx="2">
                  <c:v>3.57</c:v>
                </c:pt>
                <c:pt idx="3">
                  <c:v>3.33</c:v>
                </c:pt>
              </c:numCache>
            </c:numRef>
          </c:val>
          <c:smooth val="0"/>
          <c:extLst>
            <c:ext xmlns:c16="http://schemas.microsoft.com/office/drawing/2014/chart" uri="{C3380CC4-5D6E-409C-BE32-E72D297353CC}">
              <c16:uniqueId val="{00000000-A2D7-44E0-ACB3-97E88DAC6E18}"/>
            </c:ext>
          </c:extLst>
        </c:ser>
        <c:dLbls>
          <c:dLblPos val="t"/>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133156272"/>
        <c:axId val="1133155024"/>
      </c:lineChart>
      <c:catAx>
        <c:axId val="113315627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spc="20" baseline="0">
                <a:solidFill>
                  <a:schemeClr val="dk1"/>
                </a:solidFill>
                <a:latin typeface="+mn-lt"/>
                <a:ea typeface="+mn-ea"/>
                <a:cs typeface="+mn-cs"/>
              </a:defRPr>
            </a:pPr>
            <a:endParaRPr lang="en-US"/>
          </a:p>
        </c:txPr>
        <c:crossAx val="1133155024"/>
        <c:crosses val="autoZero"/>
        <c:auto val="1"/>
        <c:lblAlgn val="ctr"/>
        <c:lblOffset val="100"/>
        <c:noMultiLvlLbl val="0"/>
      </c:catAx>
      <c:valAx>
        <c:axId val="1133155024"/>
        <c:scaling>
          <c:orientation val="minMax"/>
          <c:max val="5"/>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spc="20" baseline="0">
                <a:solidFill>
                  <a:schemeClr val="dk1"/>
                </a:solidFill>
                <a:latin typeface="+mn-lt"/>
                <a:ea typeface="+mn-ea"/>
                <a:cs typeface="+mn-cs"/>
              </a:defRPr>
            </a:pPr>
            <a:endParaRPr lang="en-US"/>
          </a:p>
        </c:txPr>
        <c:crossAx val="1133156272"/>
        <c:crosses val="autoZero"/>
        <c:crossBetween val="between"/>
        <c:majorUnit val="1"/>
      </c:valAx>
      <c:spPr>
        <a:gradFill>
          <a:gsLst>
            <a:gs pos="100000">
              <a:schemeClr val="lt1">
                <a:lumMod val="95000"/>
              </a:schemeClr>
            </a:gs>
            <a:gs pos="0">
              <a:schemeClr val="lt1"/>
            </a:gs>
          </a:gsLst>
          <a:lin ang="5400000" scaled="0"/>
        </a:grad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sz="1400">
          <a:solidFill>
            <a:schemeClr val="dk1"/>
          </a:solidFill>
          <a:latin typeface="+mn-lt"/>
          <a:ea typeface="+mn-ea"/>
          <a:cs typeface="+mn-cs"/>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Sheet1!$A$8</c:f>
              <c:strCache>
                <c:ptCount val="1"/>
                <c:pt idx="0">
                  <c:v>Showroom Coverage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4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Sheet1!$B$7</c:f>
              <c:strCache>
                <c:ptCount val="1"/>
                <c:pt idx="0">
                  <c:v>Mean Score</c:v>
                </c:pt>
              </c:strCache>
            </c:strRef>
          </c:cat>
          <c:val>
            <c:numRef>
              <c:f>Sheet1!$B$8</c:f>
              <c:numCache>
                <c:formatCode>General</c:formatCode>
                <c:ptCount val="1"/>
                <c:pt idx="0">
                  <c:v>4.26</c:v>
                </c:pt>
              </c:numCache>
            </c:numRef>
          </c:val>
          <c:extLst>
            <c:ext xmlns:c16="http://schemas.microsoft.com/office/drawing/2014/chart" uri="{C3380CC4-5D6E-409C-BE32-E72D297353CC}">
              <c16:uniqueId val="{00000000-2371-44B4-8CDE-5C9B5E230939}"/>
            </c:ext>
          </c:extLst>
        </c:ser>
        <c:ser>
          <c:idx val="1"/>
          <c:order val="1"/>
          <c:tx>
            <c:strRef>
              <c:f>Sheet1!$A$9</c:f>
              <c:strCache>
                <c:ptCount val="1"/>
                <c:pt idx="0">
                  <c:v>Showroom Location</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4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Sheet1!$B$7</c:f>
              <c:strCache>
                <c:ptCount val="1"/>
                <c:pt idx="0">
                  <c:v>Mean Score</c:v>
                </c:pt>
              </c:strCache>
            </c:strRef>
          </c:cat>
          <c:val>
            <c:numRef>
              <c:f>Sheet1!$B$9</c:f>
              <c:numCache>
                <c:formatCode>General</c:formatCode>
                <c:ptCount val="1"/>
                <c:pt idx="0">
                  <c:v>4.41</c:v>
                </c:pt>
              </c:numCache>
            </c:numRef>
          </c:val>
          <c:extLst>
            <c:ext xmlns:c16="http://schemas.microsoft.com/office/drawing/2014/chart" uri="{C3380CC4-5D6E-409C-BE32-E72D297353CC}">
              <c16:uniqueId val="{00000001-2371-44B4-8CDE-5C9B5E230939}"/>
            </c:ext>
          </c:extLst>
        </c:ser>
        <c:ser>
          <c:idx val="2"/>
          <c:order val="2"/>
          <c:tx>
            <c:strRef>
              <c:f>Sheet1!$A$10</c:f>
              <c:strCache>
                <c:ptCount val="1"/>
                <c:pt idx="0">
                  <c:v>Accessibility</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4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Sheet1!$B$7</c:f>
              <c:strCache>
                <c:ptCount val="1"/>
                <c:pt idx="0">
                  <c:v>Mean Score</c:v>
                </c:pt>
              </c:strCache>
            </c:strRef>
          </c:cat>
          <c:val>
            <c:numRef>
              <c:f>Sheet1!$B$10</c:f>
              <c:numCache>
                <c:formatCode>General</c:formatCode>
                <c:ptCount val="1"/>
                <c:pt idx="0">
                  <c:v>4.7699999999999996</c:v>
                </c:pt>
              </c:numCache>
            </c:numRef>
          </c:val>
          <c:extLst>
            <c:ext xmlns:c16="http://schemas.microsoft.com/office/drawing/2014/chart" uri="{C3380CC4-5D6E-409C-BE32-E72D297353CC}">
              <c16:uniqueId val="{00000002-2371-44B4-8CDE-5C9B5E230939}"/>
            </c:ext>
          </c:extLst>
        </c:ser>
        <c:dLbls>
          <c:dLblPos val="outEnd"/>
          <c:showLegendKey val="0"/>
          <c:showVal val="1"/>
          <c:showCatName val="0"/>
          <c:showSerName val="0"/>
          <c:showPercent val="0"/>
          <c:showBubbleSize val="0"/>
        </c:dLbls>
        <c:gapWidth val="444"/>
        <c:overlap val="-90"/>
        <c:axId val="1343056064"/>
        <c:axId val="1343056480"/>
      </c:barChart>
      <c:catAx>
        <c:axId val="13430560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spc="120" normalizeH="0" baseline="0">
                <a:solidFill>
                  <a:schemeClr val="dk1"/>
                </a:solidFill>
                <a:latin typeface="+mn-lt"/>
                <a:ea typeface="+mn-ea"/>
                <a:cs typeface="+mn-cs"/>
              </a:defRPr>
            </a:pPr>
            <a:endParaRPr lang="en-US"/>
          </a:p>
        </c:txPr>
        <c:crossAx val="1343056480"/>
        <c:crosses val="autoZero"/>
        <c:auto val="1"/>
        <c:lblAlgn val="ctr"/>
        <c:lblOffset val="100"/>
        <c:noMultiLvlLbl val="0"/>
      </c:catAx>
      <c:valAx>
        <c:axId val="1343056480"/>
        <c:scaling>
          <c:orientation val="minMax"/>
          <c:max val="5"/>
          <c:min val="3"/>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1343056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sz="1400">
          <a:solidFill>
            <a:schemeClr val="dk1"/>
          </a:solidFill>
          <a:latin typeface="+mn-lt"/>
          <a:ea typeface="+mn-ea"/>
          <a:cs typeface="+mn-cs"/>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Sheet1!$B$5</c:f>
              <c:strCache>
                <c:ptCount val="1"/>
                <c:pt idx="0">
                  <c:v>Mean Score</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dLbl>
              <c:idx val="0"/>
              <c:layout>
                <c:manualLayout>
                  <c:x val="-1.4413084447737239E-2"/>
                  <c:y val="-1.8539709074634848E-2"/>
                </c:manualLayout>
              </c:layout>
              <c:spPr>
                <a:solidFill>
                  <a:sysClr val="windowText" lastClr="000000">
                    <a:lumMod val="65000"/>
                    <a:lumOff val="35000"/>
                    <a:alpha val="75000"/>
                  </a:sysClr>
                </a:solidFill>
                <a:ln>
                  <a:noFill/>
                </a:ln>
                <a:effectLst/>
              </c:spPr>
              <c:txPr>
                <a:bodyPr rot="0" spcFirstLastPara="1" vertOverflow="clip" horzOverflow="clip" vert="horz" wrap="square" lIns="36576" tIns="18288" rIns="36576" bIns="18288"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75301"/>
                        <a:gd name="adj2" fmla="val 59509"/>
                      </a:avLst>
                    </a:prstGeom>
                    <a:noFill/>
                    <a:ln>
                      <a:noFill/>
                    </a:ln>
                  </c15:spPr>
                </c:ext>
                <c:ext xmlns:c16="http://schemas.microsoft.com/office/drawing/2014/chart" uri="{C3380CC4-5D6E-409C-BE32-E72D297353CC}">
                  <c16:uniqueId val="{00000005-A3D5-4127-8048-7D149E182C33}"/>
                </c:ext>
              </c:extLst>
            </c:dLbl>
            <c:dLbl>
              <c:idx val="1"/>
              <c:layout>
                <c:manualLayout>
                  <c:x val="0"/>
                  <c:y val="-1.8539709074634945E-2"/>
                </c:manualLayout>
              </c:layout>
              <c:spPr>
                <a:solidFill>
                  <a:sysClr val="windowText" lastClr="000000">
                    <a:lumMod val="65000"/>
                    <a:lumOff val="35000"/>
                    <a:alpha val="75000"/>
                  </a:sysClr>
                </a:solidFill>
                <a:ln>
                  <a:noFill/>
                </a:ln>
                <a:effectLst/>
              </c:spPr>
              <c:txPr>
                <a:bodyPr rot="0" spcFirstLastPara="1" vertOverflow="clip" horzOverflow="clip" vert="horz" wrap="square" lIns="36576" tIns="18288" rIns="36576" bIns="18288"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70505"/>
                        <a:gd name="adj2" fmla="val 54099"/>
                      </a:avLst>
                    </a:prstGeom>
                    <a:noFill/>
                    <a:ln>
                      <a:noFill/>
                    </a:ln>
                  </c15:spPr>
                </c:ext>
                <c:ext xmlns:c16="http://schemas.microsoft.com/office/drawing/2014/chart" uri="{C3380CC4-5D6E-409C-BE32-E72D297353CC}">
                  <c16:uniqueId val="{00000004-A3D5-4127-8048-7D149E182C33}"/>
                </c:ext>
              </c:extLst>
            </c:dLbl>
            <c:dLbl>
              <c:idx val="2"/>
              <c:layout>
                <c:manualLayout>
                  <c:x val="-1.4413084447737134E-3"/>
                  <c:y val="-2.9133828545854914E-2"/>
                </c:manualLayout>
              </c:layout>
              <c:spPr>
                <a:solidFill>
                  <a:sysClr val="windowText" lastClr="000000">
                    <a:lumMod val="65000"/>
                    <a:lumOff val="35000"/>
                    <a:alpha val="75000"/>
                  </a:sysClr>
                </a:solidFill>
                <a:ln>
                  <a:noFill/>
                </a:ln>
                <a:effectLst/>
              </c:spPr>
              <c:txPr>
                <a:bodyPr rot="0" spcFirstLastPara="1" vertOverflow="clip" horzOverflow="clip" vert="horz" wrap="square" lIns="36576" tIns="18288" rIns="36576" bIns="18288"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76848"/>
                        <a:gd name="adj2" fmla="val 87008"/>
                      </a:avLst>
                    </a:prstGeom>
                    <a:noFill/>
                    <a:ln>
                      <a:noFill/>
                    </a:ln>
                  </c15:spPr>
                </c:ext>
                <c:ext xmlns:c16="http://schemas.microsoft.com/office/drawing/2014/chart" uri="{C3380CC4-5D6E-409C-BE32-E72D297353CC}">
                  <c16:uniqueId val="{00000003-A3D5-4127-8048-7D149E182C33}"/>
                </c:ext>
              </c:extLst>
            </c:dLbl>
            <c:dLbl>
              <c:idx val="3"/>
              <c:layout>
                <c:manualLayout>
                  <c:x val="-1.0569473162218E-16"/>
                  <c:y val="-6.3564716827319817E-2"/>
                </c:manualLayout>
              </c:layout>
              <c:spPr>
                <a:solidFill>
                  <a:sysClr val="windowText" lastClr="000000">
                    <a:lumMod val="65000"/>
                    <a:lumOff val="35000"/>
                    <a:alpha val="75000"/>
                  </a:sysClr>
                </a:solidFill>
                <a:ln>
                  <a:noFill/>
                </a:ln>
                <a:effectLst/>
              </c:spPr>
              <c:txPr>
                <a:bodyPr rot="0" spcFirstLastPara="1" vertOverflow="clip" horzOverflow="clip" vert="horz" wrap="square" lIns="36576" tIns="18288" rIns="36576" bIns="18288"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80129"/>
                        <a:gd name="adj2" fmla="val 117665"/>
                      </a:avLst>
                    </a:prstGeom>
                    <a:noFill/>
                    <a:ln>
                      <a:noFill/>
                    </a:ln>
                  </c15:spPr>
                </c:ext>
                <c:ext xmlns:c16="http://schemas.microsoft.com/office/drawing/2014/chart" uri="{C3380CC4-5D6E-409C-BE32-E72D297353CC}">
                  <c16:uniqueId val="{00000002-A3D5-4127-8048-7D149E182C33}"/>
                </c:ext>
              </c:extLst>
            </c:dLbl>
            <c:dLbl>
              <c:idx val="4"/>
              <c:layout>
                <c:manualLayout>
                  <c:x val="1.7295701337284562E-2"/>
                  <c:y val="-3.4430888281464914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3D5-4127-8048-7D149E182C33}"/>
                </c:ext>
              </c:extLst>
            </c:dLbl>
            <c:spPr>
              <a:solidFill>
                <a:sysClr val="windowText" lastClr="000000">
                  <a:lumMod val="65000"/>
                  <a:lumOff val="35000"/>
                  <a:alpha val="75000"/>
                </a:sysClr>
              </a:solidFill>
              <a:ln>
                <a:noFill/>
              </a:ln>
              <a:effectLst/>
            </c:spPr>
            <c:txPr>
              <a:bodyPr rot="0" spcFirstLastPara="1" vertOverflow="clip" horzOverflow="clip" vert="horz" wrap="square" lIns="36576" tIns="18288" rIns="36576" bIns="18288"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Sheet1!$A$6:$A$10</c:f>
              <c:strCache>
                <c:ptCount val="5"/>
                <c:pt idx="0">
                  <c:v>Advertising</c:v>
                </c:pt>
                <c:pt idx="1">
                  <c:v>Direct Marketing</c:v>
                </c:pt>
                <c:pt idx="2">
                  <c:v>Sales Promotion</c:v>
                </c:pt>
                <c:pt idx="3">
                  <c:v>Digital Marketing</c:v>
                </c:pt>
                <c:pt idx="4">
                  <c:v>Publicity</c:v>
                </c:pt>
              </c:strCache>
            </c:strRef>
          </c:cat>
          <c:val>
            <c:numRef>
              <c:f>Sheet1!$B$6:$B$10</c:f>
              <c:numCache>
                <c:formatCode>General</c:formatCode>
                <c:ptCount val="5"/>
                <c:pt idx="0">
                  <c:v>4.38</c:v>
                </c:pt>
                <c:pt idx="1">
                  <c:v>3.32</c:v>
                </c:pt>
                <c:pt idx="2">
                  <c:v>3.57</c:v>
                </c:pt>
                <c:pt idx="3">
                  <c:v>4.33</c:v>
                </c:pt>
                <c:pt idx="4">
                  <c:v>3.01</c:v>
                </c:pt>
              </c:numCache>
            </c:numRef>
          </c:val>
          <c:extLst>
            <c:ext xmlns:c16="http://schemas.microsoft.com/office/drawing/2014/chart" uri="{C3380CC4-5D6E-409C-BE32-E72D297353CC}">
              <c16:uniqueId val="{00000000-A3D5-4127-8048-7D149E182C33}"/>
            </c:ext>
          </c:extLst>
        </c:ser>
        <c:dLbls>
          <c:showLegendKey val="0"/>
          <c:showVal val="0"/>
          <c:showCatName val="0"/>
          <c:showSerName val="0"/>
          <c:showPercent val="0"/>
          <c:showBubbleSize val="0"/>
        </c:dLbls>
        <c:gapWidth val="65"/>
        <c:shape val="box"/>
        <c:axId val="2127580367"/>
        <c:axId val="2127579119"/>
        <c:axId val="0"/>
      </c:bar3DChart>
      <c:catAx>
        <c:axId val="2127580367"/>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0" i="0" u="none" strike="noStrike" kern="1200" cap="all" baseline="0">
                <a:solidFill>
                  <a:schemeClr val="dk1">
                    <a:lumMod val="75000"/>
                    <a:lumOff val="25000"/>
                  </a:schemeClr>
                </a:solidFill>
                <a:latin typeface="+mn-lt"/>
                <a:ea typeface="+mn-ea"/>
                <a:cs typeface="+mn-cs"/>
              </a:defRPr>
            </a:pPr>
            <a:endParaRPr lang="en-US"/>
          </a:p>
        </c:txPr>
        <c:crossAx val="2127579119"/>
        <c:crosses val="autoZero"/>
        <c:auto val="1"/>
        <c:lblAlgn val="ctr"/>
        <c:lblOffset val="100"/>
        <c:noMultiLvlLbl val="0"/>
      </c:catAx>
      <c:valAx>
        <c:axId val="2127579119"/>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lumMod val="75000"/>
                    <a:lumOff val="25000"/>
                  </a:schemeClr>
                </a:solidFill>
                <a:latin typeface="+mn-lt"/>
                <a:ea typeface="+mn-ea"/>
                <a:cs typeface="+mn-cs"/>
              </a:defRPr>
            </a:pPr>
            <a:endParaRPr lang="en-US"/>
          </a:p>
        </c:txPr>
        <c:crossAx val="2127580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4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36DE-426A-9620-A550E000BFC0}"/>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36DE-426A-9620-A550E000BFC0}"/>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36DE-426A-9620-A550E000BFC0}"/>
              </c:ext>
            </c:extLst>
          </c:dPt>
          <c:dLbls>
            <c:spPr>
              <a:noFill/>
              <a:ln>
                <a:noFill/>
              </a:ln>
              <a:effectLst/>
            </c:spPr>
            <c:txPr>
              <a:bodyPr rot="0" spcFirstLastPara="1" vertOverflow="ellipsis" vert="horz" wrap="square" anchor="ctr" anchorCtr="1"/>
              <a:lstStyle/>
              <a:p>
                <a:pPr>
                  <a:defRPr sz="14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Student</c:v>
                </c:pt>
                <c:pt idx="1">
                  <c:v>Service</c:v>
                </c:pt>
                <c:pt idx="2">
                  <c:v>Self-employed</c:v>
                </c:pt>
              </c:strCache>
            </c:strRef>
          </c:cat>
          <c:val>
            <c:numRef>
              <c:f>Sheet1!$B$2:$B$4</c:f>
              <c:numCache>
                <c:formatCode>General</c:formatCode>
                <c:ptCount val="3"/>
                <c:pt idx="0">
                  <c:v>5</c:v>
                </c:pt>
                <c:pt idx="1">
                  <c:v>90</c:v>
                </c:pt>
                <c:pt idx="2">
                  <c:v>25</c:v>
                </c:pt>
              </c:numCache>
            </c:numRef>
          </c:val>
          <c:extLst>
            <c:ext xmlns:c16="http://schemas.microsoft.com/office/drawing/2014/chart" uri="{C3380CC4-5D6E-409C-BE32-E72D297353CC}">
              <c16:uniqueId val="{00000006-36DE-426A-9620-A550E000BFC0}"/>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dk1">
          <a:lumMod val="15000"/>
          <a:lumOff val="85000"/>
        </a:schemeClr>
      </a:solidFill>
      <a:round/>
    </a:ln>
    <a:effectLst/>
  </c:spPr>
  <c:txPr>
    <a:bodyPr/>
    <a:lstStyle/>
    <a:p>
      <a:pPr>
        <a:defRPr sz="14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Sheet1!$A$1</c:f>
              <c:strCache>
                <c:ptCount val="1"/>
                <c:pt idx="0">
                  <c:v>Below ₹1,00,000</c:v>
                </c:pt>
              </c:strCache>
            </c:strRef>
          </c:tx>
          <c:spPr>
            <a:solidFill>
              <a:schemeClr val="accent1"/>
            </a:solidFill>
            <a:ln>
              <a:noFill/>
            </a:ln>
            <a:effectLst/>
          </c:spPr>
          <c:invertIfNegative val="0"/>
          <c:dLbls>
            <c:dLbl>
              <c:idx val="0"/>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3BC-4A31-A859-A31BBCA4B657}"/>
                </c:ext>
              </c:extLst>
            </c:dLbl>
            <c:spPr>
              <a:noFill/>
              <a:ln>
                <a:noFill/>
              </a:ln>
              <a:effectLst/>
            </c:spPr>
            <c:txPr>
              <a:bodyPr rot="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Sheet1!$B$1</c:f>
              <c:numCache>
                <c:formatCode>General</c:formatCode>
                <c:ptCount val="1"/>
                <c:pt idx="0">
                  <c:v>0</c:v>
                </c:pt>
              </c:numCache>
            </c:numRef>
          </c:val>
          <c:extLst>
            <c:ext xmlns:c16="http://schemas.microsoft.com/office/drawing/2014/chart" uri="{C3380CC4-5D6E-409C-BE32-E72D297353CC}">
              <c16:uniqueId val="{00000001-23BC-4A31-A859-A31BBCA4B657}"/>
            </c:ext>
          </c:extLst>
        </c:ser>
        <c:ser>
          <c:idx val="1"/>
          <c:order val="1"/>
          <c:tx>
            <c:strRef>
              <c:f>Sheet1!$A$2</c:f>
              <c:strCache>
                <c:ptCount val="1"/>
                <c:pt idx="0">
                  <c:v>₹2,00,000 - ₹6,00,000</c:v>
                </c:pt>
              </c:strCache>
            </c:strRef>
          </c:tx>
          <c:spPr>
            <a:solidFill>
              <a:schemeClr val="accent2"/>
            </a:solidFill>
            <a:ln>
              <a:noFill/>
            </a:ln>
            <a:effectLst/>
          </c:spPr>
          <c:invertIfNegative val="0"/>
          <c:dLbls>
            <c:dLbl>
              <c:idx val="0"/>
              <c:tx>
                <c:rich>
                  <a:bodyPr/>
                  <a:lstStyle/>
                  <a:p>
                    <a:r>
                      <a:rPr lang="en-US"/>
                      <a:t>20%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23BC-4A31-A859-A31BBCA4B657}"/>
                </c:ext>
              </c:extLst>
            </c:dLbl>
            <c:spPr>
              <a:noFill/>
              <a:ln>
                <a:noFill/>
              </a:ln>
              <a:effectLst/>
            </c:spPr>
            <c:txPr>
              <a:bodyPr rot="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c:f>
              <c:numCache>
                <c:formatCode>General</c:formatCode>
                <c:ptCount val="1"/>
                <c:pt idx="0">
                  <c:v>50</c:v>
                </c:pt>
              </c:numCache>
            </c:numRef>
          </c:val>
          <c:extLst>
            <c:ext xmlns:c16="http://schemas.microsoft.com/office/drawing/2014/chart" uri="{C3380CC4-5D6E-409C-BE32-E72D297353CC}">
              <c16:uniqueId val="{00000003-23BC-4A31-A859-A31BBCA4B657}"/>
            </c:ext>
          </c:extLst>
        </c:ser>
        <c:ser>
          <c:idx val="2"/>
          <c:order val="2"/>
          <c:tx>
            <c:strRef>
              <c:f>Sheet1!$A$3</c:f>
              <c:strCache>
                <c:ptCount val="1"/>
                <c:pt idx="0">
                  <c:v>₹7,00,000 - ₹10,00,000</c:v>
                </c:pt>
              </c:strCache>
            </c:strRef>
          </c:tx>
          <c:spPr>
            <a:solidFill>
              <a:schemeClr val="accent3"/>
            </a:solidFill>
            <a:ln>
              <a:noFill/>
            </a:ln>
            <a:effectLst/>
          </c:spPr>
          <c:invertIfNegative val="0"/>
          <c:dLbls>
            <c:dLbl>
              <c:idx val="0"/>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23BC-4A31-A859-A31BBCA4B657}"/>
                </c:ext>
              </c:extLst>
            </c:dLbl>
            <c:spPr>
              <a:noFill/>
              <a:ln>
                <a:noFill/>
              </a:ln>
              <a:effectLst/>
            </c:spPr>
            <c:txPr>
              <a:bodyPr rot="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Sheet1!$B$3</c:f>
              <c:numCache>
                <c:formatCode>General</c:formatCode>
                <c:ptCount val="1"/>
                <c:pt idx="0">
                  <c:v>38</c:v>
                </c:pt>
              </c:numCache>
            </c:numRef>
          </c:val>
          <c:extLst>
            <c:ext xmlns:c16="http://schemas.microsoft.com/office/drawing/2014/chart" uri="{C3380CC4-5D6E-409C-BE32-E72D297353CC}">
              <c16:uniqueId val="{00000005-23BC-4A31-A859-A31BBCA4B657}"/>
            </c:ext>
          </c:extLst>
        </c:ser>
        <c:ser>
          <c:idx val="3"/>
          <c:order val="3"/>
          <c:tx>
            <c:strRef>
              <c:f>Sheet1!$A$4</c:f>
              <c:strCache>
                <c:ptCount val="1"/>
                <c:pt idx="0">
                  <c:v>Above ₹10,00,000</c:v>
                </c:pt>
              </c:strCache>
            </c:strRef>
          </c:tx>
          <c:spPr>
            <a:solidFill>
              <a:schemeClr val="accent4"/>
            </a:solidFill>
            <a:ln>
              <a:noFill/>
            </a:ln>
            <a:effectLst/>
          </c:spPr>
          <c:invertIfNegative val="0"/>
          <c:dLbls>
            <c:dLbl>
              <c:idx val="0"/>
              <c:tx>
                <c:rich>
                  <a:bodyPr/>
                  <a:lstStyle/>
                  <a:p>
                    <a:r>
                      <a:rPr lang="en-US"/>
                      <a:t>30%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23BC-4A31-A859-A31BBCA4B657}"/>
                </c:ext>
              </c:extLst>
            </c:dLbl>
            <c:spPr>
              <a:noFill/>
              <a:ln>
                <a:noFill/>
              </a:ln>
              <a:effectLst/>
            </c:spPr>
            <c:txPr>
              <a:bodyPr rot="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Sheet1!$B$4</c:f>
              <c:numCache>
                <c:formatCode>General</c:formatCode>
                <c:ptCount val="1"/>
                <c:pt idx="0">
                  <c:v>32</c:v>
                </c:pt>
              </c:numCache>
            </c:numRef>
          </c:val>
          <c:extLst>
            <c:ext xmlns:c16="http://schemas.microsoft.com/office/drawing/2014/chart" uri="{C3380CC4-5D6E-409C-BE32-E72D297353CC}">
              <c16:uniqueId val="{00000007-23BC-4A31-A859-A31BBCA4B657}"/>
            </c:ext>
          </c:extLst>
        </c:ser>
        <c:dLbls>
          <c:showLegendKey val="0"/>
          <c:showVal val="1"/>
          <c:showCatName val="0"/>
          <c:showSerName val="0"/>
          <c:showPercent val="0"/>
          <c:showBubbleSize val="0"/>
        </c:dLbls>
        <c:gapWidth val="75"/>
        <c:axId val="27918544"/>
        <c:axId val="27911472"/>
      </c:barChart>
      <c:catAx>
        <c:axId val="27918544"/>
        <c:scaling>
          <c:orientation val="minMax"/>
        </c:scaling>
        <c:delete val="1"/>
        <c:axPos val="b"/>
        <c:numFmt formatCode="General" sourceLinked="1"/>
        <c:majorTickMark val="none"/>
        <c:minorTickMark val="none"/>
        <c:tickLblPos val="nextTo"/>
        <c:crossAx val="27911472"/>
        <c:crosses val="autoZero"/>
        <c:auto val="1"/>
        <c:lblAlgn val="ctr"/>
        <c:lblOffset val="100"/>
        <c:noMultiLvlLbl val="0"/>
      </c:catAx>
      <c:valAx>
        <c:axId val="27911472"/>
        <c:scaling>
          <c:orientation val="minMax"/>
          <c:max val="5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27918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8271144891239689"/>
          <c:y val="0.1350948168843252"/>
          <c:w val="0.59361930670748575"/>
          <c:h val="0.81209670104108078"/>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AFE-42D7-B708-BF56DDE6D46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AFE-42D7-B708-BF56DDE6D46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AFE-42D7-B708-BF56DDE6D46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AFE-42D7-B708-BF56DDE6D468}"/>
              </c:ext>
            </c:extLst>
          </c:dPt>
          <c:dLbls>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Sheet1!$A$1:$A$4</c:f>
              <c:strCache>
                <c:ptCount val="4"/>
                <c:pt idx="0">
                  <c:v>Below ₹1,00,000</c:v>
                </c:pt>
                <c:pt idx="1">
                  <c:v>₹2,00,000 - ₹6,00,000</c:v>
                </c:pt>
                <c:pt idx="2">
                  <c:v>₹7,00,000 - ₹10,00,000</c:v>
                </c:pt>
                <c:pt idx="3">
                  <c:v>Above ₹10,00,000</c:v>
                </c:pt>
              </c:strCache>
            </c:strRef>
          </c:cat>
          <c:val>
            <c:numRef>
              <c:f>Sheet1!$B$1:$B$4</c:f>
              <c:numCache>
                <c:formatCode>General</c:formatCode>
                <c:ptCount val="4"/>
                <c:pt idx="0">
                  <c:v>0</c:v>
                </c:pt>
                <c:pt idx="1">
                  <c:v>50</c:v>
                </c:pt>
                <c:pt idx="2">
                  <c:v>38</c:v>
                </c:pt>
                <c:pt idx="3">
                  <c:v>32</c:v>
                </c:pt>
              </c:numCache>
            </c:numRef>
          </c:val>
          <c:extLst>
            <c:ext xmlns:c16="http://schemas.microsoft.com/office/drawing/2014/chart" uri="{C3380CC4-5D6E-409C-BE32-E72D297353CC}">
              <c16:uniqueId val="{00000008-9AFE-42D7-B708-BF56DDE6D468}"/>
            </c:ext>
          </c:extLst>
        </c:ser>
        <c:ser>
          <c:idx val="1"/>
          <c:order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A-9AFE-42D7-B708-BF56DDE6D46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C-9AFE-42D7-B708-BF56DDE6D46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E-9AFE-42D7-B708-BF56DDE6D46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0-9AFE-42D7-B708-BF56DDE6D468}"/>
              </c:ext>
            </c:extLst>
          </c:dPt>
          <c:dLbls>
            <c:spPr>
              <a:noFill/>
              <a:ln>
                <a:noFill/>
              </a:ln>
              <a:effectLst/>
            </c:spPr>
            <c:txPr>
              <a:bodyPr rot="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Sheet1!$A$1:$A$4</c:f>
              <c:strCache>
                <c:ptCount val="4"/>
                <c:pt idx="0">
                  <c:v>Below ₹1,00,000</c:v>
                </c:pt>
                <c:pt idx="1">
                  <c:v>₹2,00,000 - ₹6,00,000</c:v>
                </c:pt>
                <c:pt idx="2">
                  <c:v>₹7,00,000 - ₹10,00,000</c:v>
                </c:pt>
                <c:pt idx="3">
                  <c:v>Above ₹10,00,000</c:v>
                </c:pt>
              </c:strCache>
            </c:strRef>
          </c:cat>
          <c:val>
            <c:numRef>
              <c:f>Sheet1!$C$1:$C$4</c:f>
              <c:numCache>
                <c:formatCode>0%</c:formatCode>
                <c:ptCount val="4"/>
                <c:pt idx="0">
                  <c:v>0.1</c:v>
                </c:pt>
                <c:pt idx="1">
                  <c:v>0.2</c:v>
                </c:pt>
                <c:pt idx="2">
                  <c:v>0.4</c:v>
                </c:pt>
                <c:pt idx="3">
                  <c:v>0.3</c:v>
                </c:pt>
              </c:numCache>
            </c:numRef>
          </c:val>
          <c:extLst>
            <c:ext xmlns:c16="http://schemas.microsoft.com/office/drawing/2014/chart" uri="{C3380CC4-5D6E-409C-BE32-E72D297353CC}">
              <c16:uniqueId val="{00000011-9AFE-42D7-B708-BF56DDE6D468}"/>
            </c:ext>
          </c:extLst>
        </c:ser>
        <c:dLbls>
          <c:showLegendKey val="0"/>
          <c:showVal val="0"/>
          <c:showCatName val="0"/>
          <c:showSerName val="0"/>
          <c:showPercent val="1"/>
          <c:showBubbleSize val="0"/>
          <c:showLeaderLines val="1"/>
        </c:dLbls>
        <c:firstSliceAng val="0"/>
      </c:pieChart>
      <c:spPr>
        <a:noFill/>
        <a:ln>
          <a:noFill/>
        </a:ln>
        <a:effectLst/>
      </c:spPr>
    </c:plotArea>
    <c:legend>
      <c:legendPos val="l"/>
      <c:layout>
        <c:manualLayout>
          <c:xMode val="edge"/>
          <c:yMode val="edge"/>
          <c:x val="1.9247600680486039E-2"/>
          <c:y val="6.2214752403142178E-2"/>
          <c:w val="0.35721159857385881"/>
          <c:h val="0.2699449784760359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sz="1200">
          <a:solidFill>
            <a:schemeClr val="dk1"/>
          </a:solidFill>
          <a:latin typeface="+mn-lt"/>
          <a:ea typeface="+mn-ea"/>
          <a:cs typeface="+mn-cs"/>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70740762378234"/>
          <c:y val="0.13944133585936469"/>
          <c:w val="0.59696586503941551"/>
          <c:h val="0.82096208620470701"/>
        </c:manualLayout>
      </c:layout>
      <c:pieChart>
        <c:varyColors val="1"/>
        <c:ser>
          <c:idx val="0"/>
          <c:order val="0"/>
          <c:explosion val="44"/>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A7A-4FC4-B9AF-35ABA8805AC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A7A-4FC4-B9AF-35ABA8805AC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A7A-4FC4-B9AF-35ABA8805AC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A7A-4FC4-B9AF-35ABA8805AC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A7A-4FC4-B9AF-35ABA8805AC2}"/>
              </c:ext>
            </c:extLst>
          </c:dPt>
          <c:dLbls>
            <c:spPr>
              <a:solidFill>
                <a:schemeClr val="lt1"/>
              </a:solidFill>
              <a:ln w="12700" cap="flat" cmpd="sng" algn="ctr">
                <a:solidFill>
                  <a:schemeClr val="dk1"/>
                </a:solidFill>
                <a:prstDash val="solid"/>
                <a:miter lim="800000"/>
              </a:ln>
              <a:effectLst/>
            </c:spPr>
            <c:txPr>
              <a:bodyPr rot="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Sheet1!$A$1:$A$5</c:f>
              <c:strCache>
                <c:ptCount val="5"/>
                <c:pt idx="0">
                  <c:v>Figo</c:v>
                </c:pt>
                <c:pt idx="1">
                  <c:v>Aspire</c:v>
                </c:pt>
                <c:pt idx="2">
                  <c:v>Freestyle</c:v>
                </c:pt>
                <c:pt idx="3">
                  <c:v>Endeavour</c:v>
                </c:pt>
                <c:pt idx="4">
                  <c:v>EcoSport</c:v>
                </c:pt>
              </c:strCache>
            </c:strRef>
          </c:cat>
          <c:val>
            <c:numRef>
              <c:f>Sheet1!$D$1:$D$5</c:f>
              <c:numCache>
                <c:formatCode>0%</c:formatCode>
                <c:ptCount val="5"/>
                <c:pt idx="0">
                  <c:v>0.4</c:v>
                </c:pt>
                <c:pt idx="1">
                  <c:v>0.06</c:v>
                </c:pt>
                <c:pt idx="2">
                  <c:v>0.12</c:v>
                </c:pt>
                <c:pt idx="3">
                  <c:v>0.2</c:v>
                </c:pt>
                <c:pt idx="4">
                  <c:v>0.22</c:v>
                </c:pt>
              </c:numCache>
            </c:numRef>
          </c:val>
          <c:extLst>
            <c:ext xmlns:c16="http://schemas.microsoft.com/office/drawing/2014/chart" uri="{C3380CC4-5D6E-409C-BE32-E72D297353CC}">
              <c16:uniqueId val="{0000000A-AA7A-4FC4-B9AF-35ABA8805AC2}"/>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38654811300328"/>
          <c:y val="0.11310982096877821"/>
          <c:w val="0.64490569586390778"/>
          <c:h val="0.88689017903122169"/>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6BD-4021-B285-B46BB06C09B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6BD-4021-B285-B46BB06C09B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6BD-4021-B285-B46BB06C09B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6BD-4021-B285-B46BB06C09B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6BD-4021-B285-B46BB06C09B8}"/>
              </c:ext>
            </c:extLst>
          </c:dPt>
          <c:dLbls>
            <c:spPr>
              <a:noFill/>
              <a:ln>
                <a:noFill/>
              </a:ln>
              <a:effectLst/>
            </c:spPr>
            <c:txPr>
              <a:bodyPr rot="0" spcFirstLastPara="1" vertOverflow="ellipsis" vert="horz" wrap="square" anchor="ctr" anchorCtr="1"/>
              <a:lstStyle/>
              <a:p>
                <a:pPr>
                  <a:defRPr sz="1600" b="0" i="0" u="none" strike="noStrike" kern="1200" baseline="0">
                    <a:solidFill>
                      <a:schemeClr val="dk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Sheet1!$B$1:$B$5</c:f>
              <c:strCache>
                <c:ptCount val="5"/>
                <c:pt idx="0">
                  <c:v>Figo</c:v>
                </c:pt>
                <c:pt idx="1">
                  <c:v>Aspire</c:v>
                </c:pt>
                <c:pt idx="2">
                  <c:v>Freestyle</c:v>
                </c:pt>
                <c:pt idx="3">
                  <c:v>Endeavour</c:v>
                </c:pt>
                <c:pt idx="4">
                  <c:v>EcoSport</c:v>
                </c:pt>
              </c:strCache>
            </c:strRef>
          </c:cat>
          <c:val>
            <c:numRef>
              <c:f>Sheet1!$C$1:$C$5</c:f>
              <c:numCache>
                <c:formatCode>General</c:formatCode>
                <c:ptCount val="5"/>
                <c:pt idx="0">
                  <c:v>40</c:v>
                </c:pt>
                <c:pt idx="1">
                  <c:v>20</c:v>
                </c:pt>
                <c:pt idx="2">
                  <c:v>12</c:v>
                </c:pt>
                <c:pt idx="3">
                  <c:v>21</c:v>
                </c:pt>
                <c:pt idx="4">
                  <c:v>27</c:v>
                </c:pt>
              </c:numCache>
            </c:numRef>
          </c:val>
          <c:extLst>
            <c:ext xmlns:c16="http://schemas.microsoft.com/office/drawing/2014/chart" uri="{C3380CC4-5D6E-409C-BE32-E72D297353CC}">
              <c16:uniqueId val="{0000000A-96BD-4021-B285-B46BB06C09B8}"/>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rtl="0">
            <a:defRPr sz="16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sz="1600">
          <a:solidFill>
            <a:schemeClr val="dk1"/>
          </a:solidFill>
          <a:latin typeface="+mn-lt"/>
          <a:ea typeface="+mn-ea"/>
          <a:cs typeface="+mn-cs"/>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a:t>0%</a:t>
                    </a:r>
                  </a:p>
                </c:rich>
              </c:tx>
              <c:dLblPos val="r"/>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E09-4DDB-84C0-D414A37D88C8}"/>
                </c:ext>
              </c:extLst>
            </c:dLbl>
            <c:dLbl>
              <c:idx val="1"/>
              <c:tx>
                <c:rich>
                  <a:bodyPr/>
                  <a:lstStyle/>
                  <a:p>
                    <a:fld id="{F13171A5-5DAD-4C92-AC30-B52C6FC180EE}" type="YVALUE">
                      <a:rPr lang="en-US" baseline="0"/>
                      <a:pPr/>
                      <a:t>[Y VALUE]</a:t>
                    </a:fld>
                    <a:r>
                      <a:rPr lang="en-US" baseline="0"/>
                      <a:t>%</a:t>
                    </a:r>
                  </a:p>
                </c:rich>
              </c:tx>
              <c:dLblPos val="r"/>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E09-4DDB-84C0-D414A37D88C8}"/>
                </c:ext>
              </c:extLst>
            </c:dLbl>
            <c:dLbl>
              <c:idx val="2"/>
              <c:tx>
                <c:rich>
                  <a:bodyPr/>
                  <a:lstStyle/>
                  <a:p>
                    <a:r>
                      <a:rPr lang="en-US"/>
                      <a:t>28%</a:t>
                    </a:r>
                  </a:p>
                </c:rich>
              </c:tx>
              <c:dLblPos val="r"/>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E09-4DDB-84C0-D414A37D88C8}"/>
                </c:ext>
              </c:extLst>
            </c:dLbl>
            <c:dLbl>
              <c:idx val="3"/>
              <c:tx>
                <c:rich>
                  <a:bodyPr/>
                  <a:lstStyle/>
                  <a:p>
                    <a:r>
                      <a:rPr lang="en-US"/>
                      <a:t>44%</a:t>
                    </a:r>
                  </a:p>
                </c:rich>
              </c:tx>
              <c:dLblPos val="r"/>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E09-4DDB-84C0-D414A37D88C8}"/>
                </c:ext>
              </c:extLst>
            </c:dLbl>
            <c:dLbl>
              <c:idx val="4"/>
              <c:tx>
                <c:rich>
                  <a:bodyPr/>
                  <a:lstStyle/>
                  <a:p>
                    <a:r>
                      <a:rPr lang="en-US"/>
                      <a:t>28%</a:t>
                    </a:r>
                  </a:p>
                </c:rich>
              </c:tx>
              <c:dLblPos val="r"/>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E09-4DDB-84C0-D414A37D88C8}"/>
                </c:ext>
              </c:extLst>
            </c:dLbl>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dLblPos val="r"/>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Sheet1!$A$1:$A$5</c:f>
              <c:numCache>
                <c:formatCode>General</c:formatCode>
                <c:ptCount val="5"/>
                <c:pt idx="0">
                  <c:v>1</c:v>
                </c:pt>
                <c:pt idx="1">
                  <c:v>2</c:v>
                </c:pt>
                <c:pt idx="2">
                  <c:v>3</c:v>
                </c:pt>
                <c:pt idx="3">
                  <c:v>4</c:v>
                </c:pt>
                <c:pt idx="4">
                  <c:v>5</c:v>
                </c:pt>
              </c:numCache>
            </c:numRef>
          </c:xVal>
          <c:yVal>
            <c:numRef>
              <c:f>Sheet1!$B$1:$B$5</c:f>
              <c:numCache>
                <c:formatCode>General</c:formatCode>
                <c:ptCount val="5"/>
                <c:pt idx="0">
                  <c:v>0</c:v>
                </c:pt>
                <c:pt idx="1">
                  <c:v>0</c:v>
                </c:pt>
                <c:pt idx="2">
                  <c:v>12</c:v>
                </c:pt>
                <c:pt idx="3">
                  <c:v>80</c:v>
                </c:pt>
                <c:pt idx="4">
                  <c:v>28</c:v>
                </c:pt>
              </c:numCache>
            </c:numRef>
          </c:yVal>
          <c:smooth val="0"/>
          <c:extLst>
            <c:ext xmlns:c16="http://schemas.microsoft.com/office/drawing/2014/chart" uri="{C3380CC4-5D6E-409C-BE32-E72D297353CC}">
              <c16:uniqueId val="{00000005-EE09-4DDB-84C0-D414A37D88C8}"/>
            </c:ext>
          </c:extLst>
        </c:ser>
        <c:dLbls>
          <c:dLblPos val="r"/>
          <c:showLegendKey val="0"/>
          <c:showVal val="1"/>
          <c:showCatName val="1"/>
          <c:showSerName val="0"/>
          <c:showPercent val="0"/>
          <c:showBubbleSize val="0"/>
        </c:dLbls>
        <c:axId val="110842048"/>
        <c:axId val="110849120"/>
      </c:scatterChart>
      <c:valAx>
        <c:axId val="110842048"/>
        <c:scaling>
          <c:orientation val="minMax"/>
          <c:max val="5"/>
        </c:scaling>
        <c:delete val="0"/>
        <c:axPos val="b"/>
        <c:title>
          <c:tx>
            <c:rich>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r>
                  <a:rPr lang="en-IN" sz="1400" dirty="0"/>
                  <a:t>Ratings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110849120"/>
        <c:crosses val="autoZero"/>
        <c:crossBetween val="midCat"/>
      </c:valAx>
      <c:valAx>
        <c:axId val="110849120"/>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dk1"/>
                    </a:solidFill>
                    <a:latin typeface="+mn-lt"/>
                    <a:ea typeface="+mn-ea"/>
                    <a:cs typeface="+mn-cs"/>
                  </a:defRPr>
                </a:pPr>
                <a:r>
                  <a:rPr lang="en-IN" sz="1400"/>
                  <a:t>Respondents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crossAx val="110842048"/>
        <c:crosses val="autoZero"/>
        <c:crossBetween val="midCat"/>
      </c:valAx>
      <c:spPr>
        <a:noFill/>
        <a:ln>
          <a:noFill/>
        </a:ln>
        <a:effectLst/>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withinLinear" id="18">
  <a:schemeClr val="accent5"/>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withinLinear" id="16">
  <a:schemeClr val="accent3"/>
</cs:colorStyle>
</file>

<file path=ppt/charts/colors22.xml><?xml version="1.0" encoding="utf-8"?>
<cs:colorStyle xmlns:cs="http://schemas.microsoft.com/office/drawing/2012/chartStyle" xmlns:a="http://schemas.openxmlformats.org/drawingml/2006/main" meth="withinLinear" id="16">
  <a:schemeClr val="accent3"/>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4.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7.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9.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3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44AA-0187-4F94-8A07-26966ABCFC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601247-6F2C-4D71-9CF0-3940F495D3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DFA765-9C24-4F4C-B23E-552FA5708F35}"/>
              </a:ext>
            </a:extLst>
          </p:cNvPr>
          <p:cNvSpPr>
            <a:spLocks noGrp="1"/>
          </p:cNvSpPr>
          <p:nvPr>
            <p:ph type="dt" sz="half" idx="10"/>
          </p:nvPr>
        </p:nvSpPr>
        <p:spPr/>
        <p:txBody>
          <a:bodyPr/>
          <a:lstStyle/>
          <a:p>
            <a:fld id="{7ECC3423-C69A-47DD-A18C-5D9F20F2A18B}" type="datetimeFigureOut">
              <a:rPr lang="en-US" smtClean="0"/>
              <a:t>3/5/2022</a:t>
            </a:fld>
            <a:endParaRPr lang="en-US"/>
          </a:p>
        </p:txBody>
      </p:sp>
      <p:sp>
        <p:nvSpPr>
          <p:cNvPr id="5" name="Footer Placeholder 4">
            <a:extLst>
              <a:ext uri="{FF2B5EF4-FFF2-40B4-BE49-F238E27FC236}">
                <a16:creationId xmlns:a16="http://schemas.microsoft.com/office/drawing/2014/main" id="{3A0554FE-1E5F-491D-97C0-E49C02625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55DC8-37A1-4EA2-B726-5281EE198571}"/>
              </a:ext>
            </a:extLst>
          </p:cNvPr>
          <p:cNvSpPr>
            <a:spLocks noGrp="1"/>
          </p:cNvSpPr>
          <p:nvPr>
            <p:ph type="sldNum" sz="quarter" idx="12"/>
          </p:nvPr>
        </p:nvSpPr>
        <p:spPr/>
        <p:txBody>
          <a:bodyPr/>
          <a:lstStyle/>
          <a:p>
            <a:fld id="{873B1991-52E1-41CD-AFA4-25A795E1E40F}" type="slidenum">
              <a:rPr lang="en-US" smtClean="0"/>
              <a:t>‹#›</a:t>
            </a:fld>
            <a:endParaRPr lang="en-US"/>
          </a:p>
        </p:txBody>
      </p:sp>
    </p:spTree>
    <p:extLst>
      <p:ext uri="{BB962C8B-B14F-4D97-AF65-F5344CB8AC3E}">
        <p14:creationId xmlns:p14="http://schemas.microsoft.com/office/powerpoint/2010/main" val="425247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22A9-EBE2-4A6F-8B9A-18E059AF71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54A344-F5B4-4482-93AF-C0B1AC951B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32B292-80DE-49CD-A3E8-8029CAB0C83F}"/>
              </a:ext>
            </a:extLst>
          </p:cNvPr>
          <p:cNvSpPr>
            <a:spLocks noGrp="1"/>
          </p:cNvSpPr>
          <p:nvPr>
            <p:ph type="dt" sz="half" idx="10"/>
          </p:nvPr>
        </p:nvSpPr>
        <p:spPr/>
        <p:txBody>
          <a:bodyPr/>
          <a:lstStyle/>
          <a:p>
            <a:fld id="{7ECC3423-C69A-47DD-A18C-5D9F20F2A18B}" type="datetimeFigureOut">
              <a:rPr lang="en-US" smtClean="0"/>
              <a:t>3/5/2022</a:t>
            </a:fld>
            <a:endParaRPr lang="en-US"/>
          </a:p>
        </p:txBody>
      </p:sp>
      <p:sp>
        <p:nvSpPr>
          <p:cNvPr id="5" name="Footer Placeholder 4">
            <a:extLst>
              <a:ext uri="{FF2B5EF4-FFF2-40B4-BE49-F238E27FC236}">
                <a16:creationId xmlns:a16="http://schemas.microsoft.com/office/drawing/2014/main" id="{DDC99AA1-D1AC-4259-9303-D670D4BBAB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FD929-EA6A-4214-A144-E88B6C291D81}"/>
              </a:ext>
            </a:extLst>
          </p:cNvPr>
          <p:cNvSpPr>
            <a:spLocks noGrp="1"/>
          </p:cNvSpPr>
          <p:nvPr>
            <p:ph type="sldNum" sz="quarter" idx="12"/>
          </p:nvPr>
        </p:nvSpPr>
        <p:spPr/>
        <p:txBody>
          <a:bodyPr/>
          <a:lstStyle/>
          <a:p>
            <a:fld id="{873B1991-52E1-41CD-AFA4-25A795E1E40F}" type="slidenum">
              <a:rPr lang="en-US" smtClean="0"/>
              <a:t>‹#›</a:t>
            </a:fld>
            <a:endParaRPr lang="en-US"/>
          </a:p>
        </p:txBody>
      </p:sp>
    </p:spTree>
    <p:extLst>
      <p:ext uri="{BB962C8B-B14F-4D97-AF65-F5344CB8AC3E}">
        <p14:creationId xmlns:p14="http://schemas.microsoft.com/office/powerpoint/2010/main" val="1239488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D8354-018F-41FA-9D36-0F5B94AD05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CD8AC7-740C-42BE-88F4-2CF4C6983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E04EEC-FBF6-424C-90F3-6D488F2EF39B}"/>
              </a:ext>
            </a:extLst>
          </p:cNvPr>
          <p:cNvSpPr>
            <a:spLocks noGrp="1"/>
          </p:cNvSpPr>
          <p:nvPr>
            <p:ph type="dt" sz="half" idx="10"/>
          </p:nvPr>
        </p:nvSpPr>
        <p:spPr/>
        <p:txBody>
          <a:bodyPr/>
          <a:lstStyle/>
          <a:p>
            <a:fld id="{7ECC3423-C69A-47DD-A18C-5D9F20F2A18B}" type="datetimeFigureOut">
              <a:rPr lang="en-US" smtClean="0"/>
              <a:t>3/5/2022</a:t>
            </a:fld>
            <a:endParaRPr lang="en-US"/>
          </a:p>
        </p:txBody>
      </p:sp>
      <p:sp>
        <p:nvSpPr>
          <p:cNvPr id="5" name="Footer Placeholder 4">
            <a:extLst>
              <a:ext uri="{FF2B5EF4-FFF2-40B4-BE49-F238E27FC236}">
                <a16:creationId xmlns:a16="http://schemas.microsoft.com/office/drawing/2014/main" id="{AED4E55C-892F-42FD-8308-8C762214C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5F736-A162-404D-A23B-591035A62051}"/>
              </a:ext>
            </a:extLst>
          </p:cNvPr>
          <p:cNvSpPr>
            <a:spLocks noGrp="1"/>
          </p:cNvSpPr>
          <p:nvPr>
            <p:ph type="sldNum" sz="quarter" idx="12"/>
          </p:nvPr>
        </p:nvSpPr>
        <p:spPr/>
        <p:txBody>
          <a:bodyPr/>
          <a:lstStyle/>
          <a:p>
            <a:fld id="{873B1991-52E1-41CD-AFA4-25A795E1E40F}" type="slidenum">
              <a:rPr lang="en-US" smtClean="0"/>
              <a:t>‹#›</a:t>
            </a:fld>
            <a:endParaRPr lang="en-US"/>
          </a:p>
        </p:txBody>
      </p:sp>
    </p:spTree>
    <p:extLst>
      <p:ext uri="{BB962C8B-B14F-4D97-AF65-F5344CB8AC3E}">
        <p14:creationId xmlns:p14="http://schemas.microsoft.com/office/powerpoint/2010/main" val="138027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C292-C169-4DB4-A7A0-6AF5E8115E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8EC250-7269-4923-BF9C-97B91493DF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3C69F-E8C9-4D17-B6AE-7297AB2C3D6D}"/>
              </a:ext>
            </a:extLst>
          </p:cNvPr>
          <p:cNvSpPr>
            <a:spLocks noGrp="1"/>
          </p:cNvSpPr>
          <p:nvPr>
            <p:ph type="dt" sz="half" idx="10"/>
          </p:nvPr>
        </p:nvSpPr>
        <p:spPr/>
        <p:txBody>
          <a:bodyPr/>
          <a:lstStyle/>
          <a:p>
            <a:fld id="{7ECC3423-C69A-47DD-A18C-5D9F20F2A18B}" type="datetimeFigureOut">
              <a:rPr lang="en-US" smtClean="0"/>
              <a:t>3/5/2022</a:t>
            </a:fld>
            <a:endParaRPr lang="en-US"/>
          </a:p>
        </p:txBody>
      </p:sp>
      <p:sp>
        <p:nvSpPr>
          <p:cNvPr id="5" name="Footer Placeholder 4">
            <a:extLst>
              <a:ext uri="{FF2B5EF4-FFF2-40B4-BE49-F238E27FC236}">
                <a16:creationId xmlns:a16="http://schemas.microsoft.com/office/drawing/2014/main" id="{829CE98F-365E-4291-8710-57EF18D1B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9E95BA-BEB1-4650-8151-BFDEC26A1199}"/>
              </a:ext>
            </a:extLst>
          </p:cNvPr>
          <p:cNvSpPr>
            <a:spLocks noGrp="1"/>
          </p:cNvSpPr>
          <p:nvPr>
            <p:ph type="sldNum" sz="quarter" idx="12"/>
          </p:nvPr>
        </p:nvSpPr>
        <p:spPr/>
        <p:txBody>
          <a:bodyPr/>
          <a:lstStyle/>
          <a:p>
            <a:fld id="{873B1991-52E1-41CD-AFA4-25A795E1E40F}" type="slidenum">
              <a:rPr lang="en-US" smtClean="0"/>
              <a:t>‹#›</a:t>
            </a:fld>
            <a:endParaRPr lang="en-US"/>
          </a:p>
        </p:txBody>
      </p:sp>
    </p:spTree>
    <p:extLst>
      <p:ext uri="{BB962C8B-B14F-4D97-AF65-F5344CB8AC3E}">
        <p14:creationId xmlns:p14="http://schemas.microsoft.com/office/powerpoint/2010/main" val="442442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A1B9-5432-46B1-834E-8E759600E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15D742-C103-48F3-AD41-4D625F2E0A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A1F7A1-CD8C-499A-BB0B-4006553AE17B}"/>
              </a:ext>
            </a:extLst>
          </p:cNvPr>
          <p:cNvSpPr>
            <a:spLocks noGrp="1"/>
          </p:cNvSpPr>
          <p:nvPr>
            <p:ph type="dt" sz="half" idx="10"/>
          </p:nvPr>
        </p:nvSpPr>
        <p:spPr/>
        <p:txBody>
          <a:bodyPr/>
          <a:lstStyle/>
          <a:p>
            <a:fld id="{7ECC3423-C69A-47DD-A18C-5D9F20F2A18B}" type="datetimeFigureOut">
              <a:rPr lang="en-US" smtClean="0"/>
              <a:t>3/5/2022</a:t>
            </a:fld>
            <a:endParaRPr lang="en-US"/>
          </a:p>
        </p:txBody>
      </p:sp>
      <p:sp>
        <p:nvSpPr>
          <p:cNvPr id="5" name="Footer Placeholder 4">
            <a:extLst>
              <a:ext uri="{FF2B5EF4-FFF2-40B4-BE49-F238E27FC236}">
                <a16:creationId xmlns:a16="http://schemas.microsoft.com/office/drawing/2014/main" id="{ACC3BE57-0393-412A-B927-B4FDFDB69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A62A5-6515-4A74-9426-1B07857628AC}"/>
              </a:ext>
            </a:extLst>
          </p:cNvPr>
          <p:cNvSpPr>
            <a:spLocks noGrp="1"/>
          </p:cNvSpPr>
          <p:nvPr>
            <p:ph type="sldNum" sz="quarter" idx="12"/>
          </p:nvPr>
        </p:nvSpPr>
        <p:spPr/>
        <p:txBody>
          <a:bodyPr/>
          <a:lstStyle/>
          <a:p>
            <a:fld id="{873B1991-52E1-41CD-AFA4-25A795E1E40F}" type="slidenum">
              <a:rPr lang="en-US" smtClean="0"/>
              <a:t>‹#›</a:t>
            </a:fld>
            <a:endParaRPr lang="en-US"/>
          </a:p>
        </p:txBody>
      </p:sp>
    </p:spTree>
    <p:extLst>
      <p:ext uri="{BB962C8B-B14F-4D97-AF65-F5344CB8AC3E}">
        <p14:creationId xmlns:p14="http://schemas.microsoft.com/office/powerpoint/2010/main" val="234761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5D483-AC88-4C7B-88FC-2688BB2472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2A77BE-B4D3-4EE6-9C29-99BD4B4A5F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156677-4F63-4D87-94CA-C15971412B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7F6D3F-C6DD-4CC8-B2FB-6FB9246E5640}"/>
              </a:ext>
            </a:extLst>
          </p:cNvPr>
          <p:cNvSpPr>
            <a:spLocks noGrp="1"/>
          </p:cNvSpPr>
          <p:nvPr>
            <p:ph type="dt" sz="half" idx="10"/>
          </p:nvPr>
        </p:nvSpPr>
        <p:spPr/>
        <p:txBody>
          <a:bodyPr/>
          <a:lstStyle/>
          <a:p>
            <a:fld id="{7ECC3423-C69A-47DD-A18C-5D9F20F2A18B}" type="datetimeFigureOut">
              <a:rPr lang="en-US" smtClean="0"/>
              <a:t>3/5/2022</a:t>
            </a:fld>
            <a:endParaRPr lang="en-US"/>
          </a:p>
        </p:txBody>
      </p:sp>
      <p:sp>
        <p:nvSpPr>
          <p:cNvPr id="6" name="Footer Placeholder 5">
            <a:extLst>
              <a:ext uri="{FF2B5EF4-FFF2-40B4-BE49-F238E27FC236}">
                <a16:creationId xmlns:a16="http://schemas.microsoft.com/office/drawing/2014/main" id="{6AAD482C-8F80-4CC2-8C96-C70A7B42E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923FD2-F64E-429F-895E-FE299201F74E}"/>
              </a:ext>
            </a:extLst>
          </p:cNvPr>
          <p:cNvSpPr>
            <a:spLocks noGrp="1"/>
          </p:cNvSpPr>
          <p:nvPr>
            <p:ph type="sldNum" sz="quarter" idx="12"/>
          </p:nvPr>
        </p:nvSpPr>
        <p:spPr/>
        <p:txBody>
          <a:bodyPr/>
          <a:lstStyle/>
          <a:p>
            <a:fld id="{873B1991-52E1-41CD-AFA4-25A795E1E40F}" type="slidenum">
              <a:rPr lang="en-US" smtClean="0"/>
              <a:t>‹#›</a:t>
            </a:fld>
            <a:endParaRPr lang="en-US"/>
          </a:p>
        </p:txBody>
      </p:sp>
    </p:spTree>
    <p:extLst>
      <p:ext uri="{BB962C8B-B14F-4D97-AF65-F5344CB8AC3E}">
        <p14:creationId xmlns:p14="http://schemas.microsoft.com/office/powerpoint/2010/main" val="1800193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EE9D-04B4-432A-8360-07C84FBCCB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BE610F-620D-406D-A02F-372C44E50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74A48F-33B8-4846-98EC-8681FC7387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D33080-859A-4750-99A2-AB529F8EE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E160A-AB99-4C5F-9703-0276155815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3956BF-45E2-4471-9211-BD3C59AF2B95}"/>
              </a:ext>
            </a:extLst>
          </p:cNvPr>
          <p:cNvSpPr>
            <a:spLocks noGrp="1"/>
          </p:cNvSpPr>
          <p:nvPr>
            <p:ph type="dt" sz="half" idx="10"/>
          </p:nvPr>
        </p:nvSpPr>
        <p:spPr/>
        <p:txBody>
          <a:bodyPr/>
          <a:lstStyle/>
          <a:p>
            <a:fld id="{7ECC3423-C69A-47DD-A18C-5D9F20F2A18B}" type="datetimeFigureOut">
              <a:rPr lang="en-US" smtClean="0"/>
              <a:t>3/5/2022</a:t>
            </a:fld>
            <a:endParaRPr lang="en-US"/>
          </a:p>
        </p:txBody>
      </p:sp>
      <p:sp>
        <p:nvSpPr>
          <p:cNvPr id="8" name="Footer Placeholder 7">
            <a:extLst>
              <a:ext uri="{FF2B5EF4-FFF2-40B4-BE49-F238E27FC236}">
                <a16:creationId xmlns:a16="http://schemas.microsoft.com/office/drawing/2014/main" id="{9D2DEEAA-1ADB-4F02-920F-B73EE62300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9FB123-1AC1-4FEE-AE2F-7A53EA23E006}"/>
              </a:ext>
            </a:extLst>
          </p:cNvPr>
          <p:cNvSpPr>
            <a:spLocks noGrp="1"/>
          </p:cNvSpPr>
          <p:nvPr>
            <p:ph type="sldNum" sz="quarter" idx="12"/>
          </p:nvPr>
        </p:nvSpPr>
        <p:spPr/>
        <p:txBody>
          <a:bodyPr/>
          <a:lstStyle/>
          <a:p>
            <a:fld id="{873B1991-52E1-41CD-AFA4-25A795E1E40F}" type="slidenum">
              <a:rPr lang="en-US" smtClean="0"/>
              <a:t>‹#›</a:t>
            </a:fld>
            <a:endParaRPr lang="en-US"/>
          </a:p>
        </p:txBody>
      </p:sp>
    </p:spTree>
    <p:extLst>
      <p:ext uri="{BB962C8B-B14F-4D97-AF65-F5344CB8AC3E}">
        <p14:creationId xmlns:p14="http://schemas.microsoft.com/office/powerpoint/2010/main" val="289326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77E2-E64F-4193-A394-11E1F53D49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4F521F-73BE-4506-8E3E-71CD92AAFDEE}"/>
              </a:ext>
            </a:extLst>
          </p:cNvPr>
          <p:cNvSpPr>
            <a:spLocks noGrp="1"/>
          </p:cNvSpPr>
          <p:nvPr>
            <p:ph type="dt" sz="half" idx="10"/>
          </p:nvPr>
        </p:nvSpPr>
        <p:spPr/>
        <p:txBody>
          <a:bodyPr/>
          <a:lstStyle/>
          <a:p>
            <a:fld id="{7ECC3423-C69A-47DD-A18C-5D9F20F2A18B}" type="datetimeFigureOut">
              <a:rPr lang="en-US" smtClean="0"/>
              <a:t>3/5/2022</a:t>
            </a:fld>
            <a:endParaRPr lang="en-US"/>
          </a:p>
        </p:txBody>
      </p:sp>
      <p:sp>
        <p:nvSpPr>
          <p:cNvPr id="4" name="Footer Placeholder 3">
            <a:extLst>
              <a:ext uri="{FF2B5EF4-FFF2-40B4-BE49-F238E27FC236}">
                <a16:creationId xmlns:a16="http://schemas.microsoft.com/office/drawing/2014/main" id="{08C5ABB8-CA5B-492F-8E3D-3AE829AE28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CFAADE-E8B7-4304-B84B-6BC3C66738F2}"/>
              </a:ext>
            </a:extLst>
          </p:cNvPr>
          <p:cNvSpPr>
            <a:spLocks noGrp="1"/>
          </p:cNvSpPr>
          <p:nvPr>
            <p:ph type="sldNum" sz="quarter" idx="12"/>
          </p:nvPr>
        </p:nvSpPr>
        <p:spPr/>
        <p:txBody>
          <a:bodyPr/>
          <a:lstStyle/>
          <a:p>
            <a:fld id="{873B1991-52E1-41CD-AFA4-25A795E1E40F}" type="slidenum">
              <a:rPr lang="en-US" smtClean="0"/>
              <a:t>‹#›</a:t>
            </a:fld>
            <a:endParaRPr lang="en-US"/>
          </a:p>
        </p:txBody>
      </p:sp>
    </p:spTree>
    <p:extLst>
      <p:ext uri="{BB962C8B-B14F-4D97-AF65-F5344CB8AC3E}">
        <p14:creationId xmlns:p14="http://schemas.microsoft.com/office/powerpoint/2010/main" val="177618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77F8F1-770E-4969-82F6-50BBCCC55106}"/>
              </a:ext>
            </a:extLst>
          </p:cNvPr>
          <p:cNvSpPr>
            <a:spLocks noGrp="1"/>
          </p:cNvSpPr>
          <p:nvPr>
            <p:ph type="dt" sz="half" idx="10"/>
          </p:nvPr>
        </p:nvSpPr>
        <p:spPr/>
        <p:txBody>
          <a:bodyPr/>
          <a:lstStyle/>
          <a:p>
            <a:fld id="{7ECC3423-C69A-47DD-A18C-5D9F20F2A18B}" type="datetimeFigureOut">
              <a:rPr lang="en-US" smtClean="0"/>
              <a:t>3/5/2022</a:t>
            </a:fld>
            <a:endParaRPr lang="en-US"/>
          </a:p>
        </p:txBody>
      </p:sp>
      <p:sp>
        <p:nvSpPr>
          <p:cNvPr id="3" name="Footer Placeholder 2">
            <a:extLst>
              <a:ext uri="{FF2B5EF4-FFF2-40B4-BE49-F238E27FC236}">
                <a16:creationId xmlns:a16="http://schemas.microsoft.com/office/drawing/2014/main" id="{58526A0F-3BA2-401F-BF72-2F01356F4F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21485B-B87A-4CC0-95C7-9A02FB774DE5}"/>
              </a:ext>
            </a:extLst>
          </p:cNvPr>
          <p:cNvSpPr>
            <a:spLocks noGrp="1"/>
          </p:cNvSpPr>
          <p:nvPr>
            <p:ph type="sldNum" sz="quarter" idx="12"/>
          </p:nvPr>
        </p:nvSpPr>
        <p:spPr/>
        <p:txBody>
          <a:bodyPr/>
          <a:lstStyle/>
          <a:p>
            <a:fld id="{873B1991-52E1-41CD-AFA4-25A795E1E40F}" type="slidenum">
              <a:rPr lang="en-US" smtClean="0"/>
              <a:t>‹#›</a:t>
            </a:fld>
            <a:endParaRPr lang="en-US"/>
          </a:p>
        </p:txBody>
      </p:sp>
    </p:spTree>
    <p:extLst>
      <p:ext uri="{BB962C8B-B14F-4D97-AF65-F5344CB8AC3E}">
        <p14:creationId xmlns:p14="http://schemas.microsoft.com/office/powerpoint/2010/main" val="343912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61D2-4AB9-4462-8245-D5A77B23C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CCAA5A-7AE1-4FAF-94E7-8AB852B3A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A11BE2-B12D-4434-8566-0E0789539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A4B20F-E43B-4455-9858-EBA3DB1C63F0}"/>
              </a:ext>
            </a:extLst>
          </p:cNvPr>
          <p:cNvSpPr>
            <a:spLocks noGrp="1"/>
          </p:cNvSpPr>
          <p:nvPr>
            <p:ph type="dt" sz="half" idx="10"/>
          </p:nvPr>
        </p:nvSpPr>
        <p:spPr/>
        <p:txBody>
          <a:bodyPr/>
          <a:lstStyle/>
          <a:p>
            <a:fld id="{7ECC3423-C69A-47DD-A18C-5D9F20F2A18B}" type="datetimeFigureOut">
              <a:rPr lang="en-US" smtClean="0"/>
              <a:t>3/5/2022</a:t>
            </a:fld>
            <a:endParaRPr lang="en-US"/>
          </a:p>
        </p:txBody>
      </p:sp>
      <p:sp>
        <p:nvSpPr>
          <p:cNvPr id="6" name="Footer Placeholder 5">
            <a:extLst>
              <a:ext uri="{FF2B5EF4-FFF2-40B4-BE49-F238E27FC236}">
                <a16:creationId xmlns:a16="http://schemas.microsoft.com/office/drawing/2014/main" id="{2E8E640D-E6C1-4B5E-AF2C-BC936572C0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E833A-C567-4946-AA60-B9A671E429B1}"/>
              </a:ext>
            </a:extLst>
          </p:cNvPr>
          <p:cNvSpPr>
            <a:spLocks noGrp="1"/>
          </p:cNvSpPr>
          <p:nvPr>
            <p:ph type="sldNum" sz="quarter" idx="12"/>
          </p:nvPr>
        </p:nvSpPr>
        <p:spPr/>
        <p:txBody>
          <a:bodyPr/>
          <a:lstStyle/>
          <a:p>
            <a:fld id="{873B1991-52E1-41CD-AFA4-25A795E1E40F}" type="slidenum">
              <a:rPr lang="en-US" smtClean="0"/>
              <a:t>‹#›</a:t>
            </a:fld>
            <a:endParaRPr lang="en-US"/>
          </a:p>
        </p:txBody>
      </p:sp>
    </p:spTree>
    <p:extLst>
      <p:ext uri="{BB962C8B-B14F-4D97-AF65-F5344CB8AC3E}">
        <p14:creationId xmlns:p14="http://schemas.microsoft.com/office/powerpoint/2010/main" val="301220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DE9C-6F44-4C61-BCE9-9CCDA971F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E39FA8-308B-4005-8246-94D377D192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6D8FC1-CB7E-467B-9591-7F0C3D3B7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E16A2-9C3A-4511-943D-F05926754627}"/>
              </a:ext>
            </a:extLst>
          </p:cNvPr>
          <p:cNvSpPr>
            <a:spLocks noGrp="1"/>
          </p:cNvSpPr>
          <p:nvPr>
            <p:ph type="dt" sz="half" idx="10"/>
          </p:nvPr>
        </p:nvSpPr>
        <p:spPr/>
        <p:txBody>
          <a:bodyPr/>
          <a:lstStyle/>
          <a:p>
            <a:fld id="{7ECC3423-C69A-47DD-A18C-5D9F20F2A18B}" type="datetimeFigureOut">
              <a:rPr lang="en-US" smtClean="0"/>
              <a:t>3/5/2022</a:t>
            </a:fld>
            <a:endParaRPr lang="en-US"/>
          </a:p>
        </p:txBody>
      </p:sp>
      <p:sp>
        <p:nvSpPr>
          <p:cNvPr id="6" name="Footer Placeholder 5">
            <a:extLst>
              <a:ext uri="{FF2B5EF4-FFF2-40B4-BE49-F238E27FC236}">
                <a16:creationId xmlns:a16="http://schemas.microsoft.com/office/drawing/2014/main" id="{07051093-7742-4CAE-A5BE-BE77CCA7F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FB7F36-84B4-47FD-8267-615E9E780589}"/>
              </a:ext>
            </a:extLst>
          </p:cNvPr>
          <p:cNvSpPr>
            <a:spLocks noGrp="1"/>
          </p:cNvSpPr>
          <p:nvPr>
            <p:ph type="sldNum" sz="quarter" idx="12"/>
          </p:nvPr>
        </p:nvSpPr>
        <p:spPr/>
        <p:txBody>
          <a:bodyPr/>
          <a:lstStyle/>
          <a:p>
            <a:fld id="{873B1991-52E1-41CD-AFA4-25A795E1E40F}" type="slidenum">
              <a:rPr lang="en-US" smtClean="0"/>
              <a:t>‹#›</a:t>
            </a:fld>
            <a:endParaRPr lang="en-US"/>
          </a:p>
        </p:txBody>
      </p:sp>
    </p:spTree>
    <p:extLst>
      <p:ext uri="{BB962C8B-B14F-4D97-AF65-F5344CB8AC3E}">
        <p14:creationId xmlns:p14="http://schemas.microsoft.com/office/powerpoint/2010/main" val="266745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C86A8D-4D88-47E9-B6F8-7678EC02B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A7DDF2-85BC-4300-ACDE-C9AF70E8A8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335CF0-0E2C-49D6-B90E-4732C568C4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C3423-C69A-47DD-A18C-5D9F20F2A18B}" type="datetimeFigureOut">
              <a:rPr lang="en-US" smtClean="0"/>
              <a:t>3/5/2022</a:t>
            </a:fld>
            <a:endParaRPr lang="en-US"/>
          </a:p>
        </p:txBody>
      </p:sp>
      <p:sp>
        <p:nvSpPr>
          <p:cNvPr id="5" name="Footer Placeholder 4">
            <a:extLst>
              <a:ext uri="{FF2B5EF4-FFF2-40B4-BE49-F238E27FC236}">
                <a16:creationId xmlns:a16="http://schemas.microsoft.com/office/drawing/2014/main" id="{E1C87074-805F-436D-80D5-2EE3911C32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EB4E38-F655-4291-8054-3A5CBFD1A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B1991-52E1-41CD-AFA4-25A795E1E40F}" type="slidenum">
              <a:rPr lang="en-US" smtClean="0"/>
              <a:t>‹#›</a:t>
            </a:fld>
            <a:endParaRPr lang="en-US"/>
          </a:p>
        </p:txBody>
      </p:sp>
    </p:spTree>
    <p:extLst>
      <p:ext uri="{BB962C8B-B14F-4D97-AF65-F5344CB8AC3E}">
        <p14:creationId xmlns:p14="http://schemas.microsoft.com/office/powerpoint/2010/main" val="275603333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10F6-BA5A-43B0-880D-908F47786112}"/>
              </a:ext>
            </a:extLst>
          </p:cNvPr>
          <p:cNvSpPr>
            <a:spLocks noGrp="1"/>
          </p:cNvSpPr>
          <p:nvPr>
            <p:ph type="title"/>
          </p:nvPr>
        </p:nvSpPr>
        <p:spPr>
          <a:xfrm>
            <a:off x="1143000" y="264090"/>
            <a:ext cx="9905998" cy="1684734"/>
          </a:xfrm>
        </p:spPr>
        <p:txBody>
          <a:bodyPr>
            <a:noAutofit/>
          </a:bodyPr>
          <a:lstStyle/>
          <a:p>
            <a:pPr algn="ctr"/>
            <a:r>
              <a:rPr lang="en-US" sz="3200" dirty="0">
                <a:solidFill>
                  <a:schemeClr val="tx1">
                    <a:lumMod val="85000"/>
                    <a:lumOff val="15000"/>
                  </a:schemeClr>
                </a:solidFill>
                <a:latin typeface="New times roman"/>
              </a:rPr>
              <a:t>A SIP Presentation on </a:t>
            </a:r>
            <a:br>
              <a:rPr lang="en-US" sz="3200" dirty="0">
                <a:solidFill>
                  <a:schemeClr val="tx1">
                    <a:lumMod val="85000"/>
                    <a:lumOff val="15000"/>
                  </a:schemeClr>
                </a:solidFill>
                <a:latin typeface="New times roman"/>
              </a:rPr>
            </a:br>
            <a:r>
              <a:rPr lang="en-US" sz="3200" dirty="0">
                <a:solidFill>
                  <a:schemeClr val="tx1">
                    <a:lumMod val="85000"/>
                    <a:lumOff val="15000"/>
                  </a:schemeClr>
                </a:solidFill>
                <a:latin typeface="New times roman"/>
              </a:rPr>
              <a:t>“Customer satisfaction towards the products and after sales services offered by TI Ford”</a:t>
            </a:r>
            <a:endParaRPr lang="en-US" sz="2800" dirty="0"/>
          </a:p>
        </p:txBody>
      </p:sp>
      <p:sp>
        <p:nvSpPr>
          <p:cNvPr id="3" name="Content Placeholder 2">
            <a:extLst>
              <a:ext uri="{FF2B5EF4-FFF2-40B4-BE49-F238E27FC236}">
                <a16:creationId xmlns:a16="http://schemas.microsoft.com/office/drawing/2014/main" id="{C61B3CFB-0E3D-4F54-8445-617C7DFB106E}"/>
              </a:ext>
            </a:extLst>
          </p:cNvPr>
          <p:cNvSpPr>
            <a:spLocks noGrp="1"/>
          </p:cNvSpPr>
          <p:nvPr>
            <p:ph idx="1"/>
          </p:nvPr>
        </p:nvSpPr>
        <p:spPr>
          <a:xfrm>
            <a:off x="9227641" y="4909176"/>
            <a:ext cx="2580654" cy="1255241"/>
          </a:xfrm>
        </p:spPr>
        <p:txBody>
          <a:bodyPr>
            <a:normAutofit/>
          </a:bodyPr>
          <a:lstStyle/>
          <a:p>
            <a:pPr marL="0" indent="0">
              <a:buNone/>
            </a:pPr>
            <a:r>
              <a:rPr lang="en-US" sz="2000" b="1" u="sng" dirty="0"/>
              <a:t>Academic Guide</a:t>
            </a:r>
            <a:r>
              <a:rPr lang="en-US" sz="2000" b="1" dirty="0"/>
              <a:t>:</a:t>
            </a:r>
          </a:p>
          <a:p>
            <a:pPr marL="0" indent="0">
              <a:buNone/>
            </a:pPr>
            <a:r>
              <a:rPr lang="en-US" sz="2000" b="1" dirty="0"/>
              <a:t>Prof. Suman Sarmah</a:t>
            </a:r>
          </a:p>
          <a:p>
            <a:pPr marL="0" indent="0">
              <a:buNone/>
            </a:pPr>
            <a:r>
              <a:rPr lang="en-US" sz="2000" b="1" dirty="0"/>
              <a:t>Assistant Professor</a:t>
            </a:r>
          </a:p>
        </p:txBody>
      </p:sp>
      <p:pic>
        <p:nvPicPr>
          <p:cNvPr id="5" name="Picture 4">
            <a:extLst>
              <a:ext uri="{FF2B5EF4-FFF2-40B4-BE49-F238E27FC236}">
                <a16:creationId xmlns:a16="http://schemas.microsoft.com/office/drawing/2014/main" id="{6A30D23A-5CA7-4220-B198-244AB8BE3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3308" y="1824196"/>
            <a:ext cx="2145382" cy="1919432"/>
          </a:xfrm>
          <a:prstGeom prst="rect">
            <a:avLst/>
          </a:prstGeom>
        </p:spPr>
      </p:pic>
      <p:sp>
        <p:nvSpPr>
          <p:cNvPr id="8" name="TextBox 7">
            <a:extLst>
              <a:ext uri="{FF2B5EF4-FFF2-40B4-BE49-F238E27FC236}">
                <a16:creationId xmlns:a16="http://schemas.microsoft.com/office/drawing/2014/main" id="{2D030C90-7D03-43FE-B6A3-763245459D77}"/>
              </a:ext>
            </a:extLst>
          </p:cNvPr>
          <p:cNvSpPr txBox="1"/>
          <p:nvPr/>
        </p:nvSpPr>
        <p:spPr>
          <a:xfrm>
            <a:off x="3677478" y="3888692"/>
            <a:ext cx="4903300" cy="1600438"/>
          </a:xfrm>
          <a:prstGeom prst="rect">
            <a:avLst/>
          </a:prstGeom>
          <a:noFill/>
        </p:spPr>
        <p:txBody>
          <a:bodyPr wrap="square">
            <a:spAutoFit/>
          </a:bodyPr>
          <a:lstStyle/>
          <a:p>
            <a:pPr algn="ctr"/>
            <a:r>
              <a:rPr lang="en-US" sz="2000" b="1" dirty="0"/>
              <a:t>Submitted by : Saroj Das </a:t>
            </a:r>
          </a:p>
          <a:p>
            <a:pPr algn="ctr"/>
            <a:r>
              <a:rPr lang="en-US" sz="2000" b="1" dirty="0"/>
              <a:t>Roll no. PM-201-017-0055</a:t>
            </a:r>
          </a:p>
          <a:p>
            <a:pPr algn="ctr"/>
            <a:r>
              <a:rPr lang="en-US" sz="2000" b="1" dirty="0"/>
              <a:t>Registration number: 222242 </a:t>
            </a:r>
          </a:p>
          <a:p>
            <a:pPr algn="ctr"/>
            <a:r>
              <a:rPr lang="en-US" sz="2000" b="1" dirty="0"/>
              <a:t>MBA 3</a:t>
            </a:r>
            <a:r>
              <a:rPr lang="en-US" sz="2000" b="1" baseline="30000" dirty="0"/>
              <a:t>rd</a:t>
            </a:r>
            <a:r>
              <a:rPr lang="en-US" sz="2000" b="1" dirty="0"/>
              <a:t> Semester (Finance and Marketing)</a:t>
            </a:r>
          </a:p>
          <a:p>
            <a:pPr algn="ctr"/>
            <a:endParaRPr lang="en-IN" dirty="0"/>
          </a:p>
        </p:txBody>
      </p:sp>
      <p:pic>
        <p:nvPicPr>
          <p:cNvPr id="11" name="Picture 10">
            <a:extLst>
              <a:ext uri="{FF2B5EF4-FFF2-40B4-BE49-F238E27FC236}">
                <a16:creationId xmlns:a16="http://schemas.microsoft.com/office/drawing/2014/main" id="{1D212EB1-F7F5-4A64-AB31-0A083BF84EB2}"/>
              </a:ext>
            </a:extLst>
          </p:cNvPr>
          <p:cNvPicPr>
            <a:picLocks noChangeAspect="1"/>
          </p:cNvPicPr>
          <p:nvPr/>
        </p:nvPicPr>
        <p:blipFill rotWithShape="1">
          <a:blip r:embed="rId3">
            <a:extLst>
              <a:ext uri="{28A0092B-C50C-407E-A947-70E740481C1C}">
                <a14:useLocalDpi xmlns:a14="http://schemas.microsoft.com/office/drawing/2010/main" val="0"/>
              </a:ext>
            </a:extLst>
          </a:blip>
          <a:srcRect t="20951" b="17897"/>
          <a:stretch/>
        </p:blipFill>
        <p:spPr>
          <a:xfrm>
            <a:off x="330690" y="3671098"/>
            <a:ext cx="2580655" cy="1238078"/>
          </a:xfrm>
          <a:prstGeom prst="rect">
            <a:avLst/>
          </a:prstGeom>
        </p:spPr>
      </p:pic>
      <p:sp>
        <p:nvSpPr>
          <p:cNvPr id="12" name="Content Placeholder 2">
            <a:extLst>
              <a:ext uri="{FF2B5EF4-FFF2-40B4-BE49-F238E27FC236}">
                <a16:creationId xmlns:a16="http://schemas.microsoft.com/office/drawing/2014/main" id="{2D38C3E0-23AB-49A1-BE03-FA5B988D4261}"/>
              </a:ext>
            </a:extLst>
          </p:cNvPr>
          <p:cNvSpPr txBox="1">
            <a:spLocks/>
          </p:cNvSpPr>
          <p:nvPr/>
        </p:nvSpPr>
        <p:spPr>
          <a:xfrm>
            <a:off x="330690" y="4909176"/>
            <a:ext cx="4519600" cy="1684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Organisational Guide</a:t>
            </a:r>
            <a:r>
              <a:rPr lang="en-US" sz="2000" b="1" dirty="0"/>
              <a:t>:</a:t>
            </a:r>
          </a:p>
          <a:p>
            <a:pPr marL="0" indent="0">
              <a:buFont typeface="Arial" panose="020B0604020202020204" pitchFamily="34" charset="0"/>
              <a:buNone/>
            </a:pPr>
            <a:r>
              <a:rPr lang="en-US" sz="2000" b="1" dirty="0"/>
              <a:t>Mr. Mrinmoy Hazarika</a:t>
            </a:r>
          </a:p>
          <a:p>
            <a:pPr marL="0" indent="0">
              <a:buFont typeface="Arial" panose="020B0604020202020204" pitchFamily="34" charset="0"/>
              <a:buNone/>
            </a:pPr>
            <a:r>
              <a:rPr lang="en-US" sz="2000" b="1" dirty="0"/>
              <a:t>Sales Manager</a:t>
            </a:r>
          </a:p>
          <a:p>
            <a:pPr marL="0" indent="0">
              <a:buFont typeface="Arial" panose="020B0604020202020204" pitchFamily="34" charset="0"/>
              <a:buNone/>
            </a:pPr>
            <a:r>
              <a:rPr lang="en-US" sz="2000" b="1" dirty="0"/>
              <a:t>TI Ford Motors Pvt. Ltd., Bharalumukh</a:t>
            </a:r>
          </a:p>
        </p:txBody>
      </p:sp>
      <p:pic>
        <p:nvPicPr>
          <p:cNvPr id="9" name="Picture 8">
            <a:extLst>
              <a:ext uri="{FF2B5EF4-FFF2-40B4-BE49-F238E27FC236}">
                <a16:creationId xmlns:a16="http://schemas.microsoft.com/office/drawing/2014/main" id="{351896C6-D2FC-41FC-A91B-C3ED7E306C1C}"/>
              </a:ext>
            </a:extLst>
          </p:cNvPr>
          <p:cNvPicPr>
            <a:picLocks noChangeAspect="1"/>
          </p:cNvPicPr>
          <p:nvPr/>
        </p:nvPicPr>
        <p:blipFill rotWithShape="1">
          <a:blip r:embed="rId4">
            <a:extLst>
              <a:ext uri="{28A0092B-C50C-407E-A947-70E740481C1C}">
                <a14:useLocalDpi xmlns:a14="http://schemas.microsoft.com/office/drawing/2010/main" val="0"/>
              </a:ext>
            </a:extLst>
          </a:blip>
          <a:srcRect b="4887"/>
          <a:stretch/>
        </p:blipFill>
        <p:spPr bwMode="auto">
          <a:xfrm>
            <a:off x="8754094" y="3994826"/>
            <a:ext cx="3107216" cy="9143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6447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F0701DCD-2640-4091-89A4-DE69E6DFE144}"/>
              </a:ext>
            </a:extLst>
          </p:cNvPr>
          <p:cNvGraphicFramePr>
            <a:graphicFrameLocks noGrp="1"/>
          </p:cNvGraphicFramePr>
          <p:nvPr>
            <p:extLst>
              <p:ext uri="{D42A27DB-BD31-4B8C-83A1-F6EECF244321}">
                <p14:modId xmlns:p14="http://schemas.microsoft.com/office/powerpoint/2010/main" val="2899552004"/>
              </p:ext>
            </p:extLst>
          </p:nvPr>
        </p:nvGraphicFramePr>
        <p:xfrm>
          <a:off x="512618" y="2490794"/>
          <a:ext cx="5430982" cy="2213885"/>
        </p:xfrm>
        <a:graphic>
          <a:graphicData uri="http://schemas.openxmlformats.org/drawingml/2006/table">
            <a:tbl>
              <a:tblPr firstRow="1" firstCol="1" bandRow="1">
                <a:tableStyleId>{5C22544A-7EE6-4342-B048-85BDC9FD1C3A}</a:tableStyleId>
              </a:tblPr>
              <a:tblGrid>
                <a:gridCol w="2341418">
                  <a:extLst>
                    <a:ext uri="{9D8B030D-6E8A-4147-A177-3AD203B41FA5}">
                      <a16:colId xmlns:a16="http://schemas.microsoft.com/office/drawing/2014/main" val="2424194170"/>
                    </a:ext>
                  </a:extLst>
                </a:gridCol>
                <a:gridCol w="1579419">
                  <a:extLst>
                    <a:ext uri="{9D8B030D-6E8A-4147-A177-3AD203B41FA5}">
                      <a16:colId xmlns:a16="http://schemas.microsoft.com/office/drawing/2014/main" val="1348089526"/>
                    </a:ext>
                  </a:extLst>
                </a:gridCol>
                <a:gridCol w="1510145">
                  <a:extLst>
                    <a:ext uri="{9D8B030D-6E8A-4147-A177-3AD203B41FA5}">
                      <a16:colId xmlns:a16="http://schemas.microsoft.com/office/drawing/2014/main" val="374725597"/>
                    </a:ext>
                  </a:extLst>
                </a:gridCol>
              </a:tblGrid>
              <a:tr h="585356">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Annual Incomes</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Respondents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Percentage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987631"/>
                  </a:ext>
                </a:extLst>
              </a:tr>
              <a:tr h="323569">
                <a:tc>
                  <a:txBody>
                    <a:bodyPr/>
                    <a:lstStyle/>
                    <a:p>
                      <a:pPr marL="0" marR="0" algn="ctr">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Below ₹1,00,000</a:t>
                      </a:r>
                    </a:p>
                  </a:txBody>
                  <a:tcPr marL="68580" marR="68580" marT="0" marB="0"/>
                </a:tc>
                <a:tc>
                  <a:txBody>
                    <a:bodyPr/>
                    <a:lstStyle/>
                    <a:p>
                      <a:pPr algn="ctr" fontAlgn="t"/>
                      <a:r>
                        <a:rPr lang="en-IN" sz="1600" b="0" i="0" u="none" strike="noStrike" dirty="0">
                          <a:solidFill>
                            <a:srgbClr val="000000"/>
                          </a:solidFill>
                          <a:effectLst/>
                          <a:latin typeface="Century Gothic" panose="020B0502020202020204" pitchFamily="34" charset="0"/>
                        </a:rPr>
                        <a:t>0</a:t>
                      </a:r>
                    </a:p>
                  </a:txBody>
                  <a:tcPr marL="9525" marR="9525" marT="9525" marB="0"/>
                </a:tc>
                <a:tc>
                  <a:txBody>
                    <a:bodyPr/>
                    <a:lstStyle/>
                    <a:p>
                      <a:pPr algn="ctr" fontAlgn="t"/>
                      <a:r>
                        <a:rPr lang="en-IN" sz="1600" b="0" i="0" u="none" strike="noStrike" dirty="0">
                          <a:solidFill>
                            <a:srgbClr val="000000"/>
                          </a:solidFill>
                          <a:effectLst/>
                          <a:latin typeface="Century Gothic" panose="020B0502020202020204" pitchFamily="34" charset="0"/>
                        </a:rPr>
                        <a:t>0%</a:t>
                      </a:r>
                    </a:p>
                  </a:txBody>
                  <a:tcPr marL="9525" marR="9525" marT="9525" marB="0"/>
                </a:tc>
                <a:extLst>
                  <a:ext uri="{0D108BD9-81ED-4DB2-BD59-A6C34878D82A}">
                    <a16:rowId xmlns:a16="http://schemas.microsoft.com/office/drawing/2014/main" val="2531983662"/>
                  </a:ext>
                </a:extLst>
              </a:tr>
              <a:tr h="32624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₹2,00,000 - ₹6,00,000</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50</a:t>
                      </a:r>
                    </a:p>
                  </a:txBody>
                  <a:tcPr marL="9525" marR="9525" marT="9525" marB="0" anchor="ctr"/>
                </a:tc>
                <a:tc>
                  <a:txBody>
                    <a:bodyPr/>
                    <a:lstStyle/>
                    <a:p>
                      <a:pPr algn="ctr" rtl="0" fontAlgn="ctr"/>
                      <a:r>
                        <a:rPr lang="en-IN" sz="1600" b="0" i="0" u="none" strike="noStrike" dirty="0">
                          <a:solidFill>
                            <a:srgbClr val="000000"/>
                          </a:solidFill>
                          <a:effectLst/>
                          <a:latin typeface="Century Gothic" panose="020B0502020202020204" pitchFamily="34" charset="0"/>
                        </a:rPr>
                        <a:t>41%</a:t>
                      </a:r>
                    </a:p>
                  </a:txBody>
                  <a:tcPr marL="9525" marR="9525" marT="9525" marB="0" anchor="ctr"/>
                </a:tc>
                <a:extLst>
                  <a:ext uri="{0D108BD9-81ED-4DB2-BD59-A6C34878D82A}">
                    <a16:rowId xmlns:a16="http://schemas.microsoft.com/office/drawing/2014/main" val="215323786"/>
                  </a:ext>
                </a:extLst>
              </a:tr>
              <a:tr h="32624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₹7,00,000 - ₹10,00,000</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38</a:t>
                      </a:r>
                    </a:p>
                  </a:txBody>
                  <a:tcPr marL="9525" marR="9525" marT="9525" marB="0" anchor="ctr"/>
                </a:tc>
                <a:tc>
                  <a:txBody>
                    <a:bodyPr/>
                    <a:lstStyle/>
                    <a:p>
                      <a:pPr algn="ctr" rtl="0" fontAlgn="ctr"/>
                      <a:r>
                        <a:rPr lang="en-IN" sz="1600" b="0" i="0" u="none" strike="noStrike" dirty="0">
                          <a:solidFill>
                            <a:srgbClr val="000000"/>
                          </a:solidFill>
                          <a:effectLst/>
                          <a:latin typeface="Century Gothic" panose="020B0502020202020204" pitchFamily="34" charset="0"/>
                        </a:rPr>
                        <a:t>32%</a:t>
                      </a:r>
                    </a:p>
                  </a:txBody>
                  <a:tcPr marL="9525" marR="9525" marT="9525" marB="0" anchor="ctr"/>
                </a:tc>
                <a:extLst>
                  <a:ext uri="{0D108BD9-81ED-4DB2-BD59-A6C34878D82A}">
                    <a16:rowId xmlns:a16="http://schemas.microsoft.com/office/drawing/2014/main" val="3922959724"/>
                  </a:ext>
                </a:extLst>
              </a:tr>
              <a:tr h="32624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Above ₹10,00,000</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32</a:t>
                      </a:r>
                    </a:p>
                  </a:txBody>
                  <a:tcPr marL="9525" marR="9525" marT="9525" marB="0" anchor="ctr"/>
                </a:tc>
                <a:tc>
                  <a:txBody>
                    <a:bodyPr/>
                    <a:lstStyle/>
                    <a:p>
                      <a:pPr algn="ctr" rtl="0" fontAlgn="ctr"/>
                      <a:r>
                        <a:rPr lang="en-IN" sz="1600" b="0" i="0" u="none" strike="noStrike" dirty="0">
                          <a:solidFill>
                            <a:srgbClr val="000000"/>
                          </a:solidFill>
                          <a:effectLst/>
                          <a:latin typeface="Century Gothic" panose="020B0502020202020204" pitchFamily="34" charset="0"/>
                        </a:rPr>
                        <a:t>27%</a:t>
                      </a:r>
                    </a:p>
                  </a:txBody>
                  <a:tcPr marL="9525" marR="9525" marT="9525" marB="0" anchor="ctr"/>
                </a:tc>
                <a:extLst>
                  <a:ext uri="{0D108BD9-81ED-4DB2-BD59-A6C34878D82A}">
                    <a16:rowId xmlns:a16="http://schemas.microsoft.com/office/drawing/2014/main" val="1576725189"/>
                  </a:ext>
                </a:extLst>
              </a:tr>
              <a:tr h="326240">
                <a:tc>
                  <a:txBody>
                    <a:bodyPr/>
                    <a:lstStyle/>
                    <a:p>
                      <a:pPr marL="0" marR="0" algn="ctr">
                        <a:lnSpc>
                          <a:spcPct val="107000"/>
                        </a:lnSpc>
                        <a:spcBef>
                          <a:spcPts val="0"/>
                        </a:spcBef>
                        <a:spcAft>
                          <a:spcPts val="0"/>
                        </a:spcAft>
                      </a:pPr>
                      <a:r>
                        <a:rPr lang="en-US" sz="1600" dirty="0">
                          <a:effectLst/>
                          <a:latin typeface="Century Gothic" panose="020B0502020202020204" pitchFamily="34" charset="0"/>
                        </a:rPr>
                        <a:t>Total</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120</a:t>
                      </a:r>
                    </a:p>
                  </a:txBody>
                  <a:tcPr marL="9525" marR="9525" marT="9525" marB="0" anchor="ctr"/>
                </a:tc>
                <a:tc>
                  <a:txBody>
                    <a:bodyPr/>
                    <a:lstStyle/>
                    <a:p>
                      <a:pPr algn="ctr" rtl="0" fontAlgn="ctr"/>
                      <a:r>
                        <a:rPr lang="en-IN" sz="1600" b="0" i="0" u="none" strike="noStrike" dirty="0">
                          <a:solidFill>
                            <a:srgbClr val="000000"/>
                          </a:solidFill>
                          <a:effectLst/>
                          <a:latin typeface="Century Gothic" panose="020B0502020202020204" pitchFamily="34" charset="0"/>
                        </a:rPr>
                        <a:t>100%</a:t>
                      </a:r>
                    </a:p>
                  </a:txBody>
                  <a:tcPr marL="9525" marR="9525" marT="9525" marB="0" anchor="ctr"/>
                </a:tc>
                <a:extLst>
                  <a:ext uri="{0D108BD9-81ED-4DB2-BD59-A6C34878D82A}">
                    <a16:rowId xmlns:a16="http://schemas.microsoft.com/office/drawing/2014/main" val="3908667110"/>
                  </a:ext>
                </a:extLst>
              </a:tr>
            </a:tbl>
          </a:graphicData>
        </a:graphic>
      </p:graphicFrame>
      <p:sp>
        <p:nvSpPr>
          <p:cNvPr id="9" name="TextBox 8">
            <a:extLst>
              <a:ext uri="{FF2B5EF4-FFF2-40B4-BE49-F238E27FC236}">
                <a16:creationId xmlns:a16="http://schemas.microsoft.com/office/drawing/2014/main" id="{1E483D5D-DD5C-4E58-85BB-63DDD317A384}"/>
              </a:ext>
            </a:extLst>
          </p:cNvPr>
          <p:cNvSpPr txBox="1"/>
          <p:nvPr/>
        </p:nvSpPr>
        <p:spPr>
          <a:xfrm>
            <a:off x="3405879" y="344922"/>
            <a:ext cx="5380254" cy="523220"/>
          </a:xfrm>
          <a:prstGeom prst="rect">
            <a:avLst/>
          </a:prstGeom>
          <a:noFill/>
        </p:spPr>
        <p:txBody>
          <a:bodyPr wrap="none" rtlCol="0">
            <a:spAutoFit/>
          </a:bodyPr>
          <a:lstStyle/>
          <a:p>
            <a:pPr algn="ctr"/>
            <a:r>
              <a:rPr lang="en-US" sz="2800" dirty="0">
                <a:latin typeface="Calibri Light h"/>
              </a:rPr>
              <a:t>Annual Income of the Respondents </a:t>
            </a:r>
          </a:p>
        </p:txBody>
      </p:sp>
      <p:graphicFrame>
        <p:nvGraphicFramePr>
          <p:cNvPr id="6" name="Chart 5">
            <a:extLst>
              <a:ext uri="{FF2B5EF4-FFF2-40B4-BE49-F238E27FC236}">
                <a16:creationId xmlns:a16="http://schemas.microsoft.com/office/drawing/2014/main" id="{CD01431A-34FA-4445-B7B0-C74BEA5626E0}"/>
              </a:ext>
            </a:extLst>
          </p:cNvPr>
          <p:cNvGraphicFramePr>
            <a:graphicFrameLocks/>
          </p:cNvGraphicFramePr>
          <p:nvPr>
            <p:extLst>
              <p:ext uri="{D42A27DB-BD31-4B8C-83A1-F6EECF244321}">
                <p14:modId xmlns:p14="http://schemas.microsoft.com/office/powerpoint/2010/main" val="3945812304"/>
              </p:ext>
            </p:extLst>
          </p:nvPr>
        </p:nvGraphicFramePr>
        <p:xfrm>
          <a:off x="6248402" y="1735721"/>
          <a:ext cx="5278580" cy="38584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555D034-81E2-423B-B52D-C0D11F0C7993}"/>
              </a:ext>
            </a:extLst>
          </p:cNvPr>
          <p:cNvGraphicFramePr>
            <a:graphicFrameLocks/>
          </p:cNvGraphicFramePr>
          <p:nvPr>
            <p:extLst>
              <p:ext uri="{D42A27DB-BD31-4B8C-83A1-F6EECF244321}">
                <p14:modId xmlns:p14="http://schemas.microsoft.com/office/powerpoint/2010/main" val="3749465941"/>
              </p:ext>
            </p:extLst>
          </p:nvPr>
        </p:nvGraphicFramePr>
        <p:xfrm>
          <a:off x="6248402" y="1735721"/>
          <a:ext cx="5278580" cy="38584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28758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F0701DCD-2640-4091-89A4-DE69E6DFE144}"/>
              </a:ext>
            </a:extLst>
          </p:cNvPr>
          <p:cNvGraphicFramePr>
            <a:graphicFrameLocks noGrp="1"/>
          </p:cNvGraphicFramePr>
          <p:nvPr>
            <p:extLst>
              <p:ext uri="{D42A27DB-BD31-4B8C-83A1-F6EECF244321}">
                <p14:modId xmlns:p14="http://schemas.microsoft.com/office/powerpoint/2010/main" val="2079029817"/>
              </p:ext>
            </p:extLst>
          </p:nvPr>
        </p:nvGraphicFramePr>
        <p:xfrm>
          <a:off x="512618" y="2476046"/>
          <a:ext cx="4710546" cy="2540125"/>
        </p:xfrm>
        <a:graphic>
          <a:graphicData uri="http://schemas.openxmlformats.org/drawingml/2006/table">
            <a:tbl>
              <a:tblPr firstRow="1" firstCol="1" bandRow="1">
                <a:tableStyleId>{5C22544A-7EE6-4342-B048-85BDC9FD1C3A}</a:tableStyleId>
              </a:tblPr>
              <a:tblGrid>
                <a:gridCol w="1415738">
                  <a:extLst>
                    <a:ext uri="{9D8B030D-6E8A-4147-A177-3AD203B41FA5}">
                      <a16:colId xmlns:a16="http://schemas.microsoft.com/office/drawing/2014/main" val="2424194170"/>
                    </a:ext>
                  </a:extLst>
                </a:gridCol>
                <a:gridCol w="1659971">
                  <a:extLst>
                    <a:ext uri="{9D8B030D-6E8A-4147-A177-3AD203B41FA5}">
                      <a16:colId xmlns:a16="http://schemas.microsoft.com/office/drawing/2014/main" val="1348089526"/>
                    </a:ext>
                  </a:extLst>
                </a:gridCol>
                <a:gridCol w="1634837">
                  <a:extLst>
                    <a:ext uri="{9D8B030D-6E8A-4147-A177-3AD203B41FA5}">
                      <a16:colId xmlns:a16="http://schemas.microsoft.com/office/drawing/2014/main" val="374725597"/>
                    </a:ext>
                  </a:extLst>
                </a:gridCol>
              </a:tblGrid>
              <a:tr h="585356">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Models</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Respondents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Percentage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987631"/>
                  </a:ext>
                </a:extLst>
              </a:tr>
              <a:tr h="323569">
                <a:tc>
                  <a:txBody>
                    <a:bodyPr/>
                    <a:lstStyle/>
                    <a:p>
                      <a:pPr marL="0" marR="0" algn="ctr">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Figo</a:t>
                      </a:r>
                    </a:p>
                  </a:txBody>
                  <a:tcPr marL="68580" marR="68580" marT="0" marB="0"/>
                </a:tc>
                <a:tc>
                  <a:txBody>
                    <a:bodyPr/>
                    <a:lstStyle/>
                    <a:p>
                      <a:pPr algn="ctr" rtl="0" fontAlgn="t"/>
                      <a:r>
                        <a:rPr lang="en-IN" sz="1600" b="0" i="0" u="none" strike="noStrike" dirty="0">
                          <a:solidFill>
                            <a:srgbClr val="000000"/>
                          </a:solidFill>
                          <a:effectLst/>
                          <a:latin typeface="Century Gothic" panose="020B0502020202020204" pitchFamily="34" charset="0"/>
                        </a:rPr>
                        <a:t>40</a:t>
                      </a:r>
                    </a:p>
                  </a:txBody>
                  <a:tcPr marL="9525" marR="9525" marT="9525" marB="0"/>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33%</a:t>
                      </a:r>
                    </a:p>
                  </a:txBody>
                  <a:tcPr marL="68580" marR="68580" marT="0" marB="0"/>
                </a:tc>
                <a:extLst>
                  <a:ext uri="{0D108BD9-81ED-4DB2-BD59-A6C34878D82A}">
                    <a16:rowId xmlns:a16="http://schemas.microsoft.com/office/drawing/2014/main" val="2531983662"/>
                  </a:ext>
                </a:extLst>
              </a:tr>
              <a:tr h="32624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Aspire</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20</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17%</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323786"/>
                  </a:ext>
                </a:extLst>
              </a:tr>
              <a:tr h="32624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Freestyle</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12</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10%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959724"/>
                  </a:ext>
                </a:extLst>
              </a:tr>
              <a:tr h="32624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Endeavour</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21</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17%</a:t>
                      </a:r>
                    </a:p>
                  </a:txBody>
                  <a:tcPr marL="68580" marR="68580" marT="0" marB="0"/>
                </a:tc>
                <a:extLst>
                  <a:ext uri="{0D108BD9-81ED-4DB2-BD59-A6C34878D82A}">
                    <a16:rowId xmlns:a16="http://schemas.microsoft.com/office/drawing/2014/main" val="1382960771"/>
                  </a:ext>
                </a:extLst>
              </a:tr>
              <a:tr h="32624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EcoSport</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27</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23%</a:t>
                      </a:r>
                    </a:p>
                  </a:txBody>
                  <a:tcPr marL="68580" marR="68580" marT="0" marB="0"/>
                </a:tc>
                <a:extLst>
                  <a:ext uri="{0D108BD9-81ED-4DB2-BD59-A6C34878D82A}">
                    <a16:rowId xmlns:a16="http://schemas.microsoft.com/office/drawing/2014/main" val="1234437097"/>
                  </a:ext>
                </a:extLst>
              </a:tr>
              <a:tr h="326240">
                <a:tc>
                  <a:txBody>
                    <a:bodyPr/>
                    <a:lstStyle/>
                    <a:p>
                      <a:pPr marL="0" marR="0" algn="ctr">
                        <a:lnSpc>
                          <a:spcPct val="107000"/>
                        </a:lnSpc>
                        <a:spcBef>
                          <a:spcPts val="0"/>
                        </a:spcBef>
                        <a:spcAft>
                          <a:spcPts val="0"/>
                        </a:spcAft>
                      </a:pPr>
                      <a:r>
                        <a:rPr lang="en-US" sz="1600" dirty="0">
                          <a:effectLst/>
                          <a:latin typeface="Century Gothic" panose="020B0502020202020204" pitchFamily="34" charset="0"/>
                        </a:rPr>
                        <a:t>Total</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120</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100%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8667110"/>
                  </a:ext>
                </a:extLst>
              </a:tr>
            </a:tbl>
          </a:graphicData>
        </a:graphic>
      </p:graphicFrame>
      <p:sp>
        <p:nvSpPr>
          <p:cNvPr id="9" name="TextBox 8">
            <a:extLst>
              <a:ext uri="{FF2B5EF4-FFF2-40B4-BE49-F238E27FC236}">
                <a16:creationId xmlns:a16="http://schemas.microsoft.com/office/drawing/2014/main" id="{1E483D5D-DD5C-4E58-85BB-63DDD317A384}"/>
              </a:ext>
            </a:extLst>
          </p:cNvPr>
          <p:cNvSpPr txBox="1"/>
          <p:nvPr/>
        </p:nvSpPr>
        <p:spPr>
          <a:xfrm>
            <a:off x="2997180" y="344922"/>
            <a:ext cx="6197659" cy="523220"/>
          </a:xfrm>
          <a:prstGeom prst="rect">
            <a:avLst/>
          </a:prstGeom>
          <a:noFill/>
        </p:spPr>
        <p:txBody>
          <a:bodyPr wrap="none" rtlCol="0">
            <a:spAutoFit/>
          </a:bodyPr>
          <a:lstStyle/>
          <a:p>
            <a:pPr algn="ctr"/>
            <a:r>
              <a:rPr lang="en-US" sz="2800" dirty="0">
                <a:latin typeface="Calibri Light h"/>
              </a:rPr>
              <a:t>Which Ford car do </a:t>
            </a:r>
            <a:r>
              <a:rPr lang="en-US" sz="2800" b="0" i="0" dirty="0">
                <a:solidFill>
                  <a:srgbClr val="202124"/>
                </a:solidFill>
                <a:effectLst/>
                <a:latin typeface="Google Sans"/>
              </a:rPr>
              <a:t>the respondents</a:t>
            </a:r>
            <a:r>
              <a:rPr lang="en-US" sz="2800" dirty="0">
                <a:latin typeface="Calibri Light h"/>
              </a:rPr>
              <a:t> own</a:t>
            </a:r>
          </a:p>
        </p:txBody>
      </p:sp>
      <p:graphicFrame>
        <p:nvGraphicFramePr>
          <p:cNvPr id="6" name="Chart 5">
            <a:extLst>
              <a:ext uri="{FF2B5EF4-FFF2-40B4-BE49-F238E27FC236}">
                <a16:creationId xmlns:a16="http://schemas.microsoft.com/office/drawing/2014/main" id="{FF09D55E-3701-4CF1-87C6-37FBCF7A7C16}"/>
              </a:ext>
            </a:extLst>
          </p:cNvPr>
          <p:cNvGraphicFramePr>
            <a:graphicFrameLocks/>
          </p:cNvGraphicFramePr>
          <p:nvPr>
            <p:extLst>
              <p:ext uri="{D42A27DB-BD31-4B8C-83A1-F6EECF244321}">
                <p14:modId xmlns:p14="http://schemas.microsoft.com/office/powerpoint/2010/main" val="4275532958"/>
              </p:ext>
            </p:extLst>
          </p:nvPr>
        </p:nvGraphicFramePr>
        <p:xfrm>
          <a:off x="5957450" y="1720973"/>
          <a:ext cx="5306290" cy="38584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FF09D55E-3701-4CF1-87C6-37FBCF7A7C16}"/>
              </a:ext>
            </a:extLst>
          </p:cNvPr>
          <p:cNvGraphicFramePr>
            <a:graphicFrameLocks/>
          </p:cNvGraphicFramePr>
          <p:nvPr>
            <p:extLst>
              <p:ext uri="{D42A27DB-BD31-4B8C-83A1-F6EECF244321}">
                <p14:modId xmlns:p14="http://schemas.microsoft.com/office/powerpoint/2010/main" val="1618738150"/>
              </p:ext>
            </p:extLst>
          </p:nvPr>
        </p:nvGraphicFramePr>
        <p:xfrm>
          <a:off x="5957449" y="1720972"/>
          <a:ext cx="5306289" cy="39732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19524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F0701DCD-2640-4091-89A4-DE69E6DFE144}"/>
              </a:ext>
            </a:extLst>
          </p:cNvPr>
          <p:cNvGraphicFramePr>
            <a:graphicFrameLocks noGrp="1"/>
          </p:cNvGraphicFramePr>
          <p:nvPr>
            <p:extLst>
              <p:ext uri="{D42A27DB-BD31-4B8C-83A1-F6EECF244321}">
                <p14:modId xmlns:p14="http://schemas.microsoft.com/office/powerpoint/2010/main" val="137209733"/>
              </p:ext>
            </p:extLst>
          </p:nvPr>
        </p:nvGraphicFramePr>
        <p:xfrm>
          <a:off x="512618" y="2476047"/>
          <a:ext cx="4156365" cy="2899517"/>
        </p:xfrm>
        <a:graphic>
          <a:graphicData uri="http://schemas.openxmlformats.org/drawingml/2006/table">
            <a:tbl>
              <a:tblPr firstRow="1" firstCol="1" bandRow="1">
                <a:tableStyleId>{5C22544A-7EE6-4342-B048-85BDC9FD1C3A}</a:tableStyleId>
              </a:tblPr>
              <a:tblGrid>
                <a:gridCol w="965277">
                  <a:extLst>
                    <a:ext uri="{9D8B030D-6E8A-4147-A177-3AD203B41FA5}">
                      <a16:colId xmlns:a16="http://schemas.microsoft.com/office/drawing/2014/main" val="2424194170"/>
                    </a:ext>
                  </a:extLst>
                </a:gridCol>
                <a:gridCol w="1597814">
                  <a:extLst>
                    <a:ext uri="{9D8B030D-6E8A-4147-A177-3AD203B41FA5}">
                      <a16:colId xmlns:a16="http://schemas.microsoft.com/office/drawing/2014/main" val="1348089526"/>
                    </a:ext>
                  </a:extLst>
                </a:gridCol>
                <a:gridCol w="1593274">
                  <a:extLst>
                    <a:ext uri="{9D8B030D-6E8A-4147-A177-3AD203B41FA5}">
                      <a16:colId xmlns:a16="http://schemas.microsoft.com/office/drawing/2014/main" val="374725597"/>
                    </a:ext>
                  </a:extLst>
                </a:gridCol>
              </a:tblGrid>
              <a:tr h="578780">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Ratings</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Respondents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Percentage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987631"/>
                  </a:ext>
                </a:extLst>
              </a:tr>
              <a:tr h="319934">
                <a:tc>
                  <a:txBody>
                    <a:bodyPr/>
                    <a:lstStyle/>
                    <a:p>
                      <a:pPr marL="0" marR="0" algn="ctr">
                        <a:lnSpc>
                          <a:spcPct val="107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gn="ctr" rtl="0" fontAlgn="t">
                        <a:spcBef>
                          <a:spcPts val="600"/>
                        </a:spcBef>
                      </a:pPr>
                      <a:r>
                        <a:rPr lang="en-IN" sz="1600" b="0" i="0" u="none" strike="noStrike" dirty="0">
                          <a:solidFill>
                            <a:srgbClr val="000000"/>
                          </a:solidFill>
                          <a:effectLst/>
                          <a:latin typeface="Century Gothic" panose="020B0502020202020204" pitchFamily="34" charset="0"/>
                        </a:rPr>
                        <a:t>0</a:t>
                      </a:r>
                    </a:p>
                  </a:txBody>
                  <a:tcPr marL="9525" marR="9525" marT="9525" marB="0"/>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0%</a:t>
                      </a:r>
                    </a:p>
                  </a:txBody>
                  <a:tcPr marL="68580" marR="68580" marT="0" marB="0"/>
                </a:tc>
                <a:extLst>
                  <a:ext uri="{0D108BD9-81ED-4DB2-BD59-A6C34878D82A}">
                    <a16:rowId xmlns:a16="http://schemas.microsoft.com/office/drawing/2014/main" val="2531983662"/>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2</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0</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323786"/>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12</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10%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959724"/>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4</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80</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67%</a:t>
                      </a:r>
                    </a:p>
                  </a:txBody>
                  <a:tcPr marL="68580" marR="68580" marT="0" marB="0"/>
                </a:tc>
                <a:extLst>
                  <a:ext uri="{0D108BD9-81ED-4DB2-BD59-A6C34878D82A}">
                    <a16:rowId xmlns:a16="http://schemas.microsoft.com/office/drawing/2014/main" val="1382960771"/>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5</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28</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23%</a:t>
                      </a:r>
                    </a:p>
                  </a:txBody>
                  <a:tcPr marL="68580" marR="68580" marT="0" marB="0"/>
                </a:tc>
                <a:extLst>
                  <a:ext uri="{0D108BD9-81ED-4DB2-BD59-A6C34878D82A}">
                    <a16:rowId xmlns:a16="http://schemas.microsoft.com/office/drawing/2014/main" val="1234437097"/>
                  </a:ext>
                </a:extLst>
              </a:tr>
              <a:tr h="322575">
                <a:tc>
                  <a:txBody>
                    <a:bodyPr/>
                    <a:lstStyle/>
                    <a:p>
                      <a:pPr marL="0" marR="0" algn="ctr">
                        <a:lnSpc>
                          <a:spcPct val="107000"/>
                        </a:lnSpc>
                        <a:spcBef>
                          <a:spcPts val="600"/>
                        </a:spcBef>
                        <a:spcAft>
                          <a:spcPts val="0"/>
                        </a:spcAft>
                      </a:pPr>
                      <a:r>
                        <a:rPr lang="en-US" sz="1600" dirty="0">
                          <a:effectLst/>
                          <a:latin typeface="Century Gothic" panose="020B0502020202020204" pitchFamily="34" charset="0"/>
                        </a:rPr>
                        <a:t>Total</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120</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100%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8667110"/>
                  </a:ext>
                </a:extLst>
              </a:tr>
              <a:tr h="387928">
                <a:tc gridSpan="2">
                  <a:txBody>
                    <a:bodyPr/>
                    <a:lstStyle/>
                    <a:p>
                      <a:pPr marL="0" marR="0" algn="ctr">
                        <a:lnSpc>
                          <a:spcPct val="15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Mean Score</a:t>
                      </a:r>
                    </a:p>
                  </a:txBody>
                  <a:tcPr marL="68580" marR="68580" marT="0" marB="0"/>
                </a:tc>
                <a:tc hMerge="1">
                  <a:txBody>
                    <a:bodyPr/>
                    <a:lstStyle/>
                    <a:p>
                      <a:pPr algn="ctr" rtl="0" fontAlgn="ctr">
                        <a:spcBef>
                          <a:spcPts val="600"/>
                        </a:spcBef>
                      </a:pPr>
                      <a:endParaRPr lang="en-IN" sz="1600" b="0" i="0" u="none" strike="noStrike" dirty="0">
                        <a:solidFill>
                          <a:srgbClr val="000000"/>
                        </a:solidFill>
                        <a:effectLst/>
                        <a:latin typeface="Century Gothic" panose="020B0502020202020204" pitchFamily="34" charset="0"/>
                      </a:endParaRPr>
                    </a:p>
                  </a:txBody>
                  <a:tcPr marL="9525" marR="9525" marT="9525" marB="0" anchor="ctr"/>
                </a:tc>
                <a:tc>
                  <a:txBody>
                    <a:bodyPr/>
                    <a:lstStyle/>
                    <a:p>
                      <a:pPr marL="0" marR="0" algn="ctr">
                        <a:lnSpc>
                          <a:spcPct val="15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4.13</a:t>
                      </a:r>
                    </a:p>
                  </a:txBody>
                  <a:tcPr marL="68580" marR="68580" marT="0" marB="0"/>
                </a:tc>
                <a:extLst>
                  <a:ext uri="{0D108BD9-81ED-4DB2-BD59-A6C34878D82A}">
                    <a16:rowId xmlns:a16="http://schemas.microsoft.com/office/drawing/2014/main" val="4183025041"/>
                  </a:ext>
                </a:extLst>
              </a:tr>
            </a:tbl>
          </a:graphicData>
        </a:graphic>
      </p:graphicFrame>
      <p:sp>
        <p:nvSpPr>
          <p:cNvPr id="9" name="TextBox 8">
            <a:extLst>
              <a:ext uri="{FF2B5EF4-FFF2-40B4-BE49-F238E27FC236}">
                <a16:creationId xmlns:a16="http://schemas.microsoft.com/office/drawing/2014/main" id="{1E483D5D-DD5C-4E58-85BB-63DDD317A384}"/>
              </a:ext>
            </a:extLst>
          </p:cNvPr>
          <p:cNvSpPr txBox="1"/>
          <p:nvPr/>
        </p:nvSpPr>
        <p:spPr>
          <a:xfrm>
            <a:off x="781001" y="344922"/>
            <a:ext cx="10630026" cy="954107"/>
          </a:xfrm>
          <a:prstGeom prst="rect">
            <a:avLst/>
          </a:prstGeom>
          <a:noFill/>
        </p:spPr>
        <p:txBody>
          <a:bodyPr wrap="none" rtlCol="0">
            <a:spAutoFit/>
          </a:bodyPr>
          <a:lstStyle/>
          <a:p>
            <a:pPr algn="ctr"/>
            <a:r>
              <a:rPr lang="en-US" sz="2800" b="0" i="0" dirty="0">
                <a:solidFill>
                  <a:srgbClr val="202124"/>
                </a:solidFill>
                <a:effectLst/>
                <a:latin typeface="Google Sans"/>
              </a:rPr>
              <a:t>How the respondents rate the service center premises, waiting hall and </a:t>
            </a:r>
          </a:p>
          <a:p>
            <a:pPr algn="ctr"/>
            <a:r>
              <a:rPr lang="en-US" sz="2800" b="0" i="0" dirty="0">
                <a:solidFill>
                  <a:srgbClr val="202124"/>
                </a:solidFill>
                <a:effectLst/>
                <a:latin typeface="Google Sans"/>
              </a:rPr>
              <a:t>the ambience at TI Ford(1= Poor and 5= Excellent)</a:t>
            </a:r>
            <a:endParaRPr lang="en-US" sz="2800" dirty="0">
              <a:latin typeface="Calibri Light h"/>
            </a:endParaRPr>
          </a:p>
        </p:txBody>
      </p:sp>
      <p:graphicFrame>
        <p:nvGraphicFramePr>
          <p:cNvPr id="5" name="Chart 4">
            <a:extLst>
              <a:ext uri="{FF2B5EF4-FFF2-40B4-BE49-F238E27FC236}">
                <a16:creationId xmlns:a16="http://schemas.microsoft.com/office/drawing/2014/main" id="{BD54BD2F-8B9F-45E0-95A5-470B7A4320ED}"/>
              </a:ext>
            </a:extLst>
          </p:cNvPr>
          <p:cNvGraphicFramePr>
            <a:graphicFrameLocks/>
          </p:cNvGraphicFramePr>
          <p:nvPr>
            <p:extLst>
              <p:ext uri="{D42A27DB-BD31-4B8C-83A1-F6EECF244321}">
                <p14:modId xmlns:p14="http://schemas.microsoft.com/office/powerpoint/2010/main" val="2260598919"/>
              </p:ext>
            </p:extLst>
          </p:nvPr>
        </p:nvGraphicFramePr>
        <p:xfrm>
          <a:off x="5957450" y="1720972"/>
          <a:ext cx="5583382" cy="42521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BD54BD2F-8B9F-45E0-95A5-470B7A4320ED}"/>
              </a:ext>
            </a:extLst>
          </p:cNvPr>
          <p:cNvGraphicFramePr>
            <a:graphicFrameLocks/>
          </p:cNvGraphicFramePr>
          <p:nvPr>
            <p:extLst>
              <p:ext uri="{D42A27DB-BD31-4B8C-83A1-F6EECF244321}">
                <p14:modId xmlns:p14="http://schemas.microsoft.com/office/powerpoint/2010/main" val="2574707463"/>
              </p:ext>
            </p:extLst>
          </p:nvPr>
        </p:nvGraphicFramePr>
        <p:xfrm>
          <a:off x="5957449" y="1720972"/>
          <a:ext cx="5583381" cy="42521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4590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483D5D-DD5C-4E58-85BB-63DDD317A384}"/>
              </a:ext>
            </a:extLst>
          </p:cNvPr>
          <p:cNvSpPr txBox="1"/>
          <p:nvPr/>
        </p:nvSpPr>
        <p:spPr>
          <a:xfrm>
            <a:off x="108772" y="344922"/>
            <a:ext cx="11974496" cy="954107"/>
          </a:xfrm>
          <a:prstGeom prst="rect">
            <a:avLst/>
          </a:prstGeom>
          <a:noFill/>
        </p:spPr>
        <p:txBody>
          <a:bodyPr wrap="none" rtlCol="0">
            <a:spAutoFit/>
          </a:bodyPr>
          <a:lstStyle/>
          <a:p>
            <a:pPr algn="ctr"/>
            <a:r>
              <a:rPr lang="en-US" sz="2800" b="0" i="0" dirty="0">
                <a:solidFill>
                  <a:srgbClr val="202124"/>
                </a:solidFill>
                <a:effectLst/>
                <a:latin typeface="Google Sans"/>
              </a:rPr>
              <a:t>How do the respondents rate the staff on their behavioral aspects like politeness,</a:t>
            </a:r>
          </a:p>
          <a:p>
            <a:pPr algn="ctr"/>
            <a:r>
              <a:rPr lang="en-US" sz="2800" b="0" i="0" dirty="0">
                <a:solidFill>
                  <a:srgbClr val="202124"/>
                </a:solidFill>
                <a:effectLst/>
                <a:latin typeface="Google Sans"/>
              </a:rPr>
              <a:t>cooperativeness and responsiveness (1= Poor and 5= Excellent)</a:t>
            </a:r>
            <a:endParaRPr lang="en-US" sz="2800" dirty="0">
              <a:latin typeface="Calibri Light h"/>
            </a:endParaRPr>
          </a:p>
        </p:txBody>
      </p:sp>
      <p:graphicFrame>
        <p:nvGraphicFramePr>
          <p:cNvPr id="6" name="Chart 5">
            <a:extLst>
              <a:ext uri="{FF2B5EF4-FFF2-40B4-BE49-F238E27FC236}">
                <a16:creationId xmlns:a16="http://schemas.microsoft.com/office/drawing/2014/main" id="{09597BFE-CFCA-4B4A-909B-C61B8DB90861}"/>
              </a:ext>
            </a:extLst>
          </p:cNvPr>
          <p:cNvGraphicFramePr>
            <a:graphicFrameLocks/>
          </p:cNvGraphicFramePr>
          <p:nvPr>
            <p:extLst>
              <p:ext uri="{D42A27DB-BD31-4B8C-83A1-F6EECF244321}">
                <p14:modId xmlns:p14="http://schemas.microsoft.com/office/powerpoint/2010/main" val="2065506659"/>
              </p:ext>
            </p:extLst>
          </p:nvPr>
        </p:nvGraphicFramePr>
        <p:xfrm>
          <a:off x="5957449" y="1720971"/>
          <a:ext cx="5583381" cy="39719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0A75B9C5-6C2E-4356-83F7-92799D3B3F11}"/>
              </a:ext>
            </a:extLst>
          </p:cNvPr>
          <p:cNvGraphicFramePr>
            <a:graphicFrameLocks noGrp="1"/>
          </p:cNvGraphicFramePr>
          <p:nvPr>
            <p:extLst>
              <p:ext uri="{D42A27DB-BD31-4B8C-83A1-F6EECF244321}">
                <p14:modId xmlns:p14="http://schemas.microsoft.com/office/powerpoint/2010/main" val="2970964243"/>
              </p:ext>
            </p:extLst>
          </p:nvPr>
        </p:nvGraphicFramePr>
        <p:xfrm>
          <a:off x="512618" y="2476047"/>
          <a:ext cx="4156365" cy="2899517"/>
        </p:xfrm>
        <a:graphic>
          <a:graphicData uri="http://schemas.openxmlformats.org/drawingml/2006/table">
            <a:tbl>
              <a:tblPr firstRow="1" firstCol="1" bandRow="1">
                <a:tableStyleId>{5C22544A-7EE6-4342-B048-85BDC9FD1C3A}</a:tableStyleId>
              </a:tblPr>
              <a:tblGrid>
                <a:gridCol w="965277">
                  <a:extLst>
                    <a:ext uri="{9D8B030D-6E8A-4147-A177-3AD203B41FA5}">
                      <a16:colId xmlns:a16="http://schemas.microsoft.com/office/drawing/2014/main" val="2424194170"/>
                    </a:ext>
                  </a:extLst>
                </a:gridCol>
                <a:gridCol w="1597814">
                  <a:extLst>
                    <a:ext uri="{9D8B030D-6E8A-4147-A177-3AD203B41FA5}">
                      <a16:colId xmlns:a16="http://schemas.microsoft.com/office/drawing/2014/main" val="1348089526"/>
                    </a:ext>
                  </a:extLst>
                </a:gridCol>
                <a:gridCol w="1593274">
                  <a:extLst>
                    <a:ext uri="{9D8B030D-6E8A-4147-A177-3AD203B41FA5}">
                      <a16:colId xmlns:a16="http://schemas.microsoft.com/office/drawing/2014/main" val="374725597"/>
                    </a:ext>
                  </a:extLst>
                </a:gridCol>
              </a:tblGrid>
              <a:tr h="578780">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Ratings</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Respondents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Percentage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987631"/>
                  </a:ext>
                </a:extLst>
              </a:tr>
              <a:tr h="319934">
                <a:tc>
                  <a:txBody>
                    <a:bodyPr/>
                    <a:lstStyle/>
                    <a:p>
                      <a:pPr marL="0" marR="0" algn="ctr">
                        <a:lnSpc>
                          <a:spcPct val="107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gn="ctr" rtl="0" fontAlgn="t">
                        <a:spcBef>
                          <a:spcPts val="600"/>
                        </a:spcBef>
                      </a:pPr>
                      <a:r>
                        <a:rPr lang="en-IN" sz="1600" b="0" i="0" u="none" strike="noStrike" dirty="0">
                          <a:solidFill>
                            <a:srgbClr val="000000"/>
                          </a:solidFill>
                          <a:effectLst/>
                          <a:latin typeface="Century Gothic" panose="020B0502020202020204" pitchFamily="34" charset="0"/>
                        </a:rPr>
                        <a:t>0</a:t>
                      </a:r>
                    </a:p>
                  </a:txBody>
                  <a:tcPr marL="9525" marR="9525" marT="9525" marB="0"/>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0%</a:t>
                      </a:r>
                    </a:p>
                  </a:txBody>
                  <a:tcPr marL="68580" marR="68580" marT="0" marB="0"/>
                </a:tc>
                <a:extLst>
                  <a:ext uri="{0D108BD9-81ED-4DB2-BD59-A6C34878D82A}">
                    <a16:rowId xmlns:a16="http://schemas.microsoft.com/office/drawing/2014/main" val="2531983662"/>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2</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0</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323786"/>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18</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15%</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959724"/>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4</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90</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75%</a:t>
                      </a:r>
                    </a:p>
                  </a:txBody>
                  <a:tcPr marL="68580" marR="68580" marT="0" marB="0"/>
                </a:tc>
                <a:extLst>
                  <a:ext uri="{0D108BD9-81ED-4DB2-BD59-A6C34878D82A}">
                    <a16:rowId xmlns:a16="http://schemas.microsoft.com/office/drawing/2014/main" val="1382960771"/>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5</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12</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10%</a:t>
                      </a:r>
                    </a:p>
                  </a:txBody>
                  <a:tcPr marL="68580" marR="68580" marT="0" marB="0"/>
                </a:tc>
                <a:extLst>
                  <a:ext uri="{0D108BD9-81ED-4DB2-BD59-A6C34878D82A}">
                    <a16:rowId xmlns:a16="http://schemas.microsoft.com/office/drawing/2014/main" val="1234437097"/>
                  </a:ext>
                </a:extLst>
              </a:tr>
              <a:tr h="322575">
                <a:tc>
                  <a:txBody>
                    <a:bodyPr/>
                    <a:lstStyle/>
                    <a:p>
                      <a:pPr marL="0" marR="0" algn="ctr">
                        <a:lnSpc>
                          <a:spcPct val="107000"/>
                        </a:lnSpc>
                        <a:spcBef>
                          <a:spcPts val="600"/>
                        </a:spcBef>
                        <a:spcAft>
                          <a:spcPts val="0"/>
                        </a:spcAft>
                      </a:pPr>
                      <a:r>
                        <a:rPr lang="en-US" sz="1600" dirty="0">
                          <a:effectLst/>
                          <a:latin typeface="Century Gothic" panose="020B0502020202020204" pitchFamily="34" charset="0"/>
                        </a:rPr>
                        <a:t>Total</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120</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100%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8667110"/>
                  </a:ext>
                </a:extLst>
              </a:tr>
              <a:tr h="387928">
                <a:tc gridSpan="2">
                  <a:txBody>
                    <a:bodyPr/>
                    <a:lstStyle/>
                    <a:p>
                      <a:pPr marL="0" marR="0" algn="ctr">
                        <a:lnSpc>
                          <a:spcPct val="15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Mean Score</a:t>
                      </a:r>
                    </a:p>
                  </a:txBody>
                  <a:tcPr marL="68580" marR="68580" marT="0" marB="0"/>
                </a:tc>
                <a:tc hMerge="1">
                  <a:txBody>
                    <a:bodyPr/>
                    <a:lstStyle/>
                    <a:p>
                      <a:pPr algn="ctr" rtl="0" fontAlgn="ctr">
                        <a:spcBef>
                          <a:spcPts val="600"/>
                        </a:spcBef>
                      </a:pPr>
                      <a:endParaRPr lang="en-IN" sz="1600" b="0" i="0" u="none" strike="noStrike" dirty="0">
                        <a:solidFill>
                          <a:srgbClr val="000000"/>
                        </a:solidFill>
                        <a:effectLst/>
                        <a:latin typeface="Century Gothic" panose="020B0502020202020204" pitchFamily="34" charset="0"/>
                      </a:endParaRPr>
                    </a:p>
                  </a:txBody>
                  <a:tcPr marL="9525" marR="9525" marT="9525" marB="0" anchor="ctr"/>
                </a:tc>
                <a:tc>
                  <a:txBody>
                    <a:bodyPr/>
                    <a:lstStyle/>
                    <a:p>
                      <a:pPr marL="0" marR="0" algn="ctr">
                        <a:lnSpc>
                          <a:spcPct val="15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3.95</a:t>
                      </a:r>
                    </a:p>
                  </a:txBody>
                  <a:tcPr marL="68580" marR="68580" marT="0" marB="0"/>
                </a:tc>
                <a:extLst>
                  <a:ext uri="{0D108BD9-81ED-4DB2-BD59-A6C34878D82A}">
                    <a16:rowId xmlns:a16="http://schemas.microsoft.com/office/drawing/2014/main" val="4183025041"/>
                  </a:ext>
                </a:extLst>
              </a:tr>
            </a:tbl>
          </a:graphicData>
        </a:graphic>
      </p:graphicFrame>
      <p:graphicFrame>
        <p:nvGraphicFramePr>
          <p:cNvPr id="10" name="Chart 9">
            <a:extLst>
              <a:ext uri="{FF2B5EF4-FFF2-40B4-BE49-F238E27FC236}">
                <a16:creationId xmlns:a16="http://schemas.microsoft.com/office/drawing/2014/main" id="{09597BFE-CFCA-4B4A-909B-C61B8DB90861}"/>
              </a:ext>
            </a:extLst>
          </p:cNvPr>
          <p:cNvGraphicFramePr>
            <a:graphicFrameLocks/>
          </p:cNvGraphicFramePr>
          <p:nvPr>
            <p:extLst>
              <p:ext uri="{D42A27DB-BD31-4B8C-83A1-F6EECF244321}">
                <p14:modId xmlns:p14="http://schemas.microsoft.com/office/powerpoint/2010/main" val="1726373750"/>
              </p:ext>
            </p:extLst>
          </p:nvPr>
        </p:nvGraphicFramePr>
        <p:xfrm>
          <a:off x="5957448" y="1720971"/>
          <a:ext cx="5583381" cy="39719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71634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483D5D-DD5C-4E58-85BB-63DDD317A384}"/>
              </a:ext>
            </a:extLst>
          </p:cNvPr>
          <p:cNvSpPr txBox="1"/>
          <p:nvPr/>
        </p:nvSpPr>
        <p:spPr>
          <a:xfrm>
            <a:off x="1096741" y="344922"/>
            <a:ext cx="9998571" cy="523220"/>
          </a:xfrm>
          <a:prstGeom prst="rect">
            <a:avLst/>
          </a:prstGeom>
          <a:noFill/>
        </p:spPr>
        <p:txBody>
          <a:bodyPr wrap="none" rtlCol="0">
            <a:spAutoFit/>
          </a:bodyPr>
          <a:lstStyle/>
          <a:p>
            <a:pPr algn="ctr"/>
            <a:r>
              <a:rPr lang="en-US" sz="2800" b="0" i="0" dirty="0">
                <a:solidFill>
                  <a:srgbClr val="202124"/>
                </a:solidFill>
                <a:effectLst/>
                <a:latin typeface="Google Sans"/>
              </a:rPr>
              <a:t>Were the respondents offered test drive before purchasing the car</a:t>
            </a:r>
          </a:p>
        </p:txBody>
      </p:sp>
      <p:graphicFrame>
        <p:nvGraphicFramePr>
          <p:cNvPr id="6" name="Table 5">
            <a:extLst>
              <a:ext uri="{FF2B5EF4-FFF2-40B4-BE49-F238E27FC236}">
                <a16:creationId xmlns:a16="http://schemas.microsoft.com/office/drawing/2014/main" id="{284B4343-69FE-4EF6-928D-1AF26FEC2FB3}"/>
              </a:ext>
            </a:extLst>
          </p:cNvPr>
          <p:cNvGraphicFramePr>
            <a:graphicFrameLocks noGrp="1"/>
          </p:cNvGraphicFramePr>
          <p:nvPr>
            <p:extLst>
              <p:ext uri="{D42A27DB-BD31-4B8C-83A1-F6EECF244321}">
                <p14:modId xmlns:p14="http://schemas.microsoft.com/office/powerpoint/2010/main" val="1290197647"/>
              </p:ext>
            </p:extLst>
          </p:nvPr>
        </p:nvGraphicFramePr>
        <p:xfrm>
          <a:off x="512618" y="2476046"/>
          <a:ext cx="4350326" cy="1653502"/>
        </p:xfrm>
        <a:graphic>
          <a:graphicData uri="http://schemas.openxmlformats.org/drawingml/2006/table">
            <a:tbl>
              <a:tblPr firstRow="1" firstCol="1" bandRow="1">
                <a:tableStyleId>{5C22544A-7EE6-4342-B048-85BDC9FD1C3A}</a:tableStyleId>
              </a:tblPr>
              <a:tblGrid>
                <a:gridCol w="1121860">
                  <a:extLst>
                    <a:ext uri="{9D8B030D-6E8A-4147-A177-3AD203B41FA5}">
                      <a16:colId xmlns:a16="http://schemas.microsoft.com/office/drawing/2014/main" val="2424194170"/>
                    </a:ext>
                  </a:extLst>
                </a:gridCol>
                <a:gridCol w="1798554">
                  <a:extLst>
                    <a:ext uri="{9D8B030D-6E8A-4147-A177-3AD203B41FA5}">
                      <a16:colId xmlns:a16="http://schemas.microsoft.com/office/drawing/2014/main" val="1348089526"/>
                    </a:ext>
                  </a:extLst>
                </a:gridCol>
                <a:gridCol w="1429912">
                  <a:extLst>
                    <a:ext uri="{9D8B030D-6E8A-4147-A177-3AD203B41FA5}">
                      <a16:colId xmlns:a16="http://schemas.microsoft.com/office/drawing/2014/main" val="374725597"/>
                    </a:ext>
                  </a:extLst>
                </a:gridCol>
              </a:tblGrid>
              <a:tr h="619882">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Options</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Respondents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Percentage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987631"/>
                  </a:ext>
                </a:extLst>
              </a:tr>
              <a:tr h="342654">
                <a:tc>
                  <a:txBody>
                    <a:bodyPr/>
                    <a:lstStyle/>
                    <a:p>
                      <a:pPr marL="0" marR="0" algn="ctr">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Yes</a:t>
                      </a:r>
                    </a:p>
                  </a:txBody>
                  <a:tcPr marL="68580" marR="68580" marT="0" marB="0"/>
                </a:tc>
                <a:tc>
                  <a:txBody>
                    <a:bodyPr/>
                    <a:lstStyle/>
                    <a:p>
                      <a:pPr algn="ctr" fontAlgn="t"/>
                      <a:r>
                        <a:rPr lang="en-IN" sz="1600" b="0" i="0" u="none" strike="noStrike" dirty="0">
                          <a:solidFill>
                            <a:srgbClr val="000000"/>
                          </a:solidFill>
                          <a:effectLst/>
                          <a:latin typeface="Century Gothic" panose="020B0502020202020204" pitchFamily="34" charset="0"/>
                        </a:rPr>
                        <a:t>98</a:t>
                      </a:r>
                    </a:p>
                  </a:txBody>
                  <a:tcPr marL="9525" marR="9525" marT="9525" marB="0"/>
                </a:tc>
                <a:tc>
                  <a:txBody>
                    <a:bodyPr/>
                    <a:lstStyle/>
                    <a:p>
                      <a:pPr algn="ctr" fontAlgn="t"/>
                      <a:r>
                        <a:rPr lang="en-IN" sz="1600" b="0" i="0" u="none" strike="noStrike" dirty="0">
                          <a:solidFill>
                            <a:srgbClr val="000000"/>
                          </a:solidFill>
                          <a:effectLst/>
                          <a:latin typeface="Century Gothic" panose="020B0502020202020204" pitchFamily="34" charset="0"/>
                        </a:rPr>
                        <a:t>82%</a:t>
                      </a:r>
                    </a:p>
                  </a:txBody>
                  <a:tcPr marL="9525" marR="9525" marT="9525" marB="0"/>
                </a:tc>
                <a:extLst>
                  <a:ext uri="{0D108BD9-81ED-4DB2-BD59-A6C34878D82A}">
                    <a16:rowId xmlns:a16="http://schemas.microsoft.com/office/drawing/2014/main" val="2531983662"/>
                  </a:ext>
                </a:extLst>
              </a:tr>
              <a:tr h="345483">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No</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22</a:t>
                      </a:r>
                    </a:p>
                  </a:txBody>
                  <a:tcPr marL="9525" marR="9525" marT="9525" marB="0" anchor="ctr"/>
                </a:tc>
                <a:tc>
                  <a:txBody>
                    <a:bodyPr/>
                    <a:lstStyle/>
                    <a:p>
                      <a:pPr algn="ctr" rtl="0" fontAlgn="ctr"/>
                      <a:r>
                        <a:rPr lang="en-IN" sz="1600" b="0" i="0" u="none" strike="noStrike" dirty="0">
                          <a:solidFill>
                            <a:srgbClr val="000000"/>
                          </a:solidFill>
                          <a:effectLst/>
                          <a:latin typeface="Century Gothic" panose="020B0502020202020204" pitchFamily="34" charset="0"/>
                        </a:rPr>
                        <a:t>18%</a:t>
                      </a:r>
                    </a:p>
                  </a:txBody>
                  <a:tcPr marL="9525" marR="9525" marT="9525" marB="0" anchor="ctr"/>
                </a:tc>
                <a:extLst>
                  <a:ext uri="{0D108BD9-81ED-4DB2-BD59-A6C34878D82A}">
                    <a16:rowId xmlns:a16="http://schemas.microsoft.com/office/drawing/2014/main" val="215323786"/>
                  </a:ext>
                </a:extLst>
              </a:tr>
              <a:tr h="345483">
                <a:tc>
                  <a:txBody>
                    <a:bodyPr/>
                    <a:lstStyle/>
                    <a:p>
                      <a:pPr marL="0" marR="0" algn="ctr">
                        <a:lnSpc>
                          <a:spcPct val="107000"/>
                        </a:lnSpc>
                        <a:spcBef>
                          <a:spcPts val="0"/>
                        </a:spcBef>
                        <a:spcAft>
                          <a:spcPts val="0"/>
                        </a:spcAft>
                      </a:pPr>
                      <a:r>
                        <a:rPr lang="en-US" sz="1600" dirty="0">
                          <a:effectLst/>
                          <a:latin typeface="Century Gothic" panose="020B0502020202020204" pitchFamily="34" charset="0"/>
                        </a:rPr>
                        <a:t>Total</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120</a:t>
                      </a:r>
                    </a:p>
                  </a:txBody>
                  <a:tcPr marL="9525" marR="9525" marT="9525" marB="0" anchor="ctr"/>
                </a:tc>
                <a:tc>
                  <a:txBody>
                    <a:bodyPr/>
                    <a:lstStyle/>
                    <a:p>
                      <a:pPr algn="ctr" rtl="0" fontAlgn="ctr"/>
                      <a:r>
                        <a:rPr lang="en-IN" sz="1600" b="0" i="0" u="none" strike="noStrike" dirty="0">
                          <a:solidFill>
                            <a:srgbClr val="000000"/>
                          </a:solidFill>
                          <a:effectLst/>
                          <a:latin typeface="Century Gothic" panose="020B0502020202020204" pitchFamily="34" charset="0"/>
                        </a:rPr>
                        <a:t>100%</a:t>
                      </a:r>
                    </a:p>
                  </a:txBody>
                  <a:tcPr marL="9525" marR="9525" marT="9525" marB="0" anchor="ctr"/>
                </a:tc>
                <a:extLst>
                  <a:ext uri="{0D108BD9-81ED-4DB2-BD59-A6C34878D82A}">
                    <a16:rowId xmlns:a16="http://schemas.microsoft.com/office/drawing/2014/main" val="3908667110"/>
                  </a:ext>
                </a:extLst>
              </a:tr>
            </a:tbl>
          </a:graphicData>
        </a:graphic>
      </p:graphicFrame>
      <p:graphicFrame>
        <p:nvGraphicFramePr>
          <p:cNvPr id="7" name="Chart 6">
            <a:extLst>
              <a:ext uri="{FF2B5EF4-FFF2-40B4-BE49-F238E27FC236}">
                <a16:creationId xmlns:a16="http://schemas.microsoft.com/office/drawing/2014/main" id="{C8E72FDD-2879-4726-BAE5-72FAF5797116}"/>
              </a:ext>
            </a:extLst>
          </p:cNvPr>
          <p:cNvGraphicFramePr>
            <a:graphicFrameLocks/>
          </p:cNvGraphicFramePr>
          <p:nvPr>
            <p:extLst>
              <p:ext uri="{D42A27DB-BD31-4B8C-83A1-F6EECF244321}">
                <p14:modId xmlns:p14="http://schemas.microsoft.com/office/powerpoint/2010/main" val="2464483209"/>
              </p:ext>
            </p:extLst>
          </p:nvPr>
        </p:nvGraphicFramePr>
        <p:xfrm>
          <a:off x="5957447" y="1720970"/>
          <a:ext cx="5583381" cy="39719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1157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509967-3DCF-4A97-93CF-80F30171E92F}"/>
              </a:ext>
            </a:extLst>
          </p:cNvPr>
          <p:cNvSpPr txBox="1"/>
          <p:nvPr/>
        </p:nvSpPr>
        <p:spPr>
          <a:xfrm>
            <a:off x="404430" y="344922"/>
            <a:ext cx="11383181" cy="954107"/>
          </a:xfrm>
          <a:prstGeom prst="rect">
            <a:avLst/>
          </a:prstGeom>
          <a:noFill/>
        </p:spPr>
        <p:txBody>
          <a:bodyPr wrap="none" rtlCol="0">
            <a:spAutoFit/>
          </a:bodyPr>
          <a:lstStyle/>
          <a:p>
            <a:pPr algn="ctr"/>
            <a:r>
              <a:rPr lang="en-US" sz="2800" b="0" i="0" dirty="0">
                <a:solidFill>
                  <a:srgbClr val="202124"/>
                </a:solidFill>
                <a:effectLst/>
                <a:latin typeface="Google Sans"/>
              </a:rPr>
              <a:t>Are the respondents satisfied with the demo or the explanatory given by the </a:t>
            </a:r>
          </a:p>
          <a:p>
            <a:pPr algn="ctr"/>
            <a:r>
              <a:rPr lang="en-US" sz="2800" b="0" i="0" dirty="0">
                <a:solidFill>
                  <a:srgbClr val="202124"/>
                </a:solidFill>
                <a:effectLst/>
                <a:latin typeface="Google Sans"/>
              </a:rPr>
              <a:t>Technical team while purchasing or during servicing of the car</a:t>
            </a:r>
          </a:p>
        </p:txBody>
      </p:sp>
      <p:graphicFrame>
        <p:nvGraphicFramePr>
          <p:cNvPr id="6" name="Table 5">
            <a:extLst>
              <a:ext uri="{FF2B5EF4-FFF2-40B4-BE49-F238E27FC236}">
                <a16:creationId xmlns:a16="http://schemas.microsoft.com/office/drawing/2014/main" id="{284B4343-69FE-4EF6-928D-1AF26FEC2FB3}"/>
              </a:ext>
            </a:extLst>
          </p:cNvPr>
          <p:cNvGraphicFramePr>
            <a:graphicFrameLocks noGrp="1"/>
          </p:cNvGraphicFramePr>
          <p:nvPr>
            <p:extLst>
              <p:ext uri="{D42A27DB-BD31-4B8C-83A1-F6EECF244321}">
                <p14:modId xmlns:p14="http://schemas.microsoft.com/office/powerpoint/2010/main" val="3353745186"/>
              </p:ext>
            </p:extLst>
          </p:nvPr>
        </p:nvGraphicFramePr>
        <p:xfrm>
          <a:off x="512618" y="2476046"/>
          <a:ext cx="4350326" cy="1653502"/>
        </p:xfrm>
        <a:graphic>
          <a:graphicData uri="http://schemas.openxmlformats.org/drawingml/2006/table">
            <a:tbl>
              <a:tblPr firstRow="1" firstCol="1" bandRow="1">
                <a:tableStyleId>{5C22544A-7EE6-4342-B048-85BDC9FD1C3A}</a:tableStyleId>
              </a:tblPr>
              <a:tblGrid>
                <a:gridCol w="1274618">
                  <a:extLst>
                    <a:ext uri="{9D8B030D-6E8A-4147-A177-3AD203B41FA5}">
                      <a16:colId xmlns:a16="http://schemas.microsoft.com/office/drawing/2014/main" val="2424194170"/>
                    </a:ext>
                  </a:extLst>
                </a:gridCol>
                <a:gridCol w="1645796">
                  <a:extLst>
                    <a:ext uri="{9D8B030D-6E8A-4147-A177-3AD203B41FA5}">
                      <a16:colId xmlns:a16="http://schemas.microsoft.com/office/drawing/2014/main" val="1348089526"/>
                    </a:ext>
                  </a:extLst>
                </a:gridCol>
                <a:gridCol w="1429912">
                  <a:extLst>
                    <a:ext uri="{9D8B030D-6E8A-4147-A177-3AD203B41FA5}">
                      <a16:colId xmlns:a16="http://schemas.microsoft.com/office/drawing/2014/main" val="374725597"/>
                    </a:ext>
                  </a:extLst>
                </a:gridCol>
              </a:tblGrid>
              <a:tr h="619882">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Options</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Respondents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Percentage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987631"/>
                  </a:ext>
                </a:extLst>
              </a:tr>
              <a:tr h="342654">
                <a:tc>
                  <a:txBody>
                    <a:bodyPr/>
                    <a:lstStyle/>
                    <a:p>
                      <a:pPr marL="0" marR="0" algn="ctr">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Yes</a:t>
                      </a:r>
                    </a:p>
                  </a:txBody>
                  <a:tcPr marL="68580" marR="68580" marT="0" marB="0"/>
                </a:tc>
                <a:tc>
                  <a:txBody>
                    <a:bodyPr/>
                    <a:lstStyle/>
                    <a:p>
                      <a:pPr algn="ctr" fontAlgn="t"/>
                      <a:r>
                        <a:rPr lang="en-IN" sz="1600" b="0" i="0" u="none" strike="noStrike" dirty="0">
                          <a:solidFill>
                            <a:srgbClr val="000000"/>
                          </a:solidFill>
                          <a:effectLst/>
                          <a:latin typeface="Century Gothic" panose="020B0502020202020204" pitchFamily="34" charset="0"/>
                        </a:rPr>
                        <a:t>112</a:t>
                      </a:r>
                    </a:p>
                  </a:txBody>
                  <a:tcPr marL="9525" marR="9525" marT="9525" marB="0"/>
                </a:tc>
                <a:tc>
                  <a:txBody>
                    <a:bodyPr/>
                    <a:lstStyle/>
                    <a:p>
                      <a:pPr algn="ctr" fontAlgn="t"/>
                      <a:r>
                        <a:rPr lang="en-IN" sz="1600" b="0" i="0" u="none" strike="noStrike" dirty="0">
                          <a:solidFill>
                            <a:srgbClr val="000000"/>
                          </a:solidFill>
                          <a:effectLst/>
                          <a:latin typeface="Century Gothic" panose="020B0502020202020204" pitchFamily="34" charset="0"/>
                        </a:rPr>
                        <a:t>93%</a:t>
                      </a:r>
                    </a:p>
                  </a:txBody>
                  <a:tcPr marL="9525" marR="9525" marT="9525" marB="0"/>
                </a:tc>
                <a:extLst>
                  <a:ext uri="{0D108BD9-81ED-4DB2-BD59-A6C34878D82A}">
                    <a16:rowId xmlns:a16="http://schemas.microsoft.com/office/drawing/2014/main" val="2531983662"/>
                  </a:ext>
                </a:extLst>
              </a:tr>
              <a:tr h="345483">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No</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8</a:t>
                      </a:r>
                    </a:p>
                  </a:txBody>
                  <a:tcPr marL="9525" marR="9525" marT="9525" marB="0" anchor="ctr"/>
                </a:tc>
                <a:tc>
                  <a:txBody>
                    <a:bodyPr/>
                    <a:lstStyle/>
                    <a:p>
                      <a:pPr algn="ctr" rtl="0" fontAlgn="ctr"/>
                      <a:r>
                        <a:rPr lang="en-IN" sz="1600" b="0" i="0" u="none" strike="noStrike" dirty="0">
                          <a:solidFill>
                            <a:srgbClr val="000000"/>
                          </a:solidFill>
                          <a:effectLst/>
                          <a:latin typeface="Century Gothic" panose="020B0502020202020204" pitchFamily="34" charset="0"/>
                        </a:rPr>
                        <a:t>7%</a:t>
                      </a:r>
                    </a:p>
                  </a:txBody>
                  <a:tcPr marL="9525" marR="9525" marT="9525" marB="0" anchor="ctr"/>
                </a:tc>
                <a:extLst>
                  <a:ext uri="{0D108BD9-81ED-4DB2-BD59-A6C34878D82A}">
                    <a16:rowId xmlns:a16="http://schemas.microsoft.com/office/drawing/2014/main" val="215323786"/>
                  </a:ext>
                </a:extLst>
              </a:tr>
              <a:tr h="345483">
                <a:tc>
                  <a:txBody>
                    <a:bodyPr/>
                    <a:lstStyle/>
                    <a:p>
                      <a:pPr marL="0" marR="0" algn="ctr">
                        <a:lnSpc>
                          <a:spcPct val="107000"/>
                        </a:lnSpc>
                        <a:spcBef>
                          <a:spcPts val="0"/>
                        </a:spcBef>
                        <a:spcAft>
                          <a:spcPts val="0"/>
                        </a:spcAft>
                      </a:pPr>
                      <a:r>
                        <a:rPr lang="en-US" sz="1600" dirty="0">
                          <a:effectLst/>
                          <a:latin typeface="Century Gothic" panose="020B0502020202020204" pitchFamily="34" charset="0"/>
                        </a:rPr>
                        <a:t>Total</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120</a:t>
                      </a:r>
                    </a:p>
                  </a:txBody>
                  <a:tcPr marL="9525" marR="9525" marT="9525" marB="0" anchor="ctr"/>
                </a:tc>
                <a:tc>
                  <a:txBody>
                    <a:bodyPr/>
                    <a:lstStyle/>
                    <a:p>
                      <a:pPr algn="ctr" rtl="0" fontAlgn="ctr"/>
                      <a:r>
                        <a:rPr lang="en-IN" sz="1600" b="0" i="0" u="none" strike="noStrike" dirty="0">
                          <a:solidFill>
                            <a:srgbClr val="000000"/>
                          </a:solidFill>
                          <a:effectLst/>
                          <a:latin typeface="Century Gothic" panose="020B0502020202020204" pitchFamily="34" charset="0"/>
                        </a:rPr>
                        <a:t>100%</a:t>
                      </a:r>
                    </a:p>
                  </a:txBody>
                  <a:tcPr marL="9525" marR="9525" marT="9525" marB="0" anchor="ctr"/>
                </a:tc>
                <a:extLst>
                  <a:ext uri="{0D108BD9-81ED-4DB2-BD59-A6C34878D82A}">
                    <a16:rowId xmlns:a16="http://schemas.microsoft.com/office/drawing/2014/main" val="3908667110"/>
                  </a:ext>
                </a:extLst>
              </a:tr>
            </a:tbl>
          </a:graphicData>
        </a:graphic>
      </p:graphicFrame>
      <p:graphicFrame>
        <p:nvGraphicFramePr>
          <p:cNvPr id="8" name="Chart 7">
            <a:extLst>
              <a:ext uri="{FF2B5EF4-FFF2-40B4-BE49-F238E27FC236}">
                <a16:creationId xmlns:a16="http://schemas.microsoft.com/office/drawing/2014/main" id="{F6205C35-3D9C-445B-AD4B-7CE5CDD894CB}"/>
              </a:ext>
            </a:extLst>
          </p:cNvPr>
          <p:cNvGraphicFramePr>
            <a:graphicFrameLocks/>
          </p:cNvGraphicFramePr>
          <p:nvPr>
            <p:extLst>
              <p:ext uri="{D42A27DB-BD31-4B8C-83A1-F6EECF244321}">
                <p14:modId xmlns:p14="http://schemas.microsoft.com/office/powerpoint/2010/main" val="4137844971"/>
              </p:ext>
            </p:extLst>
          </p:nvPr>
        </p:nvGraphicFramePr>
        <p:xfrm>
          <a:off x="5943591" y="1720970"/>
          <a:ext cx="5583381" cy="39719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F6205C35-3D9C-445B-AD4B-7CE5CDD894CB}"/>
              </a:ext>
            </a:extLst>
          </p:cNvPr>
          <p:cNvGraphicFramePr>
            <a:graphicFrameLocks/>
          </p:cNvGraphicFramePr>
          <p:nvPr>
            <p:extLst>
              <p:ext uri="{D42A27DB-BD31-4B8C-83A1-F6EECF244321}">
                <p14:modId xmlns:p14="http://schemas.microsoft.com/office/powerpoint/2010/main" val="530596688"/>
              </p:ext>
            </p:extLst>
          </p:nvPr>
        </p:nvGraphicFramePr>
        <p:xfrm>
          <a:off x="5943591" y="1720969"/>
          <a:ext cx="5583380" cy="39719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56641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483D5D-DD5C-4E58-85BB-63DDD317A384}"/>
              </a:ext>
            </a:extLst>
          </p:cNvPr>
          <p:cNvSpPr txBox="1"/>
          <p:nvPr/>
        </p:nvSpPr>
        <p:spPr>
          <a:xfrm>
            <a:off x="1672190" y="344922"/>
            <a:ext cx="8847680" cy="523220"/>
          </a:xfrm>
          <a:prstGeom prst="rect">
            <a:avLst/>
          </a:prstGeom>
          <a:noFill/>
        </p:spPr>
        <p:txBody>
          <a:bodyPr wrap="none" rtlCol="0">
            <a:spAutoFit/>
          </a:bodyPr>
          <a:lstStyle/>
          <a:p>
            <a:pPr algn="ctr"/>
            <a:r>
              <a:rPr lang="en-US" sz="2800" b="0" i="0" dirty="0">
                <a:solidFill>
                  <a:srgbClr val="202124"/>
                </a:solidFill>
                <a:effectLst/>
                <a:latin typeface="Google Sans"/>
              </a:rPr>
              <a:t>Where did the respondents get their car serviced regularly</a:t>
            </a:r>
          </a:p>
        </p:txBody>
      </p:sp>
      <p:graphicFrame>
        <p:nvGraphicFramePr>
          <p:cNvPr id="6" name="Table 5">
            <a:extLst>
              <a:ext uri="{FF2B5EF4-FFF2-40B4-BE49-F238E27FC236}">
                <a16:creationId xmlns:a16="http://schemas.microsoft.com/office/drawing/2014/main" id="{284B4343-69FE-4EF6-928D-1AF26FEC2FB3}"/>
              </a:ext>
            </a:extLst>
          </p:cNvPr>
          <p:cNvGraphicFramePr>
            <a:graphicFrameLocks noGrp="1"/>
          </p:cNvGraphicFramePr>
          <p:nvPr>
            <p:extLst>
              <p:ext uri="{D42A27DB-BD31-4B8C-83A1-F6EECF244321}">
                <p14:modId xmlns:p14="http://schemas.microsoft.com/office/powerpoint/2010/main" val="1910935601"/>
              </p:ext>
            </p:extLst>
          </p:nvPr>
        </p:nvGraphicFramePr>
        <p:xfrm>
          <a:off x="512617" y="2476046"/>
          <a:ext cx="5112328" cy="1811800"/>
        </p:xfrm>
        <a:graphic>
          <a:graphicData uri="http://schemas.openxmlformats.org/drawingml/2006/table">
            <a:tbl>
              <a:tblPr firstRow="1" firstCol="1" bandRow="1">
                <a:tableStyleId>{5C22544A-7EE6-4342-B048-85BDC9FD1C3A}</a:tableStyleId>
              </a:tblPr>
              <a:tblGrid>
                <a:gridCol w="1995056">
                  <a:extLst>
                    <a:ext uri="{9D8B030D-6E8A-4147-A177-3AD203B41FA5}">
                      <a16:colId xmlns:a16="http://schemas.microsoft.com/office/drawing/2014/main" val="2424194170"/>
                    </a:ext>
                  </a:extLst>
                </a:gridCol>
                <a:gridCol w="1607127">
                  <a:extLst>
                    <a:ext uri="{9D8B030D-6E8A-4147-A177-3AD203B41FA5}">
                      <a16:colId xmlns:a16="http://schemas.microsoft.com/office/drawing/2014/main" val="1348089526"/>
                    </a:ext>
                  </a:extLst>
                </a:gridCol>
                <a:gridCol w="1510145">
                  <a:extLst>
                    <a:ext uri="{9D8B030D-6E8A-4147-A177-3AD203B41FA5}">
                      <a16:colId xmlns:a16="http://schemas.microsoft.com/office/drawing/2014/main" val="374725597"/>
                    </a:ext>
                  </a:extLst>
                </a:gridCol>
              </a:tblGrid>
              <a:tr h="619882">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Options</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Respondents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Percentage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987631"/>
                  </a:ext>
                </a:extLst>
              </a:tr>
              <a:tr h="342654">
                <a:tc>
                  <a:txBody>
                    <a:bodyPr/>
                    <a:lstStyle/>
                    <a:p>
                      <a:pPr marL="0" marR="0" algn="ctr">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Authorised Service Centre</a:t>
                      </a:r>
                    </a:p>
                  </a:txBody>
                  <a:tcPr marL="68580" marR="68580" marT="0" marB="0"/>
                </a:tc>
                <a:tc>
                  <a:txBody>
                    <a:bodyPr/>
                    <a:lstStyle/>
                    <a:p>
                      <a:pPr algn="ctr" fontAlgn="t"/>
                      <a:r>
                        <a:rPr lang="en-IN" sz="1600" b="0" i="0" u="none" strike="noStrike" dirty="0">
                          <a:solidFill>
                            <a:srgbClr val="000000"/>
                          </a:solidFill>
                          <a:effectLst/>
                          <a:latin typeface="Century Gothic" panose="020B0502020202020204" pitchFamily="34" charset="0"/>
                        </a:rPr>
                        <a:t>105</a:t>
                      </a:r>
                    </a:p>
                  </a:txBody>
                  <a:tcPr marL="9525" marR="9525" marT="9525" marB="0"/>
                </a:tc>
                <a:tc>
                  <a:txBody>
                    <a:bodyPr/>
                    <a:lstStyle/>
                    <a:p>
                      <a:pPr algn="ctr" fontAlgn="t"/>
                      <a:r>
                        <a:rPr lang="en-IN" sz="1600" b="0" i="0" u="none" strike="noStrike" dirty="0">
                          <a:solidFill>
                            <a:srgbClr val="000000"/>
                          </a:solidFill>
                          <a:effectLst/>
                          <a:latin typeface="Century Gothic" panose="020B0502020202020204" pitchFamily="34" charset="0"/>
                        </a:rPr>
                        <a:t>90%</a:t>
                      </a:r>
                    </a:p>
                  </a:txBody>
                  <a:tcPr marL="9525" marR="9525" marT="9525" marB="0"/>
                </a:tc>
                <a:extLst>
                  <a:ext uri="{0D108BD9-81ED-4DB2-BD59-A6C34878D82A}">
                    <a16:rowId xmlns:a16="http://schemas.microsoft.com/office/drawing/2014/main" val="2531983662"/>
                  </a:ext>
                </a:extLst>
              </a:tr>
              <a:tr h="345483">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Local Workshop</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15</a:t>
                      </a:r>
                    </a:p>
                  </a:txBody>
                  <a:tcPr marL="9525" marR="9525" marT="9525" marB="0" anchor="ctr"/>
                </a:tc>
                <a:tc>
                  <a:txBody>
                    <a:bodyPr/>
                    <a:lstStyle/>
                    <a:p>
                      <a:pPr algn="ctr" rtl="0" fontAlgn="ctr"/>
                      <a:r>
                        <a:rPr lang="en-IN" sz="1600" b="0" i="0" u="none" strike="noStrike" dirty="0">
                          <a:solidFill>
                            <a:srgbClr val="000000"/>
                          </a:solidFill>
                          <a:effectLst/>
                          <a:latin typeface="Century Gothic" panose="020B0502020202020204" pitchFamily="34" charset="0"/>
                        </a:rPr>
                        <a:t>10%</a:t>
                      </a:r>
                    </a:p>
                  </a:txBody>
                  <a:tcPr marL="9525" marR="9525" marT="9525" marB="0" anchor="ctr"/>
                </a:tc>
                <a:extLst>
                  <a:ext uri="{0D108BD9-81ED-4DB2-BD59-A6C34878D82A}">
                    <a16:rowId xmlns:a16="http://schemas.microsoft.com/office/drawing/2014/main" val="215323786"/>
                  </a:ext>
                </a:extLst>
              </a:tr>
              <a:tr h="345483">
                <a:tc>
                  <a:txBody>
                    <a:bodyPr/>
                    <a:lstStyle/>
                    <a:p>
                      <a:pPr marL="0" marR="0" algn="ctr">
                        <a:lnSpc>
                          <a:spcPct val="107000"/>
                        </a:lnSpc>
                        <a:spcBef>
                          <a:spcPts val="0"/>
                        </a:spcBef>
                        <a:spcAft>
                          <a:spcPts val="0"/>
                        </a:spcAft>
                      </a:pPr>
                      <a:r>
                        <a:rPr lang="en-US" sz="1600" dirty="0">
                          <a:effectLst/>
                          <a:latin typeface="Century Gothic" panose="020B0502020202020204" pitchFamily="34" charset="0"/>
                        </a:rPr>
                        <a:t>Total</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120</a:t>
                      </a:r>
                    </a:p>
                  </a:txBody>
                  <a:tcPr marL="9525" marR="9525" marT="9525" marB="0" anchor="ctr"/>
                </a:tc>
                <a:tc>
                  <a:txBody>
                    <a:bodyPr/>
                    <a:lstStyle/>
                    <a:p>
                      <a:pPr algn="ctr" rtl="0" fontAlgn="ctr"/>
                      <a:r>
                        <a:rPr lang="en-IN" sz="1600" b="0" i="0" u="none" strike="noStrike" dirty="0">
                          <a:solidFill>
                            <a:srgbClr val="000000"/>
                          </a:solidFill>
                          <a:effectLst/>
                          <a:latin typeface="Century Gothic" panose="020B0502020202020204" pitchFamily="34" charset="0"/>
                        </a:rPr>
                        <a:t>100%</a:t>
                      </a:r>
                    </a:p>
                  </a:txBody>
                  <a:tcPr marL="9525" marR="9525" marT="9525" marB="0" anchor="ctr"/>
                </a:tc>
                <a:extLst>
                  <a:ext uri="{0D108BD9-81ED-4DB2-BD59-A6C34878D82A}">
                    <a16:rowId xmlns:a16="http://schemas.microsoft.com/office/drawing/2014/main" val="3908667110"/>
                  </a:ext>
                </a:extLst>
              </a:tr>
            </a:tbl>
          </a:graphicData>
        </a:graphic>
      </p:graphicFrame>
      <p:graphicFrame>
        <p:nvGraphicFramePr>
          <p:cNvPr id="5" name="Chart 4">
            <a:extLst>
              <a:ext uri="{FF2B5EF4-FFF2-40B4-BE49-F238E27FC236}">
                <a16:creationId xmlns:a16="http://schemas.microsoft.com/office/drawing/2014/main" id="{BA03B552-1E06-453C-B8E1-BBD86B84BD2C}"/>
              </a:ext>
            </a:extLst>
          </p:cNvPr>
          <p:cNvGraphicFramePr>
            <a:graphicFrameLocks/>
          </p:cNvGraphicFramePr>
          <p:nvPr>
            <p:extLst>
              <p:ext uri="{D42A27DB-BD31-4B8C-83A1-F6EECF244321}">
                <p14:modId xmlns:p14="http://schemas.microsoft.com/office/powerpoint/2010/main" val="3019161389"/>
              </p:ext>
            </p:extLst>
          </p:nvPr>
        </p:nvGraphicFramePr>
        <p:xfrm>
          <a:off x="5957446" y="1720970"/>
          <a:ext cx="5583381" cy="39719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67436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483D5D-DD5C-4E58-85BB-63DDD317A384}"/>
              </a:ext>
            </a:extLst>
          </p:cNvPr>
          <p:cNvSpPr txBox="1"/>
          <p:nvPr/>
        </p:nvSpPr>
        <p:spPr>
          <a:xfrm>
            <a:off x="180109" y="344922"/>
            <a:ext cx="11831834" cy="954107"/>
          </a:xfrm>
          <a:prstGeom prst="rect">
            <a:avLst/>
          </a:prstGeom>
          <a:noFill/>
        </p:spPr>
        <p:txBody>
          <a:bodyPr wrap="square" rtlCol="0">
            <a:spAutoFit/>
          </a:bodyPr>
          <a:lstStyle/>
          <a:p>
            <a:pPr algn="ctr"/>
            <a:r>
              <a:rPr lang="en-US" sz="2800" b="0" i="0" dirty="0">
                <a:solidFill>
                  <a:srgbClr val="202124"/>
                </a:solidFill>
                <a:effectLst/>
                <a:latin typeface="Google Sans"/>
              </a:rPr>
              <a:t>If done in authorised center then, did the respondents like the service they provide?</a:t>
            </a:r>
          </a:p>
        </p:txBody>
      </p:sp>
      <p:graphicFrame>
        <p:nvGraphicFramePr>
          <p:cNvPr id="6" name="Table 5">
            <a:extLst>
              <a:ext uri="{FF2B5EF4-FFF2-40B4-BE49-F238E27FC236}">
                <a16:creationId xmlns:a16="http://schemas.microsoft.com/office/drawing/2014/main" id="{284B4343-69FE-4EF6-928D-1AF26FEC2FB3}"/>
              </a:ext>
            </a:extLst>
          </p:cNvPr>
          <p:cNvGraphicFramePr>
            <a:graphicFrameLocks noGrp="1"/>
          </p:cNvGraphicFramePr>
          <p:nvPr>
            <p:extLst>
              <p:ext uri="{D42A27DB-BD31-4B8C-83A1-F6EECF244321}">
                <p14:modId xmlns:p14="http://schemas.microsoft.com/office/powerpoint/2010/main" val="3700162963"/>
              </p:ext>
            </p:extLst>
          </p:nvPr>
        </p:nvGraphicFramePr>
        <p:xfrm>
          <a:off x="512618" y="2476046"/>
          <a:ext cx="4350326" cy="1653502"/>
        </p:xfrm>
        <a:graphic>
          <a:graphicData uri="http://schemas.openxmlformats.org/drawingml/2006/table">
            <a:tbl>
              <a:tblPr firstRow="1" firstCol="1" bandRow="1">
                <a:tableStyleId>{5C22544A-7EE6-4342-B048-85BDC9FD1C3A}</a:tableStyleId>
              </a:tblPr>
              <a:tblGrid>
                <a:gridCol w="1121860">
                  <a:extLst>
                    <a:ext uri="{9D8B030D-6E8A-4147-A177-3AD203B41FA5}">
                      <a16:colId xmlns:a16="http://schemas.microsoft.com/office/drawing/2014/main" val="2424194170"/>
                    </a:ext>
                  </a:extLst>
                </a:gridCol>
                <a:gridCol w="1798554">
                  <a:extLst>
                    <a:ext uri="{9D8B030D-6E8A-4147-A177-3AD203B41FA5}">
                      <a16:colId xmlns:a16="http://schemas.microsoft.com/office/drawing/2014/main" val="1348089526"/>
                    </a:ext>
                  </a:extLst>
                </a:gridCol>
                <a:gridCol w="1429912">
                  <a:extLst>
                    <a:ext uri="{9D8B030D-6E8A-4147-A177-3AD203B41FA5}">
                      <a16:colId xmlns:a16="http://schemas.microsoft.com/office/drawing/2014/main" val="374725597"/>
                    </a:ext>
                  </a:extLst>
                </a:gridCol>
              </a:tblGrid>
              <a:tr h="619882">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Options</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Respondents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Percentage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987631"/>
                  </a:ext>
                </a:extLst>
              </a:tr>
              <a:tr h="342654">
                <a:tc>
                  <a:txBody>
                    <a:bodyPr/>
                    <a:lstStyle/>
                    <a:p>
                      <a:pPr marL="0" marR="0" algn="ctr">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Yes</a:t>
                      </a:r>
                    </a:p>
                  </a:txBody>
                  <a:tcPr marL="68580" marR="68580" marT="0" marB="0"/>
                </a:tc>
                <a:tc>
                  <a:txBody>
                    <a:bodyPr/>
                    <a:lstStyle/>
                    <a:p>
                      <a:pPr algn="ctr" fontAlgn="t"/>
                      <a:r>
                        <a:rPr lang="en-IN" sz="1600" b="0" i="0" u="none" strike="noStrike" dirty="0">
                          <a:solidFill>
                            <a:srgbClr val="000000"/>
                          </a:solidFill>
                          <a:effectLst/>
                          <a:latin typeface="Century Gothic" panose="020B0502020202020204" pitchFamily="34" charset="0"/>
                        </a:rPr>
                        <a:t>99</a:t>
                      </a:r>
                    </a:p>
                  </a:txBody>
                  <a:tcPr marL="9525" marR="9525" marT="9525" marB="0"/>
                </a:tc>
                <a:tc>
                  <a:txBody>
                    <a:bodyPr/>
                    <a:lstStyle/>
                    <a:p>
                      <a:pPr algn="ctr" fontAlgn="t"/>
                      <a:r>
                        <a:rPr lang="en-IN" sz="1600" b="0" i="0" u="none" strike="noStrike" dirty="0">
                          <a:solidFill>
                            <a:srgbClr val="000000"/>
                          </a:solidFill>
                          <a:effectLst/>
                          <a:latin typeface="Century Gothic" panose="020B0502020202020204" pitchFamily="34" charset="0"/>
                        </a:rPr>
                        <a:t>94%</a:t>
                      </a:r>
                    </a:p>
                  </a:txBody>
                  <a:tcPr marL="9525" marR="9525" marT="9525" marB="0"/>
                </a:tc>
                <a:extLst>
                  <a:ext uri="{0D108BD9-81ED-4DB2-BD59-A6C34878D82A}">
                    <a16:rowId xmlns:a16="http://schemas.microsoft.com/office/drawing/2014/main" val="2531983662"/>
                  </a:ext>
                </a:extLst>
              </a:tr>
              <a:tr h="345483">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No</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6</a:t>
                      </a:r>
                    </a:p>
                  </a:txBody>
                  <a:tcPr marL="9525" marR="9525" marT="9525" marB="0" anchor="ctr"/>
                </a:tc>
                <a:tc>
                  <a:txBody>
                    <a:bodyPr/>
                    <a:lstStyle/>
                    <a:p>
                      <a:pPr algn="ctr" rtl="0" fontAlgn="ctr"/>
                      <a:r>
                        <a:rPr lang="en-IN" sz="1600" b="0" i="0" u="none" strike="noStrike" dirty="0">
                          <a:solidFill>
                            <a:srgbClr val="000000"/>
                          </a:solidFill>
                          <a:effectLst/>
                          <a:latin typeface="Century Gothic" panose="020B0502020202020204" pitchFamily="34" charset="0"/>
                        </a:rPr>
                        <a:t>6%</a:t>
                      </a:r>
                    </a:p>
                  </a:txBody>
                  <a:tcPr marL="9525" marR="9525" marT="9525" marB="0" anchor="ctr"/>
                </a:tc>
                <a:extLst>
                  <a:ext uri="{0D108BD9-81ED-4DB2-BD59-A6C34878D82A}">
                    <a16:rowId xmlns:a16="http://schemas.microsoft.com/office/drawing/2014/main" val="215323786"/>
                  </a:ext>
                </a:extLst>
              </a:tr>
              <a:tr h="345483">
                <a:tc>
                  <a:txBody>
                    <a:bodyPr/>
                    <a:lstStyle/>
                    <a:p>
                      <a:pPr marL="0" marR="0" algn="ctr">
                        <a:lnSpc>
                          <a:spcPct val="107000"/>
                        </a:lnSpc>
                        <a:spcBef>
                          <a:spcPts val="0"/>
                        </a:spcBef>
                        <a:spcAft>
                          <a:spcPts val="0"/>
                        </a:spcAft>
                      </a:pPr>
                      <a:r>
                        <a:rPr lang="en-US" sz="1600" dirty="0">
                          <a:effectLst/>
                          <a:latin typeface="Century Gothic" panose="020B0502020202020204" pitchFamily="34" charset="0"/>
                        </a:rPr>
                        <a:t>Total</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105</a:t>
                      </a:r>
                    </a:p>
                  </a:txBody>
                  <a:tcPr marL="9525" marR="9525" marT="9525" marB="0" anchor="ctr"/>
                </a:tc>
                <a:tc>
                  <a:txBody>
                    <a:bodyPr/>
                    <a:lstStyle/>
                    <a:p>
                      <a:pPr algn="ctr" rtl="0" fontAlgn="ctr"/>
                      <a:r>
                        <a:rPr lang="en-IN" sz="1600" b="0" i="0" u="none" strike="noStrike" dirty="0">
                          <a:solidFill>
                            <a:srgbClr val="000000"/>
                          </a:solidFill>
                          <a:effectLst/>
                          <a:latin typeface="Century Gothic" panose="020B0502020202020204" pitchFamily="34" charset="0"/>
                        </a:rPr>
                        <a:t>100%</a:t>
                      </a:r>
                    </a:p>
                  </a:txBody>
                  <a:tcPr marL="9525" marR="9525" marT="9525" marB="0" anchor="ctr"/>
                </a:tc>
                <a:extLst>
                  <a:ext uri="{0D108BD9-81ED-4DB2-BD59-A6C34878D82A}">
                    <a16:rowId xmlns:a16="http://schemas.microsoft.com/office/drawing/2014/main" val="3908667110"/>
                  </a:ext>
                </a:extLst>
              </a:tr>
            </a:tbl>
          </a:graphicData>
        </a:graphic>
      </p:graphicFrame>
      <p:graphicFrame>
        <p:nvGraphicFramePr>
          <p:cNvPr id="5" name="Chart 4">
            <a:extLst>
              <a:ext uri="{FF2B5EF4-FFF2-40B4-BE49-F238E27FC236}">
                <a16:creationId xmlns:a16="http://schemas.microsoft.com/office/drawing/2014/main" id="{DAD639BA-898D-4E16-8D1C-33848598F85C}"/>
              </a:ext>
            </a:extLst>
          </p:cNvPr>
          <p:cNvGraphicFramePr>
            <a:graphicFrameLocks/>
          </p:cNvGraphicFramePr>
          <p:nvPr>
            <p:extLst>
              <p:ext uri="{D42A27DB-BD31-4B8C-83A1-F6EECF244321}">
                <p14:modId xmlns:p14="http://schemas.microsoft.com/office/powerpoint/2010/main" val="2635965824"/>
              </p:ext>
            </p:extLst>
          </p:nvPr>
        </p:nvGraphicFramePr>
        <p:xfrm>
          <a:off x="5957447" y="1720970"/>
          <a:ext cx="5583380" cy="39719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46173F2A-4286-4ED2-B14A-ECAC4C77550B}"/>
              </a:ext>
            </a:extLst>
          </p:cNvPr>
          <p:cNvGraphicFramePr>
            <a:graphicFrameLocks/>
          </p:cNvGraphicFramePr>
          <p:nvPr>
            <p:extLst>
              <p:ext uri="{D42A27DB-BD31-4B8C-83A1-F6EECF244321}">
                <p14:modId xmlns:p14="http://schemas.microsoft.com/office/powerpoint/2010/main" val="3715713555"/>
              </p:ext>
            </p:extLst>
          </p:nvPr>
        </p:nvGraphicFramePr>
        <p:xfrm>
          <a:off x="5957446" y="1720969"/>
          <a:ext cx="5583379" cy="39719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55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509967-3DCF-4A97-93CF-80F30171E92F}"/>
              </a:ext>
            </a:extLst>
          </p:cNvPr>
          <p:cNvSpPr txBox="1"/>
          <p:nvPr/>
        </p:nvSpPr>
        <p:spPr>
          <a:xfrm>
            <a:off x="1464080" y="344922"/>
            <a:ext cx="9263883" cy="954107"/>
          </a:xfrm>
          <a:prstGeom prst="rect">
            <a:avLst/>
          </a:prstGeom>
          <a:noFill/>
        </p:spPr>
        <p:txBody>
          <a:bodyPr wrap="none" rtlCol="0">
            <a:spAutoFit/>
          </a:bodyPr>
          <a:lstStyle/>
          <a:p>
            <a:pPr algn="ctr"/>
            <a:r>
              <a:rPr lang="en-US" sz="2800" b="0" i="0" dirty="0">
                <a:solidFill>
                  <a:srgbClr val="202124"/>
                </a:solidFill>
                <a:effectLst/>
                <a:latin typeface="Google Sans"/>
              </a:rPr>
              <a:t>Rating of the respondents on Service Delivery and Spare parts </a:t>
            </a:r>
          </a:p>
          <a:p>
            <a:pPr algn="ctr"/>
            <a:r>
              <a:rPr lang="en-US" sz="2800" b="0" i="0" dirty="0">
                <a:solidFill>
                  <a:srgbClr val="202124"/>
                </a:solidFill>
                <a:effectLst/>
                <a:latin typeface="Google Sans"/>
              </a:rPr>
              <a:t>availability at TI Ford (1= Poor and 5= Excellent)</a:t>
            </a:r>
            <a:endParaRPr lang="en-US" sz="2800" dirty="0">
              <a:latin typeface="Calibri Light h"/>
            </a:endParaRPr>
          </a:p>
        </p:txBody>
      </p:sp>
      <p:graphicFrame>
        <p:nvGraphicFramePr>
          <p:cNvPr id="9" name="Chart 8">
            <a:extLst>
              <a:ext uri="{FF2B5EF4-FFF2-40B4-BE49-F238E27FC236}">
                <a16:creationId xmlns:a16="http://schemas.microsoft.com/office/drawing/2014/main" id="{5549CE76-BFEC-4708-889C-B9AA13DEBE8D}"/>
              </a:ext>
            </a:extLst>
          </p:cNvPr>
          <p:cNvGraphicFramePr>
            <a:graphicFrameLocks/>
          </p:cNvGraphicFramePr>
          <p:nvPr>
            <p:extLst>
              <p:ext uri="{D42A27DB-BD31-4B8C-83A1-F6EECF244321}">
                <p14:modId xmlns:p14="http://schemas.microsoft.com/office/powerpoint/2010/main" val="3250410980"/>
              </p:ext>
            </p:extLst>
          </p:nvPr>
        </p:nvGraphicFramePr>
        <p:xfrm>
          <a:off x="5957446" y="1720969"/>
          <a:ext cx="5583380" cy="39719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715C65BC-F4B1-46FB-87A1-4E209AE9CBF8}"/>
              </a:ext>
            </a:extLst>
          </p:cNvPr>
          <p:cNvGraphicFramePr>
            <a:graphicFrameLocks noGrp="1"/>
          </p:cNvGraphicFramePr>
          <p:nvPr>
            <p:extLst>
              <p:ext uri="{D42A27DB-BD31-4B8C-83A1-F6EECF244321}">
                <p14:modId xmlns:p14="http://schemas.microsoft.com/office/powerpoint/2010/main" val="3012658214"/>
              </p:ext>
            </p:extLst>
          </p:nvPr>
        </p:nvGraphicFramePr>
        <p:xfrm>
          <a:off x="512618" y="2476047"/>
          <a:ext cx="4156365" cy="2899517"/>
        </p:xfrm>
        <a:graphic>
          <a:graphicData uri="http://schemas.openxmlformats.org/drawingml/2006/table">
            <a:tbl>
              <a:tblPr firstRow="1" firstCol="1" bandRow="1">
                <a:tableStyleId>{5C22544A-7EE6-4342-B048-85BDC9FD1C3A}</a:tableStyleId>
              </a:tblPr>
              <a:tblGrid>
                <a:gridCol w="965277">
                  <a:extLst>
                    <a:ext uri="{9D8B030D-6E8A-4147-A177-3AD203B41FA5}">
                      <a16:colId xmlns:a16="http://schemas.microsoft.com/office/drawing/2014/main" val="2424194170"/>
                    </a:ext>
                  </a:extLst>
                </a:gridCol>
                <a:gridCol w="1597814">
                  <a:extLst>
                    <a:ext uri="{9D8B030D-6E8A-4147-A177-3AD203B41FA5}">
                      <a16:colId xmlns:a16="http://schemas.microsoft.com/office/drawing/2014/main" val="1348089526"/>
                    </a:ext>
                  </a:extLst>
                </a:gridCol>
                <a:gridCol w="1593274">
                  <a:extLst>
                    <a:ext uri="{9D8B030D-6E8A-4147-A177-3AD203B41FA5}">
                      <a16:colId xmlns:a16="http://schemas.microsoft.com/office/drawing/2014/main" val="374725597"/>
                    </a:ext>
                  </a:extLst>
                </a:gridCol>
              </a:tblGrid>
              <a:tr h="578780">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Ratings</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Respondents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Percentage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987631"/>
                  </a:ext>
                </a:extLst>
              </a:tr>
              <a:tr h="319934">
                <a:tc>
                  <a:txBody>
                    <a:bodyPr/>
                    <a:lstStyle/>
                    <a:p>
                      <a:pPr marL="0" marR="0" algn="ctr">
                        <a:lnSpc>
                          <a:spcPct val="107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gn="ctr" rtl="0" fontAlgn="t">
                        <a:spcBef>
                          <a:spcPts val="600"/>
                        </a:spcBef>
                      </a:pPr>
                      <a:r>
                        <a:rPr lang="en-IN" sz="1600" b="0" i="0" u="none" strike="noStrike" dirty="0">
                          <a:solidFill>
                            <a:srgbClr val="000000"/>
                          </a:solidFill>
                          <a:effectLst/>
                          <a:latin typeface="Century Gothic" panose="020B0502020202020204" pitchFamily="34" charset="0"/>
                        </a:rPr>
                        <a:t>0</a:t>
                      </a:r>
                    </a:p>
                  </a:txBody>
                  <a:tcPr marL="9525" marR="9525" marT="9525" marB="0"/>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0%</a:t>
                      </a:r>
                    </a:p>
                  </a:txBody>
                  <a:tcPr marL="68580" marR="68580" marT="0" marB="0"/>
                </a:tc>
                <a:extLst>
                  <a:ext uri="{0D108BD9-81ED-4DB2-BD59-A6C34878D82A}">
                    <a16:rowId xmlns:a16="http://schemas.microsoft.com/office/drawing/2014/main" val="2531983662"/>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2</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10</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8%</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323786"/>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15</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13%</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959724"/>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4</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82</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68%</a:t>
                      </a:r>
                    </a:p>
                  </a:txBody>
                  <a:tcPr marL="68580" marR="68580" marT="0" marB="0"/>
                </a:tc>
                <a:extLst>
                  <a:ext uri="{0D108BD9-81ED-4DB2-BD59-A6C34878D82A}">
                    <a16:rowId xmlns:a16="http://schemas.microsoft.com/office/drawing/2014/main" val="1382960771"/>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5</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13</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11%</a:t>
                      </a:r>
                    </a:p>
                  </a:txBody>
                  <a:tcPr marL="68580" marR="68580" marT="0" marB="0"/>
                </a:tc>
                <a:extLst>
                  <a:ext uri="{0D108BD9-81ED-4DB2-BD59-A6C34878D82A}">
                    <a16:rowId xmlns:a16="http://schemas.microsoft.com/office/drawing/2014/main" val="1234437097"/>
                  </a:ext>
                </a:extLst>
              </a:tr>
              <a:tr h="322575">
                <a:tc>
                  <a:txBody>
                    <a:bodyPr/>
                    <a:lstStyle/>
                    <a:p>
                      <a:pPr marL="0" marR="0" algn="ctr">
                        <a:lnSpc>
                          <a:spcPct val="107000"/>
                        </a:lnSpc>
                        <a:spcBef>
                          <a:spcPts val="600"/>
                        </a:spcBef>
                        <a:spcAft>
                          <a:spcPts val="0"/>
                        </a:spcAft>
                      </a:pPr>
                      <a:r>
                        <a:rPr lang="en-US" sz="1600" dirty="0">
                          <a:effectLst/>
                          <a:latin typeface="Century Gothic" panose="020B0502020202020204" pitchFamily="34" charset="0"/>
                        </a:rPr>
                        <a:t>Total</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120</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100%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8667110"/>
                  </a:ext>
                </a:extLst>
              </a:tr>
              <a:tr h="387928">
                <a:tc gridSpan="2">
                  <a:txBody>
                    <a:bodyPr/>
                    <a:lstStyle/>
                    <a:p>
                      <a:pPr marL="0" marR="0" algn="ctr">
                        <a:lnSpc>
                          <a:spcPct val="15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Mean Score</a:t>
                      </a:r>
                    </a:p>
                  </a:txBody>
                  <a:tcPr marL="68580" marR="68580" marT="0" marB="0"/>
                </a:tc>
                <a:tc hMerge="1">
                  <a:txBody>
                    <a:bodyPr/>
                    <a:lstStyle/>
                    <a:p>
                      <a:pPr algn="ctr" rtl="0" fontAlgn="ctr">
                        <a:spcBef>
                          <a:spcPts val="600"/>
                        </a:spcBef>
                      </a:pPr>
                      <a:endParaRPr lang="en-IN" sz="1600" b="0" i="0" u="none" strike="noStrike" dirty="0">
                        <a:solidFill>
                          <a:srgbClr val="000000"/>
                        </a:solidFill>
                        <a:effectLst/>
                        <a:latin typeface="Century Gothic" panose="020B0502020202020204" pitchFamily="34" charset="0"/>
                      </a:endParaRPr>
                    </a:p>
                  </a:txBody>
                  <a:tcPr marL="9525" marR="9525" marT="9525" marB="0" anchor="ctr"/>
                </a:tc>
                <a:tc>
                  <a:txBody>
                    <a:bodyPr/>
                    <a:lstStyle/>
                    <a:p>
                      <a:pPr marL="0" marR="0" algn="ctr">
                        <a:lnSpc>
                          <a:spcPct val="15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3.81</a:t>
                      </a:r>
                    </a:p>
                  </a:txBody>
                  <a:tcPr marL="68580" marR="68580" marT="0" marB="0"/>
                </a:tc>
                <a:extLst>
                  <a:ext uri="{0D108BD9-81ED-4DB2-BD59-A6C34878D82A}">
                    <a16:rowId xmlns:a16="http://schemas.microsoft.com/office/drawing/2014/main" val="4183025041"/>
                  </a:ext>
                </a:extLst>
              </a:tr>
            </a:tbl>
          </a:graphicData>
        </a:graphic>
      </p:graphicFrame>
    </p:spTree>
    <p:extLst>
      <p:ext uri="{BB962C8B-B14F-4D97-AF65-F5344CB8AC3E}">
        <p14:creationId xmlns:p14="http://schemas.microsoft.com/office/powerpoint/2010/main" val="2454151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509967-3DCF-4A97-93CF-80F30171E92F}"/>
              </a:ext>
            </a:extLst>
          </p:cNvPr>
          <p:cNvSpPr txBox="1"/>
          <p:nvPr/>
        </p:nvSpPr>
        <p:spPr>
          <a:xfrm>
            <a:off x="1239376" y="344922"/>
            <a:ext cx="9713300" cy="523220"/>
          </a:xfrm>
          <a:prstGeom prst="rect">
            <a:avLst/>
          </a:prstGeom>
          <a:noFill/>
        </p:spPr>
        <p:txBody>
          <a:bodyPr wrap="none" rtlCol="0">
            <a:spAutoFit/>
          </a:bodyPr>
          <a:lstStyle/>
          <a:p>
            <a:pPr algn="ctr"/>
            <a:r>
              <a:rPr lang="en-US" sz="2800" b="0" i="0" dirty="0">
                <a:solidFill>
                  <a:srgbClr val="202124"/>
                </a:solidFill>
                <a:effectLst/>
                <a:latin typeface="Google Sans"/>
              </a:rPr>
              <a:t>How many car services did the respondents received from TI Ford</a:t>
            </a:r>
            <a:endParaRPr lang="en-US" sz="2800" dirty="0">
              <a:latin typeface="Calibri Light h"/>
            </a:endParaRPr>
          </a:p>
        </p:txBody>
      </p:sp>
      <p:graphicFrame>
        <p:nvGraphicFramePr>
          <p:cNvPr id="7" name="Table 6">
            <a:extLst>
              <a:ext uri="{FF2B5EF4-FFF2-40B4-BE49-F238E27FC236}">
                <a16:creationId xmlns:a16="http://schemas.microsoft.com/office/drawing/2014/main" id="{FB57A485-6BC0-44ED-8F79-39515C334F15}"/>
              </a:ext>
            </a:extLst>
          </p:cNvPr>
          <p:cNvGraphicFramePr>
            <a:graphicFrameLocks noGrp="1"/>
          </p:cNvGraphicFramePr>
          <p:nvPr>
            <p:extLst>
              <p:ext uri="{D42A27DB-BD31-4B8C-83A1-F6EECF244321}">
                <p14:modId xmlns:p14="http://schemas.microsoft.com/office/powerpoint/2010/main" val="293508687"/>
              </p:ext>
            </p:extLst>
          </p:nvPr>
        </p:nvGraphicFramePr>
        <p:xfrm>
          <a:off x="512616" y="2476046"/>
          <a:ext cx="4932219" cy="1965866"/>
        </p:xfrm>
        <a:graphic>
          <a:graphicData uri="http://schemas.openxmlformats.org/drawingml/2006/table">
            <a:tbl>
              <a:tblPr firstRow="1" firstCol="1" bandRow="1">
                <a:tableStyleId>{5C22544A-7EE6-4342-B048-85BDC9FD1C3A}</a:tableStyleId>
              </a:tblPr>
              <a:tblGrid>
                <a:gridCol w="1898075">
                  <a:extLst>
                    <a:ext uri="{9D8B030D-6E8A-4147-A177-3AD203B41FA5}">
                      <a16:colId xmlns:a16="http://schemas.microsoft.com/office/drawing/2014/main" val="2424194170"/>
                    </a:ext>
                  </a:extLst>
                </a:gridCol>
                <a:gridCol w="1596754">
                  <a:extLst>
                    <a:ext uri="{9D8B030D-6E8A-4147-A177-3AD203B41FA5}">
                      <a16:colId xmlns:a16="http://schemas.microsoft.com/office/drawing/2014/main" val="1348089526"/>
                    </a:ext>
                  </a:extLst>
                </a:gridCol>
                <a:gridCol w="1437390">
                  <a:extLst>
                    <a:ext uri="{9D8B030D-6E8A-4147-A177-3AD203B41FA5}">
                      <a16:colId xmlns:a16="http://schemas.microsoft.com/office/drawing/2014/main" val="374725597"/>
                    </a:ext>
                  </a:extLst>
                </a:gridCol>
              </a:tblGrid>
              <a:tr h="608750">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No. of Services</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Respondents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Percentage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987631"/>
                  </a:ext>
                </a:extLst>
              </a:tr>
              <a:tr h="339279">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Below 3</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43</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36%</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959724"/>
                  </a:ext>
                </a:extLst>
              </a:tr>
              <a:tr h="339279">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4</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17</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14%</a:t>
                      </a:r>
                    </a:p>
                  </a:txBody>
                  <a:tcPr marL="68580" marR="68580" marT="0" marB="0"/>
                </a:tc>
                <a:extLst>
                  <a:ext uri="{0D108BD9-81ED-4DB2-BD59-A6C34878D82A}">
                    <a16:rowId xmlns:a16="http://schemas.microsoft.com/office/drawing/2014/main" val="1382960771"/>
                  </a:ext>
                </a:extLst>
              </a:tr>
              <a:tr h="339279">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More than 4</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60</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50%</a:t>
                      </a:r>
                    </a:p>
                  </a:txBody>
                  <a:tcPr marL="68580" marR="68580" marT="0" marB="0"/>
                </a:tc>
                <a:extLst>
                  <a:ext uri="{0D108BD9-81ED-4DB2-BD59-A6C34878D82A}">
                    <a16:rowId xmlns:a16="http://schemas.microsoft.com/office/drawing/2014/main" val="1234437097"/>
                  </a:ext>
                </a:extLst>
              </a:tr>
              <a:tr h="339279">
                <a:tc>
                  <a:txBody>
                    <a:bodyPr/>
                    <a:lstStyle/>
                    <a:p>
                      <a:pPr marL="0" marR="0" algn="ctr">
                        <a:lnSpc>
                          <a:spcPct val="107000"/>
                        </a:lnSpc>
                        <a:spcBef>
                          <a:spcPts val="0"/>
                        </a:spcBef>
                        <a:spcAft>
                          <a:spcPts val="0"/>
                        </a:spcAft>
                      </a:pPr>
                      <a:r>
                        <a:rPr lang="en-US" sz="1600" dirty="0">
                          <a:effectLst/>
                          <a:latin typeface="Century Gothic" panose="020B0502020202020204" pitchFamily="34" charset="0"/>
                        </a:rPr>
                        <a:t>Total</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120</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100%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8667110"/>
                  </a:ext>
                </a:extLst>
              </a:tr>
            </a:tbl>
          </a:graphicData>
        </a:graphic>
      </p:graphicFrame>
      <p:graphicFrame>
        <p:nvGraphicFramePr>
          <p:cNvPr id="8" name="Chart 7">
            <a:extLst>
              <a:ext uri="{FF2B5EF4-FFF2-40B4-BE49-F238E27FC236}">
                <a16:creationId xmlns:a16="http://schemas.microsoft.com/office/drawing/2014/main" id="{7AAA86BD-D884-4B89-AB89-F10EE49282F5}"/>
              </a:ext>
            </a:extLst>
          </p:cNvPr>
          <p:cNvGraphicFramePr>
            <a:graphicFrameLocks/>
          </p:cNvGraphicFramePr>
          <p:nvPr>
            <p:extLst>
              <p:ext uri="{D42A27DB-BD31-4B8C-83A1-F6EECF244321}">
                <p14:modId xmlns:p14="http://schemas.microsoft.com/office/powerpoint/2010/main" val="2098501888"/>
              </p:ext>
            </p:extLst>
          </p:nvPr>
        </p:nvGraphicFramePr>
        <p:xfrm>
          <a:off x="5943591" y="1720968"/>
          <a:ext cx="5583380" cy="39719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825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6512-402A-41E1-892F-609503A881A7}"/>
              </a:ext>
            </a:extLst>
          </p:cNvPr>
          <p:cNvSpPr>
            <a:spLocks noGrp="1"/>
          </p:cNvSpPr>
          <p:nvPr>
            <p:ph type="ctrTitle"/>
          </p:nvPr>
        </p:nvSpPr>
        <p:spPr>
          <a:xfrm>
            <a:off x="704850" y="374065"/>
            <a:ext cx="10782300" cy="785265"/>
          </a:xfrm>
        </p:spPr>
        <p:txBody>
          <a:bodyPr>
            <a:noAutofit/>
          </a:bodyPr>
          <a:lstStyle/>
          <a:p>
            <a:pPr algn="ctr"/>
            <a:r>
              <a:rPr lang="en-US" sz="2800" b="1" dirty="0">
                <a:latin typeface="Century Gothic" panose="020B0502020202020204" pitchFamily="34" charset="0"/>
              </a:rPr>
              <a:t>Customer Satisfaction</a:t>
            </a:r>
          </a:p>
        </p:txBody>
      </p:sp>
      <p:sp>
        <p:nvSpPr>
          <p:cNvPr id="3" name="Subtitle 2">
            <a:extLst>
              <a:ext uri="{FF2B5EF4-FFF2-40B4-BE49-F238E27FC236}">
                <a16:creationId xmlns:a16="http://schemas.microsoft.com/office/drawing/2014/main" id="{0D373A22-E597-479E-8CB6-61D2D830FBA7}"/>
              </a:ext>
            </a:extLst>
          </p:cNvPr>
          <p:cNvSpPr>
            <a:spLocks noGrp="1"/>
          </p:cNvSpPr>
          <p:nvPr>
            <p:ph type="subTitle" idx="1"/>
          </p:nvPr>
        </p:nvSpPr>
        <p:spPr>
          <a:xfrm>
            <a:off x="704850" y="1231287"/>
            <a:ext cx="10782300" cy="4322348"/>
          </a:xfrm>
        </p:spPr>
        <p:txBody>
          <a:bodyPr>
            <a:noAutofit/>
          </a:bodyPr>
          <a:lstStyle/>
          <a:p>
            <a:pPr algn="just"/>
            <a:r>
              <a:rPr lang="en-US" sz="1800" b="0" i="0" u="none" strike="noStrike" baseline="0" dirty="0">
                <a:latin typeface="Century Gothic" panose="020B0502020202020204" pitchFamily="34" charset="0"/>
              </a:rPr>
              <a:t>It is a measurement that determines how happy customers are with a company’s products and services. Customer satisfaction is a measure of how people feel when interacting with your brand. It can be influenced by any number of factors, such as:</a:t>
            </a:r>
          </a:p>
          <a:p>
            <a:pPr algn="just"/>
            <a:endParaRPr lang="en-US" sz="300" b="0" i="0" u="none" strike="noStrike" baseline="0" dirty="0">
              <a:latin typeface="Century Gothic" panose="020B0502020202020204" pitchFamily="34" charset="0"/>
            </a:endParaRPr>
          </a:p>
          <a:p>
            <a:pPr marL="285750" indent="-285750" algn="l">
              <a:spcBef>
                <a:spcPts val="0"/>
              </a:spcBef>
              <a:spcAft>
                <a:spcPts val="0"/>
              </a:spcAft>
              <a:buFont typeface="Arial" panose="020B0604020202020204" pitchFamily="34" charset="0"/>
              <a:buChar char="•"/>
            </a:pPr>
            <a:r>
              <a:rPr lang="en-US" sz="1800" dirty="0">
                <a:latin typeface="Century Gothic" panose="020B0502020202020204" pitchFamily="34" charset="0"/>
              </a:rPr>
              <a:t>Product quality and value.</a:t>
            </a:r>
          </a:p>
          <a:p>
            <a:pPr marL="285750" indent="-285750" algn="l">
              <a:spcBef>
                <a:spcPts val="0"/>
              </a:spcBef>
              <a:spcAft>
                <a:spcPts val="0"/>
              </a:spcAft>
              <a:buFont typeface="Arial" panose="020B0604020202020204" pitchFamily="34" charset="0"/>
              <a:buChar char="•"/>
            </a:pPr>
            <a:r>
              <a:rPr lang="en-US" sz="1800" dirty="0">
                <a:latin typeface="Century Gothic" panose="020B0502020202020204" pitchFamily="34" charset="0"/>
              </a:rPr>
              <a:t>Customer expectations.</a:t>
            </a:r>
          </a:p>
          <a:p>
            <a:pPr marL="285750" indent="-285750" algn="l">
              <a:spcBef>
                <a:spcPts val="0"/>
              </a:spcBef>
              <a:spcAft>
                <a:spcPts val="0"/>
              </a:spcAft>
              <a:buFont typeface="Arial" panose="020B0604020202020204" pitchFamily="34" charset="0"/>
              <a:buChar char="•"/>
            </a:pPr>
            <a:r>
              <a:rPr lang="en-US" sz="1800" dirty="0">
                <a:latin typeface="Century Gothic" panose="020B0502020202020204" pitchFamily="34" charset="0"/>
              </a:rPr>
              <a:t>Communication.</a:t>
            </a:r>
          </a:p>
          <a:p>
            <a:pPr marL="285750" indent="-285750" algn="l">
              <a:spcBef>
                <a:spcPts val="0"/>
              </a:spcBef>
              <a:spcAft>
                <a:spcPts val="0"/>
              </a:spcAft>
              <a:buFont typeface="Arial" panose="020B0604020202020204" pitchFamily="34" charset="0"/>
              <a:buChar char="•"/>
            </a:pPr>
            <a:r>
              <a:rPr lang="en-US" sz="1800" dirty="0">
                <a:latin typeface="Century Gothic" panose="020B0502020202020204" pitchFamily="34" charset="0"/>
              </a:rPr>
              <a:t>Complaint handling.</a:t>
            </a:r>
          </a:p>
          <a:p>
            <a:pPr algn="l">
              <a:spcBef>
                <a:spcPts val="0"/>
              </a:spcBef>
              <a:spcAft>
                <a:spcPts val="0"/>
              </a:spcAft>
            </a:pPr>
            <a:endParaRPr lang="en-US" sz="1800" dirty="0">
              <a:latin typeface="Century Gothic" panose="020B0502020202020204" pitchFamily="34" charset="0"/>
            </a:endParaRPr>
          </a:p>
          <a:p>
            <a:r>
              <a:rPr lang="en-US" sz="3200" dirty="0">
                <a:solidFill>
                  <a:schemeClr val="tx1"/>
                </a:solidFill>
                <a:latin typeface="Century Gothic" panose="020B0502020202020204" pitchFamily="34" charset="0"/>
              </a:rPr>
              <a:t>     </a:t>
            </a:r>
            <a:r>
              <a:rPr lang="en-US" sz="2800" b="1" dirty="0">
                <a:solidFill>
                  <a:schemeClr val="tx1"/>
                </a:solidFill>
                <a:latin typeface="Century Gothic" panose="020B0502020202020204" pitchFamily="34" charset="0"/>
              </a:rPr>
              <a:t>Who Are Customers</a:t>
            </a:r>
            <a:r>
              <a:rPr lang="en-US" sz="2800" b="1" dirty="0">
                <a:solidFill>
                  <a:schemeClr val="tx1"/>
                </a:solidFill>
                <a:latin typeface="Times New Roman" panose="02020603050405020304" pitchFamily="18" charset="0"/>
              </a:rPr>
              <a:t>?  </a:t>
            </a:r>
            <a:r>
              <a:rPr lang="en-US" sz="1800" dirty="0">
                <a:solidFill>
                  <a:schemeClr val="tx1"/>
                </a:solidFill>
                <a:latin typeface="Times New Roman" panose="02020603050405020304" pitchFamily="18" charset="0"/>
              </a:rPr>
              <a:t>	</a:t>
            </a:r>
          </a:p>
          <a:p>
            <a:pPr algn="just"/>
            <a:r>
              <a:rPr lang="en-US" sz="2000" dirty="0">
                <a:latin typeface="Century Gothic" panose="020B0502020202020204" pitchFamily="34" charset="0"/>
              </a:rPr>
              <a:t>A customer is a </a:t>
            </a:r>
            <a:r>
              <a:rPr lang="en-US" sz="1800" dirty="0">
                <a:latin typeface="Century Gothic" panose="020B0502020202020204" pitchFamily="34" charset="0"/>
              </a:rPr>
              <a:t>person or company that receives, consumes or buys a product or service and can choose between different goods and suppliers. In other words, Consumers are defined as individuals or businesses that consume or use goods and services</a:t>
            </a:r>
            <a:endParaRPr lang="en-US" sz="2000" dirty="0">
              <a:latin typeface="Century Gothic" panose="020B0502020202020204" pitchFamily="34" charset="0"/>
            </a:endParaRPr>
          </a:p>
        </p:txBody>
      </p:sp>
    </p:spTree>
    <p:extLst>
      <p:ext uri="{BB962C8B-B14F-4D97-AF65-F5344CB8AC3E}">
        <p14:creationId xmlns:p14="http://schemas.microsoft.com/office/powerpoint/2010/main" val="2248317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509967-3DCF-4A97-93CF-80F30171E92F}"/>
              </a:ext>
            </a:extLst>
          </p:cNvPr>
          <p:cNvSpPr txBox="1"/>
          <p:nvPr/>
        </p:nvSpPr>
        <p:spPr>
          <a:xfrm>
            <a:off x="1622462" y="344922"/>
            <a:ext cx="8947129" cy="954107"/>
          </a:xfrm>
          <a:prstGeom prst="rect">
            <a:avLst/>
          </a:prstGeom>
          <a:noFill/>
        </p:spPr>
        <p:txBody>
          <a:bodyPr wrap="none" rtlCol="0">
            <a:spAutoFit/>
          </a:bodyPr>
          <a:lstStyle/>
          <a:p>
            <a:pPr algn="ctr"/>
            <a:r>
              <a:rPr lang="en-US" sz="2800" b="0" i="0" dirty="0">
                <a:solidFill>
                  <a:srgbClr val="202124"/>
                </a:solidFill>
                <a:effectLst/>
                <a:latin typeface="Google Sans"/>
              </a:rPr>
              <a:t>Rating of the satisfactory level of Ford’s free servicing plans</a:t>
            </a:r>
          </a:p>
          <a:p>
            <a:pPr algn="ctr"/>
            <a:r>
              <a:rPr lang="en-US" sz="2800" b="0" i="0" dirty="0">
                <a:solidFill>
                  <a:srgbClr val="202124"/>
                </a:solidFill>
                <a:effectLst/>
                <a:latin typeface="Google Sans"/>
              </a:rPr>
              <a:t>(1= Poor and 5= Excellent)</a:t>
            </a:r>
            <a:endParaRPr lang="en-US" sz="2800" dirty="0">
              <a:latin typeface="Calibri Light h"/>
            </a:endParaRPr>
          </a:p>
        </p:txBody>
      </p:sp>
      <p:graphicFrame>
        <p:nvGraphicFramePr>
          <p:cNvPr id="8" name="Chart 7">
            <a:extLst>
              <a:ext uri="{FF2B5EF4-FFF2-40B4-BE49-F238E27FC236}">
                <a16:creationId xmlns:a16="http://schemas.microsoft.com/office/drawing/2014/main" id="{4C83AD4D-EA8C-4526-8632-4A04361B5CC7}"/>
              </a:ext>
            </a:extLst>
          </p:cNvPr>
          <p:cNvGraphicFramePr>
            <a:graphicFrameLocks/>
          </p:cNvGraphicFramePr>
          <p:nvPr>
            <p:extLst>
              <p:ext uri="{D42A27DB-BD31-4B8C-83A1-F6EECF244321}">
                <p14:modId xmlns:p14="http://schemas.microsoft.com/office/powerpoint/2010/main" val="2086205894"/>
              </p:ext>
            </p:extLst>
          </p:nvPr>
        </p:nvGraphicFramePr>
        <p:xfrm>
          <a:off x="5943590" y="1720967"/>
          <a:ext cx="5583379" cy="39719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00A54E94-D98D-48C0-A510-D3B3A158D5EB}"/>
              </a:ext>
            </a:extLst>
          </p:cNvPr>
          <p:cNvGraphicFramePr>
            <a:graphicFrameLocks noGrp="1"/>
          </p:cNvGraphicFramePr>
          <p:nvPr>
            <p:extLst>
              <p:ext uri="{D42A27DB-BD31-4B8C-83A1-F6EECF244321}">
                <p14:modId xmlns:p14="http://schemas.microsoft.com/office/powerpoint/2010/main" val="1669189828"/>
              </p:ext>
            </p:extLst>
          </p:nvPr>
        </p:nvGraphicFramePr>
        <p:xfrm>
          <a:off x="512618" y="2476047"/>
          <a:ext cx="4156365" cy="2899517"/>
        </p:xfrm>
        <a:graphic>
          <a:graphicData uri="http://schemas.openxmlformats.org/drawingml/2006/table">
            <a:tbl>
              <a:tblPr firstRow="1" firstCol="1" bandRow="1">
                <a:tableStyleId>{5C22544A-7EE6-4342-B048-85BDC9FD1C3A}</a:tableStyleId>
              </a:tblPr>
              <a:tblGrid>
                <a:gridCol w="965277">
                  <a:extLst>
                    <a:ext uri="{9D8B030D-6E8A-4147-A177-3AD203B41FA5}">
                      <a16:colId xmlns:a16="http://schemas.microsoft.com/office/drawing/2014/main" val="2424194170"/>
                    </a:ext>
                  </a:extLst>
                </a:gridCol>
                <a:gridCol w="1597814">
                  <a:extLst>
                    <a:ext uri="{9D8B030D-6E8A-4147-A177-3AD203B41FA5}">
                      <a16:colId xmlns:a16="http://schemas.microsoft.com/office/drawing/2014/main" val="1348089526"/>
                    </a:ext>
                  </a:extLst>
                </a:gridCol>
                <a:gridCol w="1593274">
                  <a:extLst>
                    <a:ext uri="{9D8B030D-6E8A-4147-A177-3AD203B41FA5}">
                      <a16:colId xmlns:a16="http://schemas.microsoft.com/office/drawing/2014/main" val="374725597"/>
                    </a:ext>
                  </a:extLst>
                </a:gridCol>
              </a:tblGrid>
              <a:tr h="578780">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Ratings</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Respondents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Percentage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987631"/>
                  </a:ext>
                </a:extLst>
              </a:tr>
              <a:tr h="319934">
                <a:tc>
                  <a:txBody>
                    <a:bodyPr/>
                    <a:lstStyle/>
                    <a:p>
                      <a:pPr marL="0" marR="0" algn="ctr">
                        <a:lnSpc>
                          <a:spcPct val="107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gn="ctr" rtl="0" fontAlgn="t">
                        <a:spcBef>
                          <a:spcPts val="600"/>
                        </a:spcBef>
                      </a:pPr>
                      <a:r>
                        <a:rPr lang="en-IN" sz="1600" b="0" i="0" u="none" strike="noStrike" dirty="0">
                          <a:solidFill>
                            <a:srgbClr val="000000"/>
                          </a:solidFill>
                          <a:effectLst/>
                          <a:latin typeface="Century Gothic" panose="020B0502020202020204" pitchFamily="34" charset="0"/>
                        </a:rPr>
                        <a:t>0</a:t>
                      </a:r>
                    </a:p>
                  </a:txBody>
                  <a:tcPr marL="9525" marR="9525" marT="9525" marB="0"/>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0%</a:t>
                      </a:r>
                    </a:p>
                  </a:txBody>
                  <a:tcPr marL="68580" marR="68580" marT="0" marB="0"/>
                </a:tc>
                <a:extLst>
                  <a:ext uri="{0D108BD9-81ED-4DB2-BD59-A6C34878D82A}">
                    <a16:rowId xmlns:a16="http://schemas.microsoft.com/office/drawing/2014/main" val="2531983662"/>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2</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6</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5%</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323786"/>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30</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25%</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959724"/>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4</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74</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62%</a:t>
                      </a:r>
                    </a:p>
                  </a:txBody>
                  <a:tcPr marL="68580" marR="68580" marT="0" marB="0"/>
                </a:tc>
                <a:extLst>
                  <a:ext uri="{0D108BD9-81ED-4DB2-BD59-A6C34878D82A}">
                    <a16:rowId xmlns:a16="http://schemas.microsoft.com/office/drawing/2014/main" val="1382960771"/>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5</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10</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8%</a:t>
                      </a:r>
                    </a:p>
                  </a:txBody>
                  <a:tcPr marL="68580" marR="68580" marT="0" marB="0"/>
                </a:tc>
                <a:extLst>
                  <a:ext uri="{0D108BD9-81ED-4DB2-BD59-A6C34878D82A}">
                    <a16:rowId xmlns:a16="http://schemas.microsoft.com/office/drawing/2014/main" val="1234437097"/>
                  </a:ext>
                </a:extLst>
              </a:tr>
              <a:tr h="322575">
                <a:tc>
                  <a:txBody>
                    <a:bodyPr/>
                    <a:lstStyle/>
                    <a:p>
                      <a:pPr marL="0" marR="0" algn="ctr">
                        <a:lnSpc>
                          <a:spcPct val="107000"/>
                        </a:lnSpc>
                        <a:spcBef>
                          <a:spcPts val="600"/>
                        </a:spcBef>
                        <a:spcAft>
                          <a:spcPts val="0"/>
                        </a:spcAft>
                      </a:pPr>
                      <a:r>
                        <a:rPr lang="en-US" sz="1600" dirty="0">
                          <a:effectLst/>
                          <a:latin typeface="Century Gothic" panose="020B0502020202020204" pitchFamily="34" charset="0"/>
                        </a:rPr>
                        <a:t>Total</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120</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100%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8667110"/>
                  </a:ext>
                </a:extLst>
              </a:tr>
              <a:tr h="387928">
                <a:tc gridSpan="2">
                  <a:txBody>
                    <a:bodyPr/>
                    <a:lstStyle/>
                    <a:p>
                      <a:pPr marL="0" marR="0" algn="ctr">
                        <a:lnSpc>
                          <a:spcPct val="15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Mean Score</a:t>
                      </a:r>
                    </a:p>
                  </a:txBody>
                  <a:tcPr marL="68580" marR="68580" marT="0" marB="0"/>
                </a:tc>
                <a:tc hMerge="1">
                  <a:txBody>
                    <a:bodyPr/>
                    <a:lstStyle/>
                    <a:p>
                      <a:pPr algn="ctr" rtl="0" fontAlgn="ctr">
                        <a:spcBef>
                          <a:spcPts val="600"/>
                        </a:spcBef>
                      </a:pPr>
                      <a:endParaRPr lang="en-IN" sz="1600" b="0" i="0" u="none" strike="noStrike" dirty="0">
                        <a:solidFill>
                          <a:srgbClr val="000000"/>
                        </a:solidFill>
                        <a:effectLst/>
                        <a:latin typeface="Century Gothic" panose="020B0502020202020204" pitchFamily="34" charset="0"/>
                      </a:endParaRPr>
                    </a:p>
                  </a:txBody>
                  <a:tcPr marL="9525" marR="9525" marT="9525" marB="0" anchor="ctr"/>
                </a:tc>
                <a:tc>
                  <a:txBody>
                    <a:bodyPr/>
                    <a:lstStyle/>
                    <a:p>
                      <a:pPr marL="0" marR="0" algn="ctr">
                        <a:lnSpc>
                          <a:spcPct val="15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3.73</a:t>
                      </a:r>
                    </a:p>
                  </a:txBody>
                  <a:tcPr marL="68580" marR="68580" marT="0" marB="0"/>
                </a:tc>
                <a:extLst>
                  <a:ext uri="{0D108BD9-81ED-4DB2-BD59-A6C34878D82A}">
                    <a16:rowId xmlns:a16="http://schemas.microsoft.com/office/drawing/2014/main" val="4183025041"/>
                  </a:ext>
                </a:extLst>
              </a:tr>
            </a:tbl>
          </a:graphicData>
        </a:graphic>
      </p:graphicFrame>
    </p:spTree>
    <p:extLst>
      <p:ext uri="{BB962C8B-B14F-4D97-AF65-F5344CB8AC3E}">
        <p14:creationId xmlns:p14="http://schemas.microsoft.com/office/powerpoint/2010/main" val="3750534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509967-3DCF-4A97-93CF-80F30171E92F}"/>
              </a:ext>
            </a:extLst>
          </p:cNvPr>
          <p:cNvSpPr txBox="1"/>
          <p:nvPr/>
        </p:nvSpPr>
        <p:spPr>
          <a:xfrm>
            <a:off x="1596207" y="344922"/>
            <a:ext cx="8999643" cy="523220"/>
          </a:xfrm>
          <a:prstGeom prst="rect">
            <a:avLst/>
          </a:prstGeom>
          <a:noFill/>
        </p:spPr>
        <p:txBody>
          <a:bodyPr wrap="none" rtlCol="0">
            <a:spAutoFit/>
          </a:bodyPr>
          <a:lstStyle/>
          <a:p>
            <a:pPr algn="ctr"/>
            <a:r>
              <a:rPr lang="en-US" sz="2800" b="0" i="0" dirty="0">
                <a:solidFill>
                  <a:srgbClr val="202124"/>
                </a:solidFill>
                <a:effectLst/>
                <a:latin typeface="Google Sans"/>
              </a:rPr>
              <a:t>If the respondents agree that the services are done on time</a:t>
            </a:r>
            <a:endParaRPr lang="en-US" sz="2800" dirty="0">
              <a:latin typeface="Calibri Light h"/>
            </a:endParaRPr>
          </a:p>
        </p:txBody>
      </p:sp>
      <p:graphicFrame>
        <p:nvGraphicFramePr>
          <p:cNvPr id="6" name="Chart 5">
            <a:extLst>
              <a:ext uri="{FF2B5EF4-FFF2-40B4-BE49-F238E27FC236}">
                <a16:creationId xmlns:a16="http://schemas.microsoft.com/office/drawing/2014/main" id="{7B9C1785-446A-4340-BBB3-345E5D3AF0FE}"/>
              </a:ext>
            </a:extLst>
          </p:cNvPr>
          <p:cNvGraphicFramePr>
            <a:graphicFrameLocks/>
          </p:cNvGraphicFramePr>
          <p:nvPr>
            <p:extLst>
              <p:ext uri="{D42A27DB-BD31-4B8C-83A1-F6EECF244321}">
                <p14:modId xmlns:p14="http://schemas.microsoft.com/office/powerpoint/2010/main" val="977732992"/>
              </p:ext>
            </p:extLst>
          </p:nvPr>
        </p:nvGraphicFramePr>
        <p:xfrm>
          <a:off x="5943590" y="1720966"/>
          <a:ext cx="5583378" cy="39719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a:extLst>
              <a:ext uri="{FF2B5EF4-FFF2-40B4-BE49-F238E27FC236}">
                <a16:creationId xmlns:a16="http://schemas.microsoft.com/office/drawing/2014/main" id="{4FF89BFB-0B30-45C3-88A1-7FF8FFF2A887}"/>
              </a:ext>
            </a:extLst>
          </p:cNvPr>
          <p:cNvGraphicFramePr>
            <a:graphicFrameLocks noGrp="1"/>
          </p:cNvGraphicFramePr>
          <p:nvPr>
            <p:extLst>
              <p:ext uri="{D42A27DB-BD31-4B8C-83A1-F6EECF244321}">
                <p14:modId xmlns:p14="http://schemas.microsoft.com/office/powerpoint/2010/main" val="3291947373"/>
              </p:ext>
            </p:extLst>
          </p:nvPr>
        </p:nvGraphicFramePr>
        <p:xfrm>
          <a:off x="512615" y="2476046"/>
          <a:ext cx="4932219" cy="2899517"/>
        </p:xfrm>
        <a:graphic>
          <a:graphicData uri="http://schemas.openxmlformats.org/drawingml/2006/table">
            <a:tbl>
              <a:tblPr firstRow="1" firstCol="1" bandRow="1">
                <a:tableStyleId>{5C22544A-7EE6-4342-B048-85BDC9FD1C3A}</a:tableStyleId>
              </a:tblPr>
              <a:tblGrid>
                <a:gridCol w="1918216">
                  <a:extLst>
                    <a:ext uri="{9D8B030D-6E8A-4147-A177-3AD203B41FA5}">
                      <a16:colId xmlns:a16="http://schemas.microsoft.com/office/drawing/2014/main" val="2424194170"/>
                    </a:ext>
                  </a:extLst>
                </a:gridCol>
                <a:gridCol w="1578461">
                  <a:extLst>
                    <a:ext uri="{9D8B030D-6E8A-4147-A177-3AD203B41FA5}">
                      <a16:colId xmlns:a16="http://schemas.microsoft.com/office/drawing/2014/main" val="1348089526"/>
                    </a:ext>
                  </a:extLst>
                </a:gridCol>
                <a:gridCol w="1435542">
                  <a:extLst>
                    <a:ext uri="{9D8B030D-6E8A-4147-A177-3AD203B41FA5}">
                      <a16:colId xmlns:a16="http://schemas.microsoft.com/office/drawing/2014/main" val="374725597"/>
                    </a:ext>
                  </a:extLst>
                </a:gridCol>
              </a:tblGrid>
              <a:tr h="578780">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Ratings</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Respondents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Percentage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987631"/>
                  </a:ext>
                </a:extLst>
              </a:tr>
              <a:tr h="319934">
                <a:tc>
                  <a:txBody>
                    <a:bodyPr/>
                    <a:lstStyle/>
                    <a:p>
                      <a:pPr marL="0" marR="0" algn="ctr">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Strongly Disagree</a:t>
                      </a:r>
                    </a:p>
                  </a:txBody>
                  <a:tcPr marL="68580" marR="68580" marT="0" marB="0"/>
                </a:tc>
                <a:tc>
                  <a:txBody>
                    <a:bodyPr/>
                    <a:lstStyle/>
                    <a:p>
                      <a:pPr algn="ctr" rtl="0" fontAlgn="t">
                        <a:spcBef>
                          <a:spcPts val="600"/>
                        </a:spcBef>
                      </a:pPr>
                      <a:r>
                        <a:rPr lang="en-IN" sz="1600" b="0" i="0" u="none" strike="noStrike" dirty="0">
                          <a:solidFill>
                            <a:srgbClr val="000000"/>
                          </a:solidFill>
                          <a:effectLst/>
                          <a:latin typeface="Century Gothic" panose="020B0502020202020204" pitchFamily="34" charset="0"/>
                        </a:rPr>
                        <a:t>0</a:t>
                      </a:r>
                    </a:p>
                  </a:txBody>
                  <a:tcPr marL="9525" marR="9525" marT="9525" marB="0"/>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0%</a:t>
                      </a:r>
                    </a:p>
                  </a:txBody>
                  <a:tcPr marL="68580" marR="68580" marT="0" marB="0"/>
                </a:tc>
                <a:extLst>
                  <a:ext uri="{0D108BD9-81ED-4DB2-BD59-A6C34878D82A}">
                    <a16:rowId xmlns:a16="http://schemas.microsoft.com/office/drawing/2014/main" val="2531983662"/>
                  </a:ext>
                </a:extLst>
              </a:tr>
              <a:tr h="32257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Disagree</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5</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4%</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323786"/>
                  </a:ext>
                </a:extLst>
              </a:tr>
              <a:tr h="32257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Neutral</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39</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33%</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959724"/>
                  </a:ext>
                </a:extLst>
              </a:tr>
              <a:tr h="32257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Agree</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48</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40%</a:t>
                      </a:r>
                    </a:p>
                  </a:txBody>
                  <a:tcPr marL="68580" marR="68580" marT="0" marB="0"/>
                </a:tc>
                <a:extLst>
                  <a:ext uri="{0D108BD9-81ED-4DB2-BD59-A6C34878D82A}">
                    <a16:rowId xmlns:a16="http://schemas.microsoft.com/office/drawing/2014/main" val="1382960771"/>
                  </a:ext>
                </a:extLst>
              </a:tr>
              <a:tr h="32257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Strongly Agree</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28</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23%</a:t>
                      </a:r>
                    </a:p>
                  </a:txBody>
                  <a:tcPr marL="68580" marR="68580" marT="0" marB="0"/>
                </a:tc>
                <a:extLst>
                  <a:ext uri="{0D108BD9-81ED-4DB2-BD59-A6C34878D82A}">
                    <a16:rowId xmlns:a16="http://schemas.microsoft.com/office/drawing/2014/main" val="1234437097"/>
                  </a:ext>
                </a:extLst>
              </a:tr>
              <a:tr h="322575">
                <a:tc>
                  <a:txBody>
                    <a:bodyPr/>
                    <a:lstStyle/>
                    <a:p>
                      <a:pPr marL="0" marR="0" algn="ctr">
                        <a:lnSpc>
                          <a:spcPct val="107000"/>
                        </a:lnSpc>
                        <a:spcBef>
                          <a:spcPts val="600"/>
                        </a:spcBef>
                        <a:spcAft>
                          <a:spcPts val="0"/>
                        </a:spcAft>
                      </a:pPr>
                      <a:r>
                        <a:rPr lang="en-US" sz="1600" dirty="0">
                          <a:effectLst/>
                          <a:latin typeface="Century Gothic" panose="020B0502020202020204" pitchFamily="34" charset="0"/>
                        </a:rPr>
                        <a:t>Total</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120</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100%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8667110"/>
                  </a:ext>
                </a:extLst>
              </a:tr>
              <a:tr h="387928">
                <a:tc gridSpan="2">
                  <a:txBody>
                    <a:bodyPr/>
                    <a:lstStyle/>
                    <a:p>
                      <a:pPr marL="0" marR="0" algn="ctr">
                        <a:lnSpc>
                          <a:spcPct val="15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Mean Score</a:t>
                      </a:r>
                    </a:p>
                  </a:txBody>
                  <a:tcPr marL="68580" marR="68580" marT="0" marB="0"/>
                </a:tc>
                <a:tc hMerge="1">
                  <a:txBody>
                    <a:bodyPr/>
                    <a:lstStyle/>
                    <a:p>
                      <a:pPr algn="ctr" rtl="0" fontAlgn="ctr">
                        <a:spcBef>
                          <a:spcPts val="600"/>
                        </a:spcBef>
                      </a:pPr>
                      <a:endParaRPr lang="en-IN" sz="1600" b="0" i="0" u="none" strike="noStrike" dirty="0">
                        <a:solidFill>
                          <a:srgbClr val="000000"/>
                        </a:solidFill>
                        <a:effectLst/>
                        <a:latin typeface="Century Gothic" panose="020B0502020202020204" pitchFamily="34" charset="0"/>
                      </a:endParaRPr>
                    </a:p>
                  </a:txBody>
                  <a:tcPr marL="9525" marR="9525" marT="9525" marB="0" anchor="ctr"/>
                </a:tc>
                <a:tc>
                  <a:txBody>
                    <a:bodyPr/>
                    <a:lstStyle/>
                    <a:p>
                      <a:pPr marL="0" marR="0" algn="ctr">
                        <a:lnSpc>
                          <a:spcPct val="15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3.82</a:t>
                      </a:r>
                    </a:p>
                  </a:txBody>
                  <a:tcPr marL="68580" marR="68580" marT="0" marB="0"/>
                </a:tc>
                <a:extLst>
                  <a:ext uri="{0D108BD9-81ED-4DB2-BD59-A6C34878D82A}">
                    <a16:rowId xmlns:a16="http://schemas.microsoft.com/office/drawing/2014/main" val="4183025041"/>
                  </a:ext>
                </a:extLst>
              </a:tr>
            </a:tbl>
          </a:graphicData>
        </a:graphic>
      </p:graphicFrame>
    </p:spTree>
    <p:extLst>
      <p:ext uri="{BB962C8B-B14F-4D97-AF65-F5344CB8AC3E}">
        <p14:creationId xmlns:p14="http://schemas.microsoft.com/office/powerpoint/2010/main" val="1236420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483D5D-DD5C-4E58-85BB-63DDD317A384}"/>
              </a:ext>
            </a:extLst>
          </p:cNvPr>
          <p:cNvSpPr txBox="1"/>
          <p:nvPr/>
        </p:nvSpPr>
        <p:spPr>
          <a:xfrm>
            <a:off x="180109" y="344922"/>
            <a:ext cx="11831834" cy="954107"/>
          </a:xfrm>
          <a:prstGeom prst="rect">
            <a:avLst/>
          </a:prstGeom>
          <a:noFill/>
        </p:spPr>
        <p:txBody>
          <a:bodyPr wrap="square" rtlCol="0">
            <a:spAutoFit/>
          </a:bodyPr>
          <a:lstStyle/>
          <a:p>
            <a:pPr algn="ctr"/>
            <a:r>
              <a:rPr lang="en-US" sz="2800" b="0" i="0" dirty="0">
                <a:solidFill>
                  <a:srgbClr val="202124"/>
                </a:solidFill>
                <a:effectLst/>
                <a:latin typeface="Google Sans"/>
              </a:rPr>
              <a:t>Have the respondents faced any problem or had issue when it comes to servicing of the car</a:t>
            </a:r>
          </a:p>
        </p:txBody>
      </p:sp>
      <p:graphicFrame>
        <p:nvGraphicFramePr>
          <p:cNvPr id="6" name="Table 5">
            <a:extLst>
              <a:ext uri="{FF2B5EF4-FFF2-40B4-BE49-F238E27FC236}">
                <a16:creationId xmlns:a16="http://schemas.microsoft.com/office/drawing/2014/main" id="{284B4343-69FE-4EF6-928D-1AF26FEC2FB3}"/>
              </a:ext>
            </a:extLst>
          </p:cNvPr>
          <p:cNvGraphicFramePr>
            <a:graphicFrameLocks noGrp="1"/>
          </p:cNvGraphicFramePr>
          <p:nvPr>
            <p:extLst>
              <p:ext uri="{D42A27DB-BD31-4B8C-83A1-F6EECF244321}">
                <p14:modId xmlns:p14="http://schemas.microsoft.com/office/powerpoint/2010/main" val="1896057485"/>
              </p:ext>
            </p:extLst>
          </p:nvPr>
        </p:nvGraphicFramePr>
        <p:xfrm>
          <a:off x="512618" y="2476046"/>
          <a:ext cx="4350326" cy="1653502"/>
        </p:xfrm>
        <a:graphic>
          <a:graphicData uri="http://schemas.openxmlformats.org/drawingml/2006/table">
            <a:tbl>
              <a:tblPr firstRow="1" firstCol="1" bandRow="1">
                <a:tableStyleId>{5C22544A-7EE6-4342-B048-85BDC9FD1C3A}</a:tableStyleId>
              </a:tblPr>
              <a:tblGrid>
                <a:gridCol w="1121860">
                  <a:extLst>
                    <a:ext uri="{9D8B030D-6E8A-4147-A177-3AD203B41FA5}">
                      <a16:colId xmlns:a16="http://schemas.microsoft.com/office/drawing/2014/main" val="2424194170"/>
                    </a:ext>
                  </a:extLst>
                </a:gridCol>
                <a:gridCol w="1798554">
                  <a:extLst>
                    <a:ext uri="{9D8B030D-6E8A-4147-A177-3AD203B41FA5}">
                      <a16:colId xmlns:a16="http://schemas.microsoft.com/office/drawing/2014/main" val="1348089526"/>
                    </a:ext>
                  </a:extLst>
                </a:gridCol>
                <a:gridCol w="1429912">
                  <a:extLst>
                    <a:ext uri="{9D8B030D-6E8A-4147-A177-3AD203B41FA5}">
                      <a16:colId xmlns:a16="http://schemas.microsoft.com/office/drawing/2014/main" val="374725597"/>
                    </a:ext>
                  </a:extLst>
                </a:gridCol>
              </a:tblGrid>
              <a:tr h="619882">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Options</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Respondents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Percentage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987631"/>
                  </a:ext>
                </a:extLst>
              </a:tr>
              <a:tr h="342654">
                <a:tc>
                  <a:txBody>
                    <a:bodyPr/>
                    <a:lstStyle/>
                    <a:p>
                      <a:pPr marL="0" marR="0" algn="ctr">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Yes</a:t>
                      </a:r>
                    </a:p>
                  </a:txBody>
                  <a:tcPr marL="68580" marR="68580" marT="0" marB="0"/>
                </a:tc>
                <a:tc>
                  <a:txBody>
                    <a:bodyPr/>
                    <a:lstStyle/>
                    <a:p>
                      <a:pPr algn="ctr" fontAlgn="t"/>
                      <a:r>
                        <a:rPr lang="en-IN" sz="1600" b="0" i="0" u="none" strike="noStrike" dirty="0">
                          <a:solidFill>
                            <a:srgbClr val="000000"/>
                          </a:solidFill>
                          <a:effectLst/>
                          <a:latin typeface="Century Gothic" panose="020B0502020202020204" pitchFamily="34" charset="0"/>
                        </a:rPr>
                        <a:t>37</a:t>
                      </a:r>
                    </a:p>
                  </a:txBody>
                  <a:tcPr marL="9525" marR="9525" marT="9525" marB="0"/>
                </a:tc>
                <a:tc>
                  <a:txBody>
                    <a:bodyPr/>
                    <a:lstStyle/>
                    <a:p>
                      <a:pPr algn="ctr" fontAlgn="t"/>
                      <a:r>
                        <a:rPr lang="en-IN" sz="1600" b="0" i="0" u="none" strike="noStrike" dirty="0">
                          <a:solidFill>
                            <a:srgbClr val="000000"/>
                          </a:solidFill>
                          <a:effectLst/>
                          <a:latin typeface="Century Gothic" panose="020B0502020202020204" pitchFamily="34" charset="0"/>
                        </a:rPr>
                        <a:t>31%</a:t>
                      </a:r>
                    </a:p>
                  </a:txBody>
                  <a:tcPr marL="9525" marR="9525" marT="9525" marB="0"/>
                </a:tc>
                <a:extLst>
                  <a:ext uri="{0D108BD9-81ED-4DB2-BD59-A6C34878D82A}">
                    <a16:rowId xmlns:a16="http://schemas.microsoft.com/office/drawing/2014/main" val="2531983662"/>
                  </a:ext>
                </a:extLst>
              </a:tr>
              <a:tr h="345483">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No</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83</a:t>
                      </a:r>
                    </a:p>
                  </a:txBody>
                  <a:tcPr marL="9525" marR="9525" marT="9525" marB="0" anchor="ctr"/>
                </a:tc>
                <a:tc>
                  <a:txBody>
                    <a:bodyPr/>
                    <a:lstStyle/>
                    <a:p>
                      <a:pPr algn="ctr" rtl="0" fontAlgn="ctr"/>
                      <a:r>
                        <a:rPr lang="en-IN" sz="1600" b="0" i="0" u="none" strike="noStrike" dirty="0">
                          <a:solidFill>
                            <a:srgbClr val="000000"/>
                          </a:solidFill>
                          <a:effectLst/>
                          <a:latin typeface="Century Gothic" panose="020B0502020202020204" pitchFamily="34" charset="0"/>
                        </a:rPr>
                        <a:t>69%</a:t>
                      </a:r>
                    </a:p>
                  </a:txBody>
                  <a:tcPr marL="9525" marR="9525" marT="9525" marB="0" anchor="ctr"/>
                </a:tc>
                <a:extLst>
                  <a:ext uri="{0D108BD9-81ED-4DB2-BD59-A6C34878D82A}">
                    <a16:rowId xmlns:a16="http://schemas.microsoft.com/office/drawing/2014/main" val="215323786"/>
                  </a:ext>
                </a:extLst>
              </a:tr>
              <a:tr h="345483">
                <a:tc>
                  <a:txBody>
                    <a:bodyPr/>
                    <a:lstStyle/>
                    <a:p>
                      <a:pPr marL="0" marR="0" algn="ctr">
                        <a:lnSpc>
                          <a:spcPct val="107000"/>
                        </a:lnSpc>
                        <a:spcBef>
                          <a:spcPts val="0"/>
                        </a:spcBef>
                        <a:spcAft>
                          <a:spcPts val="0"/>
                        </a:spcAft>
                      </a:pPr>
                      <a:r>
                        <a:rPr lang="en-US" sz="1600" dirty="0">
                          <a:effectLst/>
                          <a:latin typeface="Century Gothic" panose="020B0502020202020204" pitchFamily="34" charset="0"/>
                        </a:rPr>
                        <a:t>Total</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120</a:t>
                      </a:r>
                    </a:p>
                  </a:txBody>
                  <a:tcPr marL="9525" marR="9525" marT="9525" marB="0" anchor="ctr"/>
                </a:tc>
                <a:tc>
                  <a:txBody>
                    <a:bodyPr/>
                    <a:lstStyle/>
                    <a:p>
                      <a:pPr algn="ctr" rtl="0" fontAlgn="ctr"/>
                      <a:r>
                        <a:rPr lang="en-IN" sz="1600" b="0" i="0" u="none" strike="noStrike" dirty="0">
                          <a:solidFill>
                            <a:srgbClr val="000000"/>
                          </a:solidFill>
                          <a:effectLst/>
                          <a:latin typeface="Century Gothic" panose="020B0502020202020204" pitchFamily="34" charset="0"/>
                        </a:rPr>
                        <a:t>100%</a:t>
                      </a:r>
                    </a:p>
                  </a:txBody>
                  <a:tcPr marL="9525" marR="9525" marT="9525" marB="0" anchor="ctr"/>
                </a:tc>
                <a:extLst>
                  <a:ext uri="{0D108BD9-81ED-4DB2-BD59-A6C34878D82A}">
                    <a16:rowId xmlns:a16="http://schemas.microsoft.com/office/drawing/2014/main" val="3908667110"/>
                  </a:ext>
                </a:extLst>
              </a:tr>
            </a:tbl>
          </a:graphicData>
        </a:graphic>
      </p:graphicFrame>
      <p:graphicFrame>
        <p:nvGraphicFramePr>
          <p:cNvPr id="7" name="Chart 6">
            <a:extLst>
              <a:ext uri="{FF2B5EF4-FFF2-40B4-BE49-F238E27FC236}">
                <a16:creationId xmlns:a16="http://schemas.microsoft.com/office/drawing/2014/main" id="{EA4821B6-4813-4299-B324-E0F034FFEB27}"/>
              </a:ext>
            </a:extLst>
          </p:cNvPr>
          <p:cNvGraphicFramePr>
            <a:graphicFrameLocks/>
          </p:cNvGraphicFramePr>
          <p:nvPr>
            <p:extLst>
              <p:ext uri="{D42A27DB-BD31-4B8C-83A1-F6EECF244321}">
                <p14:modId xmlns:p14="http://schemas.microsoft.com/office/powerpoint/2010/main" val="3405787408"/>
              </p:ext>
            </p:extLst>
          </p:nvPr>
        </p:nvGraphicFramePr>
        <p:xfrm>
          <a:off x="5957447" y="1720970"/>
          <a:ext cx="5583380" cy="39719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7750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509967-3DCF-4A97-93CF-80F30171E92F}"/>
              </a:ext>
            </a:extLst>
          </p:cNvPr>
          <p:cNvSpPr txBox="1"/>
          <p:nvPr/>
        </p:nvSpPr>
        <p:spPr>
          <a:xfrm>
            <a:off x="297588" y="344922"/>
            <a:ext cx="11596893" cy="523220"/>
          </a:xfrm>
          <a:prstGeom prst="rect">
            <a:avLst/>
          </a:prstGeom>
          <a:noFill/>
        </p:spPr>
        <p:txBody>
          <a:bodyPr wrap="none" rtlCol="0">
            <a:spAutoFit/>
          </a:bodyPr>
          <a:lstStyle/>
          <a:p>
            <a:pPr algn="ctr"/>
            <a:r>
              <a:rPr lang="en-US" sz="2800" b="0" i="0" dirty="0">
                <a:solidFill>
                  <a:srgbClr val="202124"/>
                </a:solidFill>
                <a:effectLst/>
                <a:latin typeface="Google Sans"/>
              </a:rPr>
              <a:t>If yes, then choose among the following issue that the respondents have faced</a:t>
            </a:r>
            <a:endParaRPr lang="en-US" sz="2800" dirty="0">
              <a:latin typeface="Calibri Light h"/>
            </a:endParaRPr>
          </a:p>
        </p:txBody>
      </p:sp>
      <p:graphicFrame>
        <p:nvGraphicFramePr>
          <p:cNvPr id="7" name="Table 6">
            <a:extLst>
              <a:ext uri="{FF2B5EF4-FFF2-40B4-BE49-F238E27FC236}">
                <a16:creationId xmlns:a16="http://schemas.microsoft.com/office/drawing/2014/main" id="{FB57A485-6BC0-44ED-8F79-39515C334F15}"/>
              </a:ext>
            </a:extLst>
          </p:cNvPr>
          <p:cNvGraphicFramePr>
            <a:graphicFrameLocks noGrp="1"/>
          </p:cNvGraphicFramePr>
          <p:nvPr>
            <p:extLst>
              <p:ext uri="{D42A27DB-BD31-4B8C-83A1-F6EECF244321}">
                <p14:modId xmlns:p14="http://schemas.microsoft.com/office/powerpoint/2010/main" val="2737030618"/>
              </p:ext>
            </p:extLst>
          </p:nvPr>
        </p:nvGraphicFramePr>
        <p:xfrm>
          <a:off x="512616" y="2476046"/>
          <a:ext cx="4932219" cy="2641646"/>
        </p:xfrm>
        <a:graphic>
          <a:graphicData uri="http://schemas.openxmlformats.org/drawingml/2006/table">
            <a:tbl>
              <a:tblPr firstRow="1" firstCol="1" bandRow="1">
                <a:tableStyleId>{5C22544A-7EE6-4342-B048-85BDC9FD1C3A}</a:tableStyleId>
              </a:tblPr>
              <a:tblGrid>
                <a:gridCol w="1898075">
                  <a:extLst>
                    <a:ext uri="{9D8B030D-6E8A-4147-A177-3AD203B41FA5}">
                      <a16:colId xmlns:a16="http://schemas.microsoft.com/office/drawing/2014/main" val="2424194170"/>
                    </a:ext>
                  </a:extLst>
                </a:gridCol>
                <a:gridCol w="1596754">
                  <a:extLst>
                    <a:ext uri="{9D8B030D-6E8A-4147-A177-3AD203B41FA5}">
                      <a16:colId xmlns:a16="http://schemas.microsoft.com/office/drawing/2014/main" val="1348089526"/>
                    </a:ext>
                  </a:extLst>
                </a:gridCol>
                <a:gridCol w="1437390">
                  <a:extLst>
                    <a:ext uri="{9D8B030D-6E8A-4147-A177-3AD203B41FA5}">
                      <a16:colId xmlns:a16="http://schemas.microsoft.com/office/drawing/2014/main" val="374725597"/>
                    </a:ext>
                  </a:extLst>
                </a:gridCol>
              </a:tblGrid>
              <a:tr h="608750">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Issues</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Respondents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Percentage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987631"/>
                  </a:ext>
                </a:extLst>
              </a:tr>
              <a:tr h="336501">
                <a:tc>
                  <a:txBody>
                    <a:bodyPr/>
                    <a:lstStyle/>
                    <a:p>
                      <a:pPr marL="0" marR="0" algn="ctr">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Timeliness</a:t>
                      </a:r>
                    </a:p>
                  </a:txBody>
                  <a:tcPr marL="68580" marR="68580" marT="0" marB="0"/>
                </a:tc>
                <a:tc>
                  <a:txBody>
                    <a:bodyPr/>
                    <a:lstStyle/>
                    <a:p>
                      <a:pPr algn="ctr" rtl="0" fontAlgn="t"/>
                      <a:r>
                        <a:rPr lang="en-IN" sz="1600" b="0" i="0" u="none" strike="noStrike" dirty="0">
                          <a:solidFill>
                            <a:srgbClr val="000000"/>
                          </a:solidFill>
                          <a:effectLst/>
                          <a:latin typeface="Century Gothic" panose="020B0502020202020204" pitchFamily="34" charset="0"/>
                        </a:rPr>
                        <a:t>17</a:t>
                      </a:r>
                    </a:p>
                  </a:txBody>
                  <a:tcPr marL="9525" marR="9525" marT="9525" marB="0"/>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46%</a:t>
                      </a:r>
                    </a:p>
                  </a:txBody>
                  <a:tcPr marL="68580" marR="68580" marT="0" marB="0"/>
                </a:tc>
                <a:extLst>
                  <a:ext uri="{0D108BD9-81ED-4DB2-BD59-A6C34878D82A}">
                    <a16:rowId xmlns:a16="http://schemas.microsoft.com/office/drawing/2014/main" val="2531983662"/>
                  </a:ext>
                </a:extLst>
              </a:tr>
              <a:tr h="339279">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Communication</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4</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11%</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323786"/>
                  </a:ext>
                </a:extLst>
              </a:tr>
              <a:tr h="339279">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Part Costs</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2</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5%</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959724"/>
                  </a:ext>
                </a:extLst>
              </a:tr>
              <a:tr h="339279">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Service Quality</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10</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27%</a:t>
                      </a:r>
                    </a:p>
                  </a:txBody>
                  <a:tcPr marL="68580" marR="68580" marT="0" marB="0"/>
                </a:tc>
                <a:extLst>
                  <a:ext uri="{0D108BD9-81ED-4DB2-BD59-A6C34878D82A}">
                    <a16:rowId xmlns:a16="http://schemas.microsoft.com/office/drawing/2014/main" val="1382960771"/>
                  </a:ext>
                </a:extLst>
              </a:tr>
              <a:tr h="339279">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Parts Availability</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4</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11%</a:t>
                      </a:r>
                    </a:p>
                  </a:txBody>
                  <a:tcPr marL="68580" marR="68580" marT="0" marB="0"/>
                </a:tc>
                <a:extLst>
                  <a:ext uri="{0D108BD9-81ED-4DB2-BD59-A6C34878D82A}">
                    <a16:rowId xmlns:a16="http://schemas.microsoft.com/office/drawing/2014/main" val="1234437097"/>
                  </a:ext>
                </a:extLst>
              </a:tr>
              <a:tr h="339279">
                <a:tc>
                  <a:txBody>
                    <a:bodyPr/>
                    <a:lstStyle/>
                    <a:p>
                      <a:pPr marL="0" marR="0" algn="ctr">
                        <a:lnSpc>
                          <a:spcPct val="107000"/>
                        </a:lnSpc>
                        <a:spcBef>
                          <a:spcPts val="0"/>
                        </a:spcBef>
                        <a:spcAft>
                          <a:spcPts val="0"/>
                        </a:spcAft>
                      </a:pPr>
                      <a:r>
                        <a:rPr lang="en-US" sz="1600" dirty="0">
                          <a:effectLst/>
                          <a:latin typeface="Century Gothic" panose="020B0502020202020204" pitchFamily="34" charset="0"/>
                        </a:rPr>
                        <a:t>Total</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37</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100%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8667110"/>
                  </a:ext>
                </a:extLst>
              </a:tr>
            </a:tbl>
          </a:graphicData>
        </a:graphic>
      </p:graphicFrame>
      <p:graphicFrame>
        <p:nvGraphicFramePr>
          <p:cNvPr id="8" name="Chart 7">
            <a:extLst>
              <a:ext uri="{FF2B5EF4-FFF2-40B4-BE49-F238E27FC236}">
                <a16:creationId xmlns:a16="http://schemas.microsoft.com/office/drawing/2014/main" id="{740DF0D2-6A5F-4F83-9E5A-361936F2BA97}"/>
              </a:ext>
            </a:extLst>
          </p:cNvPr>
          <p:cNvGraphicFramePr>
            <a:graphicFrameLocks/>
          </p:cNvGraphicFramePr>
          <p:nvPr>
            <p:extLst>
              <p:ext uri="{D42A27DB-BD31-4B8C-83A1-F6EECF244321}">
                <p14:modId xmlns:p14="http://schemas.microsoft.com/office/powerpoint/2010/main" val="698436122"/>
              </p:ext>
            </p:extLst>
          </p:nvPr>
        </p:nvGraphicFramePr>
        <p:xfrm>
          <a:off x="5957445" y="1720966"/>
          <a:ext cx="5583378" cy="39719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6D598D86-2737-4100-BE5F-6BD1994675CE}"/>
              </a:ext>
            </a:extLst>
          </p:cNvPr>
          <p:cNvGraphicFramePr>
            <a:graphicFrameLocks/>
          </p:cNvGraphicFramePr>
          <p:nvPr>
            <p:extLst>
              <p:ext uri="{D42A27DB-BD31-4B8C-83A1-F6EECF244321}">
                <p14:modId xmlns:p14="http://schemas.microsoft.com/office/powerpoint/2010/main" val="3588646390"/>
              </p:ext>
            </p:extLst>
          </p:nvPr>
        </p:nvGraphicFramePr>
        <p:xfrm>
          <a:off x="5957445" y="1720965"/>
          <a:ext cx="5583378" cy="39719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5681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509967-3DCF-4A97-93CF-80F30171E92F}"/>
              </a:ext>
            </a:extLst>
          </p:cNvPr>
          <p:cNvSpPr txBox="1"/>
          <p:nvPr/>
        </p:nvSpPr>
        <p:spPr>
          <a:xfrm>
            <a:off x="2612255" y="344922"/>
            <a:ext cx="6967549" cy="954107"/>
          </a:xfrm>
          <a:prstGeom prst="rect">
            <a:avLst/>
          </a:prstGeom>
          <a:noFill/>
        </p:spPr>
        <p:txBody>
          <a:bodyPr wrap="none" rtlCol="0">
            <a:spAutoFit/>
          </a:bodyPr>
          <a:lstStyle/>
          <a:p>
            <a:pPr algn="ctr"/>
            <a:r>
              <a:rPr lang="en-US" sz="2800" b="0" i="0" dirty="0">
                <a:solidFill>
                  <a:srgbClr val="202124"/>
                </a:solidFill>
                <a:effectLst/>
                <a:latin typeface="Google Sans"/>
              </a:rPr>
              <a:t>Rate of the overall satisfaction with Ford cars </a:t>
            </a:r>
          </a:p>
          <a:p>
            <a:pPr algn="ctr"/>
            <a:r>
              <a:rPr lang="en-US" sz="2800" b="0" i="0" dirty="0">
                <a:solidFill>
                  <a:srgbClr val="202124"/>
                </a:solidFill>
                <a:effectLst/>
                <a:latin typeface="Google Sans"/>
              </a:rPr>
              <a:t>(1= Poor and 5= Excellent)</a:t>
            </a:r>
            <a:endParaRPr lang="en-US" sz="2800" dirty="0">
              <a:latin typeface="Calibri Light h"/>
            </a:endParaRPr>
          </a:p>
        </p:txBody>
      </p:sp>
      <p:graphicFrame>
        <p:nvGraphicFramePr>
          <p:cNvPr id="6" name="Chart 5">
            <a:extLst>
              <a:ext uri="{FF2B5EF4-FFF2-40B4-BE49-F238E27FC236}">
                <a16:creationId xmlns:a16="http://schemas.microsoft.com/office/drawing/2014/main" id="{1C19F898-E2B4-418D-8C1D-668AC7A7AE25}"/>
              </a:ext>
            </a:extLst>
          </p:cNvPr>
          <p:cNvGraphicFramePr>
            <a:graphicFrameLocks/>
          </p:cNvGraphicFramePr>
          <p:nvPr>
            <p:extLst>
              <p:ext uri="{D42A27DB-BD31-4B8C-83A1-F6EECF244321}">
                <p14:modId xmlns:p14="http://schemas.microsoft.com/office/powerpoint/2010/main" val="945042750"/>
              </p:ext>
            </p:extLst>
          </p:nvPr>
        </p:nvGraphicFramePr>
        <p:xfrm>
          <a:off x="5957445" y="1720967"/>
          <a:ext cx="5583378" cy="39719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a:extLst>
              <a:ext uri="{FF2B5EF4-FFF2-40B4-BE49-F238E27FC236}">
                <a16:creationId xmlns:a16="http://schemas.microsoft.com/office/drawing/2014/main" id="{509E725C-400E-45AB-977A-EC37BF873EF5}"/>
              </a:ext>
            </a:extLst>
          </p:cNvPr>
          <p:cNvGraphicFramePr>
            <a:graphicFrameLocks noGrp="1"/>
          </p:cNvGraphicFramePr>
          <p:nvPr>
            <p:extLst>
              <p:ext uri="{D42A27DB-BD31-4B8C-83A1-F6EECF244321}">
                <p14:modId xmlns:p14="http://schemas.microsoft.com/office/powerpoint/2010/main" val="3692564015"/>
              </p:ext>
            </p:extLst>
          </p:nvPr>
        </p:nvGraphicFramePr>
        <p:xfrm>
          <a:off x="512618" y="2476047"/>
          <a:ext cx="4156365" cy="2899517"/>
        </p:xfrm>
        <a:graphic>
          <a:graphicData uri="http://schemas.openxmlformats.org/drawingml/2006/table">
            <a:tbl>
              <a:tblPr firstRow="1" firstCol="1" bandRow="1">
                <a:tableStyleId>{5C22544A-7EE6-4342-B048-85BDC9FD1C3A}</a:tableStyleId>
              </a:tblPr>
              <a:tblGrid>
                <a:gridCol w="965277">
                  <a:extLst>
                    <a:ext uri="{9D8B030D-6E8A-4147-A177-3AD203B41FA5}">
                      <a16:colId xmlns:a16="http://schemas.microsoft.com/office/drawing/2014/main" val="2424194170"/>
                    </a:ext>
                  </a:extLst>
                </a:gridCol>
                <a:gridCol w="1597814">
                  <a:extLst>
                    <a:ext uri="{9D8B030D-6E8A-4147-A177-3AD203B41FA5}">
                      <a16:colId xmlns:a16="http://schemas.microsoft.com/office/drawing/2014/main" val="1348089526"/>
                    </a:ext>
                  </a:extLst>
                </a:gridCol>
                <a:gridCol w="1593274">
                  <a:extLst>
                    <a:ext uri="{9D8B030D-6E8A-4147-A177-3AD203B41FA5}">
                      <a16:colId xmlns:a16="http://schemas.microsoft.com/office/drawing/2014/main" val="374725597"/>
                    </a:ext>
                  </a:extLst>
                </a:gridCol>
              </a:tblGrid>
              <a:tr h="578780">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Ratings</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Respondents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Percentage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987631"/>
                  </a:ext>
                </a:extLst>
              </a:tr>
              <a:tr h="319934">
                <a:tc>
                  <a:txBody>
                    <a:bodyPr/>
                    <a:lstStyle/>
                    <a:p>
                      <a:pPr marL="0" marR="0" algn="ctr">
                        <a:lnSpc>
                          <a:spcPct val="107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gn="ctr" rtl="0" fontAlgn="t">
                        <a:spcBef>
                          <a:spcPts val="600"/>
                        </a:spcBef>
                      </a:pPr>
                      <a:r>
                        <a:rPr lang="en-IN" sz="1600" b="0" i="0" u="none" strike="noStrike" dirty="0">
                          <a:solidFill>
                            <a:srgbClr val="000000"/>
                          </a:solidFill>
                          <a:effectLst/>
                          <a:latin typeface="Century Gothic" panose="020B0502020202020204" pitchFamily="34" charset="0"/>
                        </a:rPr>
                        <a:t>0</a:t>
                      </a:r>
                    </a:p>
                  </a:txBody>
                  <a:tcPr marL="9525" marR="9525" marT="9525" marB="0"/>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0%</a:t>
                      </a:r>
                    </a:p>
                  </a:txBody>
                  <a:tcPr marL="68580" marR="68580" marT="0" marB="0"/>
                </a:tc>
                <a:extLst>
                  <a:ext uri="{0D108BD9-81ED-4DB2-BD59-A6C34878D82A}">
                    <a16:rowId xmlns:a16="http://schemas.microsoft.com/office/drawing/2014/main" val="2531983662"/>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2</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0</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323786"/>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12</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10%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959724"/>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4</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60</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50%</a:t>
                      </a:r>
                    </a:p>
                  </a:txBody>
                  <a:tcPr marL="68580" marR="68580" marT="0" marB="0"/>
                </a:tc>
                <a:extLst>
                  <a:ext uri="{0D108BD9-81ED-4DB2-BD59-A6C34878D82A}">
                    <a16:rowId xmlns:a16="http://schemas.microsoft.com/office/drawing/2014/main" val="1382960771"/>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5</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48</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40%</a:t>
                      </a:r>
                    </a:p>
                  </a:txBody>
                  <a:tcPr marL="68580" marR="68580" marT="0" marB="0"/>
                </a:tc>
                <a:extLst>
                  <a:ext uri="{0D108BD9-81ED-4DB2-BD59-A6C34878D82A}">
                    <a16:rowId xmlns:a16="http://schemas.microsoft.com/office/drawing/2014/main" val="1234437097"/>
                  </a:ext>
                </a:extLst>
              </a:tr>
              <a:tr h="322575">
                <a:tc>
                  <a:txBody>
                    <a:bodyPr/>
                    <a:lstStyle/>
                    <a:p>
                      <a:pPr marL="0" marR="0" algn="ctr">
                        <a:lnSpc>
                          <a:spcPct val="107000"/>
                        </a:lnSpc>
                        <a:spcBef>
                          <a:spcPts val="600"/>
                        </a:spcBef>
                        <a:spcAft>
                          <a:spcPts val="0"/>
                        </a:spcAft>
                      </a:pPr>
                      <a:r>
                        <a:rPr lang="en-US" sz="1600" dirty="0">
                          <a:effectLst/>
                          <a:latin typeface="Century Gothic" panose="020B0502020202020204" pitchFamily="34" charset="0"/>
                        </a:rPr>
                        <a:t>Total</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120</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100%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8667110"/>
                  </a:ext>
                </a:extLst>
              </a:tr>
              <a:tr h="387928">
                <a:tc gridSpan="2">
                  <a:txBody>
                    <a:bodyPr/>
                    <a:lstStyle/>
                    <a:p>
                      <a:pPr marL="0" marR="0" algn="ctr">
                        <a:lnSpc>
                          <a:spcPct val="15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Mean Score</a:t>
                      </a:r>
                    </a:p>
                  </a:txBody>
                  <a:tcPr marL="68580" marR="68580" marT="0" marB="0"/>
                </a:tc>
                <a:tc hMerge="1">
                  <a:txBody>
                    <a:bodyPr/>
                    <a:lstStyle/>
                    <a:p>
                      <a:pPr algn="ctr" rtl="0" fontAlgn="ctr">
                        <a:spcBef>
                          <a:spcPts val="600"/>
                        </a:spcBef>
                      </a:pPr>
                      <a:endParaRPr lang="en-IN" sz="1600" b="0" i="0" u="none" strike="noStrike" dirty="0">
                        <a:solidFill>
                          <a:srgbClr val="000000"/>
                        </a:solidFill>
                        <a:effectLst/>
                        <a:latin typeface="Century Gothic" panose="020B0502020202020204" pitchFamily="34" charset="0"/>
                      </a:endParaRPr>
                    </a:p>
                  </a:txBody>
                  <a:tcPr marL="9525" marR="9525" marT="9525" marB="0" anchor="ctr"/>
                </a:tc>
                <a:tc>
                  <a:txBody>
                    <a:bodyPr/>
                    <a:lstStyle/>
                    <a:p>
                      <a:pPr marL="0" marR="0" algn="ctr">
                        <a:lnSpc>
                          <a:spcPct val="15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4.30</a:t>
                      </a:r>
                    </a:p>
                  </a:txBody>
                  <a:tcPr marL="68580" marR="68580" marT="0" marB="0"/>
                </a:tc>
                <a:extLst>
                  <a:ext uri="{0D108BD9-81ED-4DB2-BD59-A6C34878D82A}">
                    <a16:rowId xmlns:a16="http://schemas.microsoft.com/office/drawing/2014/main" val="4183025041"/>
                  </a:ext>
                </a:extLst>
              </a:tr>
            </a:tbl>
          </a:graphicData>
        </a:graphic>
      </p:graphicFrame>
    </p:spTree>
    <p:extLst>
      <p:ext uri="{BB962C8B-B14F-4D97-AF65-F5344CB8AC3E}">
        <p14:creationId xmlns:p14="http://schemas.microsoft.com/office/powerpoint/2010/main" val="3523186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509967-3DCF-4A97-93CF-80F30171E92F}"/>
              </a:ext>
            </a:extLst>
          </p:cNvPr>
          <p:cNvSpPr txBox="1"/>
          <p:nvPr/>
        </p:nvSpPr>
        <p:spPr>
          <a:xfrm>
            <a:off x="985721" y="344922"/>
            <a:ext cx="10220618" cy="954107"/>
          </a:xfrm>
          <a:prstGeom prst="rect">
            <a:avLst/>
          </a:prstGeom>
          <a:noFill/>
        </p:spPr>
        <p:txBody>
          <a:bodyPr wrap="none" rtlCol="0">
            <a:spAutoFit/>
          </a:bodyPr>
          <a:lstStyle/>
          <a:p>
            <a:pPr algn="ctr"/>
            <a:r>
              <a:rPr lang="en-US" sz="2800" b="0" i="0" dirty="0">
                <a:solidFill>
                  <a:srgbClr val="202124"/>
                </a:solidFill>
                <a:effectLst/>
                <a:latin typeface="Google Sans"/>
              </a:rPr>
              <a:t>Rating of the overall satisfaction with the services offered by TI Ford </a:t>
            </a:r>
          </a:p>
          <a:p>
            <a:pPr algn="ctr"/>
            <a:r>
              <a:rPr lang="en-US" sz="2800" b="0" i="0" dirty="0">
                <a:solidFill>
                  <a:srgbClr val="202124"/>
                </a:solidFill>
                <a:effectLst/>
                <a:latin typeface="Google Sans"/>
              </a:rPr>
              <a:t>(1= Poor and 5= Excellent)</a:t>
            </a:r>
            <a:endParaRPr lang="en-US" sz="2800" dirty="0">
              <a:latin typeface="Calibri Light h"/>
            </a:endParaRPr>
          </a:p>
        </p:txBody>
      </p:sp>
      <p:graphicFrame>
        <p:nvGraphicFramePr>
          <p:cNvPr id="9" name="Table 8">
            <a:extLst>
              <a:ext uri="{FF2B5EF4-FFF2-40B4-BE49-F238E27FC236}">
                <a16:creationId xmlns:a16="http://schemas.microsoft.com/office/drawing/2014/main" id="{0B314C37-4F0D-4BF3-8CF3-9DC53BA9EA61}"/>
              </a:ext>
            </a:extLst>
          </p:cNvPr>
          <p:cNvGraphicFramePr>
            <a:graphicFrameLocks noGrp="1"/>
          </p:cNvGraphicFramePr>
          <p:nvPr>
            <p:extLst>
              <p:ext uri="{D42A27DB-BD31-4B8C-83A1-F6EECF244321}">
                <p14:modId xmlns:p14="http://schemas.microsoft.com/office/powerpoint/2010/main" val="1726089644"/>
              </p:ext>
            </p:extLst>
          </p:nvPr>
        </p:nvGraphicFramePr>
        <p:xfrm>
          <a:off x="512618" y="2476047"/>
          <a:ext cx="4156365" cy="2899517"/>
        </p:xfrm>
        <a:graphic>
          <a:graphicData uri="http://schemas.openxmlformats.org/drawingml/2006/table">
            <a:tbl>
              <a:tblPr firstRow="1" firstCol="1" bandRow="1">
                <a:tableStyleId>{5C22544A-7EE6-4342-B048-85BDC9FD1C3A}</a:tableStyleId>
              </a:tblPr>
              <a:tblGrid>
                <a:gridCol w="965277">
                  <a:extLst>
                    <a:ext uri="{9D8B030D-6E8A-4147-A177-3AD203B41FA5}">
                      <a16:colId xmlns:a16="http://schemas.microsoft.com/office/drawing/2014/main" val="2424194170"/>
                    </a:ext>
                  </a:extLst>
                </a:gridCol>
                <a:gridCol w="1597814">
                  <a:extLst>
                    <a:ext uri="{9D8B030D-6E8A-4147-A177-3AD203B41FA5}">
                      <a16:colId xmlns:a16="http://schemas.microsoft.com/office/drawing/2014/main" val="1348089526"/>
                    </a:ext>
                  </a:extLst>
                </a:gridCol>
                <a:gridCol w="1593274">
                  <a:extLst>
                    <a:ext uri="{9D8B030D-6E8A-4147-A177-3AD203B41FA5}">
                      <a16:colId xmlns:a16="http://schemas.microsoft.com/office/drawing/2014/main" val="374725597"/>
                    </a:ext>
                  </a:extLst>
                </a:gridCol>
              </a:tblGrid>
              <a:tr h="578780">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Ratings</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Respondents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Percentage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987631"/>
                  </a:ext>
                </a:extLst>
              </a:tr>
              <a:tr h="319934">
                <a:tc>
                  <a:txBody>
                    <a:bodyPr/>
                    <a:lstStyle/>
                    <a:p>
                      <a:pPr marL="0" marR="0" algn="ctr">
                        <a:lnSpc>
                          <a:spcPct val="107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gn="ctr" rtl="0" fontAlgn="t">
                        <a:spcBef>
                          <a:spcPts val="600"/>
                        </a:spcBef>
                      </a:pPr>
                      <a:r>
                        <a:rPr lang="en-IN" sz="1600" b="0" i="0" u="none" strike="noStrike" dirty="0">
                          <a:solidFill>
                            <a:srgbClr val="000000"/>
                          </a:solidFill>
                          <a:effectLst/>
                          <a:latin typeface="Century Gothic" panose="020B0502020202020204" pitchFamily="34" charset="0"/>
                        </a:rPr>
                        <a:t>0</a:t>
                      </a:r>
                    </a:p>
                  </a:txBody>
                  <a:tcPr marL="9525" marR="9525" marT="9525" marB="0"/>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0%</a:t>
                      </a:r>
                    </a:p>
                  </a:txBody>
                  <a:tcPr marL="68580" marR="68580" marT="0" marB="0"/>
                </a:tc>
                <a:extLst>
                  <a:ext uri="{0D108BD9-81ED-4DB2-BD59-A6C34878D82A}">
                    <a16:rowId xmlns:a16="http://schemas.microsoft.com/office/drawing/2014/main" val="2531983662"/>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2</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12</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10%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323786"/>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19</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16%</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959724"/>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4</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78</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65%</a:t>
                      </a:r>
                    </a:p>
                  </a:txBody>
                  <a:tcPr marL="68580" marR="68580" marT="0" marB="0"/>
                </a:tc>
                <a:extLst>
                  <a:ext uri="{0D108BD9-81ED-4DB2-BD59-A6C34878D82A}">
                    <a16:rowId xmlns:a16="http://schemas.microsoft.com/office/drawing/2014/main" val="1382960771"/>
                  </a:ext>
                </a:extLst>
              </a:tr>
              <a:tr h="322575">
                <a:tc>
                  <a:txBody>
                    <a:bodyPr/>
                    <a:lstStyle/>
                    <a:p>
                      <a:pPr marL="0" marR="0" lvl="0" indent="0" algn="ctr" defTabSz="914400" rtl="0" eaLnBrk="1" fontAlgn="auto" latinLnBrk="0" hangingPunct="1">
                        <a:lnSpc>
                          <a:spcPct val="107000"/>
                        </a:lnSpc>
                        <a:spcBef>
                          <a:spcPts val="600"/>
                        </a:spcBef>
                        <a:spcAft>
                          <a:spcPts val="0"/>
                        </a:spcAft>
                        <a:buClrTx/>
                        <a:buSzTx/>
                        <a:buFontTx/>
                        <a:buNone/>
                        <a:tabLst/>
                        <a:defRPr/>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5</a:t>
                      </a: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11</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9%</a:t>
                      </a:r>
                    </a:p>
                  </a:txBody>
                  <a:tcPr marL="68580" marR="68580" marT="0" marB="0"/>
                </a:tc>
                <a:extLst>
                  <a:ext uri="{0D108BD9-81ED-4DB2-BD59-A6C34878D82A}">
                    <a16:rowId xmlns:a16="http://schemas.microsoft.com/office/drawing/2014/main" val="1234437097"/>
                  </a:ext>
                </a:extLst>
              </a:tr>
              <a:tr h="322575">
                <a:tc>
                  <a:txBody>
                    <a:bodyPr/>
                    <a:lstStyle/>
                    <a:p>
                      <a:pPr marL="0" marR="0" algn="ctr">
                        <a:lnSpc>
                          <a:spcPct val="107000"/>
                        </a:lnSpc>
                        <a:spcBef>
                          <a:spcPts val="600"/>
                        </a:spcBef>
                        <a:spcAft>
                          <a:spcPts val="0"/>
                        </a:spcAft>
                      </a:pPr>
                      <a:r>
                        <a:rPr lang="en-US" sz="1600" dirty="0">
                          <a:effectLst/>
                          <a:latin typeface="Century Gothic" panose="020B0502020202020204" pitchFamily="34" charset="0"/>
                        </a:rPr>
                        <a:t>Total</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spcBef>
                          <a:spcPts val="600"/>
                        </a:spcBef>
                      </a:pPr>
                      <a:r>
                        <a:rPr lang="en-IN" sz="1600" b="0" i="0" u="none" strike="noStrike" dirty="0">
                          <a:solidFill>
                            <a:srgbClr val="000000"/>
                          </a:solidFill>
                          <a:effectLst/>
                          <a:latin typeface="Century Gothic" panose="020B0502020202020204" pitchFamily="34" charset="0"/>
                        </a:rPr>
                        <a:t>120</a:t>
                      </a:r>
                    </a:p>
                  </a:txBody>
                  <a:tcPr marL="9525" marR="9525" marT="9525" marB="0" anchor="ctr"/>
                </a:tc>
                <a:tc>
                  <a:txBody>
                    <a:bodyPr/>
                    <a:lstStyle/>
                    <a:p>
                      <a:pPr marL="0" marR="0" algn="ctr">
                        <a:lnSpc>
                          <a:spcPct val="100000"/>
                        </a:lnSpc>
                        <a:spcBef>
                          <a:spcPts val="600"/>
                        </a:spcBef>
                        <a:spcAft>
                          <a:spcPts val="0"/>
                        </a:spcAft>
                      </a:pPr>
                      <a:r>
                        <a:rPr lang="en-US" sz="1600" dirty="0">
                          <a:effectLst/>
                          <a:latin typeface="Century Gothic" panose="020B0502020202020204" pitchFamily="34" charset="0"/>
                        </a:rPr>
                        <a:t>100%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8667110"/>
                  </a:ext>
                </a:extLst>
              </a:tr>
              <a:tr h="387928">
                <a:tc gridSpan="2">
                  <a:txBody>
                    <a:bodyPr/>
                    <a:lstStyle/>
                    <a:p>
                      <a:pPr marL="0" marR="0" algn="ctr">
                        <a:lnSpc>
                          <a:spcPct val="15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Mean Score</a:t>
                      </a:r>
                    </a:p>
                  </a:txBody>
                  <a:tcPr marL="68580" marR="68580" marT="0" marB="0"/>
                </a:tc>
                <a:tc hMerge="1">
                  <a:txBody>
                    <a:bodyPr/>
                    <a:lstStyle/>
                    <a:p>
                      <a:pPr algn="ctr" rtl="0" fontAlgn="ctr">
                        <a:spcBef>
                          <a:spcPts val="600"/>
                        </a:spcBef>
                      </a:pPr>
                      <a:endParaRPr lang="en-IN" sz="1600" b="0" i="0" u="none" strike="noStrike" dirty="0">
                        <a:solidFill>
                          <a:srgbClr val="000000"/>
                        </a:solidFill>
                        <a:effectLst/>
                        <a:latin typeface="Century Gothic" panose="020B0502020202020204" pitchFamily="34" charset="0"/>
                      </a:endParaRPr>
                    </a:p>
                  </a:txBody>
                  <a:tcPr marL="9525" marR="9525" marT="9525" marB="0" anchor="ctr"/>
                </a:tc>
                <a:tc>
                  <a:txBody>
                    <a:bodyPr/>
                    <a:lstStyle/>
                    <a:p>
                      <a:pPr marL="0" marR="0" algn="ctr">
                        <a:lnSpc>
                          <a:spcPct val="15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3.73</a:t>
                      </a:r>
                    </a:p>
                  </a:txBody>
                  <a:tcPr marL="68580" marR="68580" marT="0" marB="0"/>
                </a:tc>
                <a:extLst>
                  <a:ext uri="{0D108BD9-81ED-4DB2-BD59-A6C34878D82A}">
                    <a16:rowId xmlns:a16="http://schemas.microsoft.com/office/drawing/2014/main" val="4183025041"/>
                  </a:ext>
                </a:extLst>
              </a:tr>
            </a:tbl>
          </a:graphicData>
        </a:graphic>
      </p:graphicFrame>
      <p:graphicFrame>
        <p:nvGraphicFramePr>
          <p:cNvPr id="10" name="Chart 9">
            <a:extLst>
              <a:ext uri="{FF2B5EF4-FFF2-40B4-BE49-F238E27FC236}">
                <a16:creationId xmlns:a16="http://schemas.microsoft.com/office/drawing/2014/main" id="{AAB47C24-D6D6-4A05-AA88-5D6E4357BF93}"/>
              </a:ext>
            </a:extLst>
          </p:cNvPr>
          <p:cNvGraphicFramePr>
            <a:graphicFrameLocks/>
          </p:cNvGraphicFramePr>
          <p:nvPr>
            <p:extLst>
              <p:ext uri="{D42A27DB-BD31-4B8C-83A1-F6EECF244321}">
                <p14:modId xmlns:p14="http://schemas.microsoft.com/office/powerpoint/2010/main" val="2027893813"/>
              </p:ext>
            </p:extLst>
          </p:nvPr>
        </p:nvGraphicFramePr>
        <p:xfrm>
          <a:off x="5929734" y="1720963"/>
          <a:ext cx="5597233" cy="39719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4214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483D5D-DD5C-4E58-85BB-63DDD317A384}"/>
              </a:ext>
            </a:extLst>
          </p:cNvPr>
          <p:cNvSpPr txBox="1"/>
          <p:nvPr/>
        </p:nvSpPr>
        <p:spPr>
          <a:xfrm>
            <a:off x="180109" y="344922"/>
            <a:ext cx="11831834" cy="523220"/>
          </a:xfrm>
          <a:prstGeom prst="rect">
            <a:avLst/>
          </a:prstGeom>
          <a:noFill/>
        </p:spPr>
        <p:txBody>
          <a:bodyPr wrap="square" rtlCol="0">
            <a:spAutoFit/>
          </a:bodyPr>
          <a:lstStyle/>
          <a:p>
            <a:pPr algn="ctr"/>
            <a:r>
              <a:rPr lang="en-US" sz="2800" b="0" i="0" dirty="0">
                <a:solidFill>
                  <a:srgbClr val="202124"/>
                </a:solidFill>
                <a:effectLst/>
                <a:latin typeface="Google Sans"/>
              </a:rPr>
              <a:t>Opinion </a:t>
            </a:r>
            <a:r>
              <a:rPr lang="en-US" sz="2800" dirty="0">
                <a:solidFill>
                  <a:srgbClr val="202124"/>
                </a:solidFill>
                <a:latin typeface="Google Sans"/>
              </a:rPr>
              <a:t>R</a:t>
            </a:r>
            <a:r>
              <a:rPr lang="en-US" sz="2800" b="0" i="0" dirty="0">
                <a:solidFill>
                  <a:srgbClr val="202124"/>
                </a:solidFill>
                <a:effectLst/>
                <a:latin typeface="Google Sans"/>
              </a:rPr>
              <a:t>egarding Attributes of Product Parameters</a:t>
            </a:r>
          </a:p>
        </p:txBody>
      </p:sp>
      <p:graphicFrame>
        <p:nvGraphicFramePr>
          <p:cNvPr id="8" name="Table 7">
            <a:extLst>
              <a:ext uri="{FF2B5EF4-FFF2-40B4-BE49-F238E27FC236}">
                <a16:creationId xmlns:a16="http://schemas.microsoft.com/office/drawing/2014/main" id="{5394A633-782D-4AD3-882B-70D4881A6080}"/>
              </a:ext>
            </a:extLst>
          </p:cNvPr>
          <p:cNvGraphicFramePr>
            <a:graphicFrameLocks noGrp="1"/>
          </p:cNvGraphicFramePr>
          <p:nvPr>
            <p:extLst>
              <p:ext uri="{D42A27DB-BD31-4B8C-83A1-F6EECF244321}">
                <p14:modId xmlns:p14="http://schemas.microsoft.com/office/powerpoint/2010/main" val="3303527131"/>
              </p:ext>
            </p:extLst>
          </p:nvPr>
        </p:nvGraphicFramePr>
        <p:xfrm>
          <a:off x="512618" y="1617779"/>
          <a:ext cx="2455665" cy="4494053"/>
        </p:xfrm>
        <a:graphic>
          <a:graphicData uri="http://schemas.openxmlformats.org/drawingml/2006/table">
            <a:tbl>
              <a:tblPr firstRow="1" firstCol="1" bandRow="1">
                <a:tableStyleId>{5C22544A-7EE6-4342-B048-85BDC9FD1C3A}</a:tableStyleId>
              </a:tblPr>
              <a:tblGrid>
                <a:gridCol w="1597536">
                  <a:extLst>
                    <a:ext uri="{9D8B030D-6E8A-4147-A177-3AD203B41FA5}">
                      <a16:colId xmlns:a16="http://schemas.microsoft.com/office/drawing/2014/main" val="2424194170"/>
                    </a:ext>
                  </a:extLst>
                </a:gridCol>
                <a:gridCol w="858129">
                  <a:extLst>
                    <a:ext uri="{9D8B030D-6E8A-4147-A177-3AD203B41FA5}">
                      <a16:colId xmlns:a16="http://schemas.microsoft.com/office/drawing/2014/main" val="2585202169"/>
                    </a:ext>
                  </a:extLst>
                </a:gridCol>
              </a:tblGrid>
              <a:tr h="1039345">
                <a:tc>
                  <a:txBody>
                    <a:bodyPr/>
                    <a:lstStyle/>
                    <a:p>
                      <a:pPr marL="0" marR="0" algn="ctr">
                        <a:lnSpc>
                          <a:spcPct val="107000"/>
                        </a:lnSpc>
                        <a:spcBef>
                          <a:spcPts val="0"/>
                        </a:spcBef>
                        <a:spcAft>
                          <a:spcPts val="0"/>
                        </a:spcAft>
                      </a:pPr>
                      <a:endParaRPr lang="en-US" sz="900" dirty="0">
                        <a:solidFill>
                          <a:schemeClr val="bg1"/>
                        </a:solidFill>
                        <a:effectLst/>
                        <a:latin typeface="Century Gothic" panose="020B0502020202020204" pitchFamily="34" charset="0"/>
                      </a:endParaRPr>
                    </a:p>
                    <a:p>
                      <a:pPr marL="0" marR="0" algn="ctr">
                        <a:lnSpc>
                          <a:spcPct val="107000"/>
                        </a:lnSpc>
                        <a:spcBef>
                          <a:spcPts val="0"/>
                        </a:spcBef>
                        <a:spcAft>
                          <a:spcPts val="0"/>
                        </a:spcAft>
                      </a:pPr>
                      <a:endParaRPr lang="en-US" sz="1800" dirty="0">
                        <a:solidFill>
                          <a:schemeClr val="bg1"/>
                        </a:solidFill>
                        <a:effectLst/>
                        <a:latin typeface="Century Gothic" panose="020B0502020202020204" pitchFamily="34" charset="0"/>
                      </a:endParaRPr>
                    </a:p>
                    <a:p>
                      <a:pPr marL="0" marR="0" algn="ctr">
                        <a:lnSpc>
                          <a:spcPct val="107000"/>
                        </a:lnSpc>
                        <a:spcBef>
                          <a:spcPts val="0"/>
                        </a:spcBef>
                        <a:spcAft>
                          <a:spcPts val="0"/>
                        </a:spcAft>
                      </a:pPr>
                      <a:r>
                        <a:rPr lang="en-US" sz="1800" dirty="0">
                          <a:solidFill>
                            <a:schemeClr val="bg1"/>
                          </a:solidFill>
                          <a:effectLst/>
                          <a:latin typeface="Century Gothic" panose="020B0502020202020204" pitchFamily="34" charset="0"/>
                        </a:rPr>
                        <a:t>Attributes</a:t>
                      </a:r>
                      <a:endPar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800" dirty="0">
                        <a:solidFill>
                          <a:schemeClr val="bg1"/>
                        </a:solidFill>
                        <a:effectLst/>
                        <a:latin typeface="Century Gothic" panose="020B0502020202020204" pitchFamily="34" charset="0"/>
                      </a:endParaRPr>
                    </a:p>
                    <a:p>
                      <a:pPr marL="0" marR="0" algn="ctr">
                        <a:lnSpc>
                          <a:spcPct val="107000"/>
                        </a:lnSpc>
                        <a:spcBef>
                          <a:spcPts val="0"/>
                        </a:spcBef>
                        <a:spcAft>
                          <a:spcPts val="0"/>
                        </a:spcAft>
                      </a:pPr>
                      <a:endParaRPr lang="en-US" sz="1050" dirty="0">
                        <a:solidFill>
                          <a:schemeClr val="bg1"/>
                        </a:solidFill>
                        <a:effectLst/>
                        <a:latin typeface="Century Gothic" panose="020B0502020202020204" pitchFamily="34" charset="0"/>
                      </a:endParaRPr>
                    </a:p>
                    <a:p>
                      <a:pPr marL="0" marR="0" algn="ctr">
                        <a:lnSpc>
                          <a:spcPct val="107000"/>
                        </a:lnSpc>
                        <a:spcBef>
                          <a:spcPts val="0"/>
                        </a:spcBef>
                        <a:spcAft>
                          <a:spcPts val="0"/>
                        </a:spcAft>
                      </a:pPr>
                      <a:r>
                        <a:rPr lang="en-US" sz="1800" dirty="0">
                          <a:solidFill>
                            <a:schemeClr val="bg1"/>
                          </a:solidFill>
                          <a:effectLst/>
                          <a:latin typeface="Century Gothic" panose="020B0502020202020204" pitchFamily="34" charset="0"/>
                        </a:rPr>
                        <a:t>Mean Score</a:t>
                      </a:r>
                      <a:endPar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600" dirty="0">
                        <a:effectLst/>
                        <a:latin typeface="Century Gothic" panose="020B050202020202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930987631"/>
                  </a:ext>
                </a:extLst>
              </a:tr>
              <a:tr h="477394">
                <a:tc>
                  <a:txBody>
                    <a:bodyPr/>
                    <a:lstStyle/>
                    <a:p>
                      <a:pPr marL="0" marR="0" algn="ctr">
                        <a:lnSpc>
                          <a:spcPct val="107000"/>
                        </a:lnSpc>
                        <a:spcBef>
                          <a:spcPts val="0"/>
                        </a:spcBef>
                        <a:spcAft>
                          <a:spcPts val="0"/>
                        </a:spcAft>
                      </a:pPr>
                      <a:endParaRPr lang="en-US" sz="8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Quality</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endParaRPr lang="en-IN" sz="800" b="0" i="0" u="none" strike="noStrike" dirty="0">
                        <a:solidFill>
                          <a:srgbClr val="000000"/>
                        </a:solidFill>
                        <a:effectLst/>
                        <a:latin typeface="Century Gothic" panose="020B0502020202020204" pitchFamily="34" charset="0"/>
                      </a:endParaRPr>
                    </a:p>
                    <a:p>
                      <a:pPr algn="ctr" fontAlgn="t"/>
                      <a:r>
                        <a:rPr lang="en-IN" sz="1600" b="0" i="0" u="none" strike="noStrike" dirty="0">
                          <a:solidFill>
                            <a:srgbClr val="000000"/>
                          </a:solidFill>
                          <a:effectLst/>
                          <a:latin typeface="Century Gothic" panose="020B0502020202020204" pitchFamily="34" charset="0"/>
                        </a:rPr>
                        <a:t>4.31</a:t>
                      </a:r>
                    </a:p>
                  </a:txBody>
                  <a:tcPr marL="9525" marR="9525"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31983662"/>
                  </a:ext>
                </a:extLst>
              </a:tr>
              <a:tr h="48133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8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Features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IN" sz="1600" b="0" i="0" u="none" strike="noStrike" dirty="0">
                          <a:solidFill>
                            <a:srgbClr val="000000"/>
                          </a:solidFill>
                          <a:effectLst/>
                          <a:latin typeface="Century Gothic" panose="020B0502020202020204" pitchFamily="34" charset="0"/>
                        </a:rPr>
                        <a:t>4.13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323786"/>
                  </a:ext>
                </a:extLst>
              </a:tr>
              <a:tr h="48133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8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Mileage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IN" sz="1600" b="0" i="0" u="none" strike="noStrike" dirty="0">
                          <a:solidFill>
                            <a:srgbClr val="000000"/>
                          </a:solidFill>
                          <a:effectLst/>
                          <a:latin typeface="Century Gothic" panose="020B0502020202020204" pitchFamily="34" charset="0"/>
                        </a:rPr>
                        <a:t>3.63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29719478"/>
                  </a:ext>
                </a:extLst>
              </a:tr>
              <a:tr h="48133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8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Brand Value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IN" sz="1600" b="0" i="0" u="none" strike="noStrike" dirty="0">
                          <a:solidFill>
                            <a:srgbClr val="000000"/>
                          </a:solidFill>
                          <a:effectLst/>
                          <a:latin typeface="Century Gothic" panose="020B0502020202020204" pitchFamily="34" charset="0"/>
                        </a:rPr>
                        <a:t>3.85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53546054"/>
                  </a:ext>
                </a:extLst>
              </a:tr>
              <a:tr h="48133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8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Size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IN" sz="1600" b="0" i="0" u="none" strike="noStrike" dirty="0">
                          <a:solidFill>
                            <a:srgbClr val="000000"/>
                          </a:solidFill>
                          <a:effectLst/>
                          <a:latin typeface="Century Gothic" panose="020B0502020202020204" pitchFamily="34" charset="0"/>
                        </a:rPr>
                        <a:t>4.30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90197716"/>
                  </a:ext>
                </a:extLst>
              </a:tr>
              <a:tr h="48133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8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Design</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IN" sz="1600" b="0" i="0" u="none" strike="noStrike" dirty="0">
                          <a:solidFill>
                            <a:srgbClr val="000000"/>
                          </a:solidFill>
                          <a:effectLst/>
                          <a:latin typeface="Century Gothic" panose="020B0502020202020204" pitchFamily="34" charset="0"/>
                        </a:rPr>
                        <a:t>4.40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21147292"/>
                  </a:ext>
                </a:extLst>
              </a:tr>
              <a:tr h="48133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8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Comfortability</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IN" sz="1600" b="0" i="0" u="none" strike="noStrike" dirty="0">
                          <a:solidFill>
                            <a:srgbClr val="000000"/>
                          </a:solidFill>
                          <a:effectLst/>
                          <a:latin typeface="Century Gothic" panose="020B0502020202020204" pitchFamily="34" charset="0"/>
                        </a:rPr>
                        <a:t>4.55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1529923"/>
                  </a:ext>
                </a:extLst>
              </a:tr>
            </a:tbl>
          </a:graphicData>
        </a:graphic>
      </p:graphicFrame>
      <p:graphicFrame>
        <p:nvGraphicFramePr>
          <p:cNvPr id="6" name="Chart 5">
            <a:extLst>
              <a:ext uri="{FF2B5EF4-FFF2-40B4-BE49-F238E27FC236}">
                <a16:creationId xmlns:a16="http://schemas.microsoft.com/office/drawing/2014/main" id="{A2E7474D-102F-4E6C-8D11-081BA5F4FF50}"/>
              </a:ext>
            </a:extLst>
          </p:cNvPr>
          <p:cNvGraphicFramePr>
            <a:graphicFrameLocks/>
          </p:cNvGraphicFramePr>
          <p:nvPr>
            <p:extLst>
              <p:ext uri="{D42A27DB-BD31-4B8C-83A1-F6EECF244321}">
                <p14:modId xmlns:p14="http://schemas.microsoft.com/office/powerpoint/2010/main" val="3667679139"/>
              </p:ext>
            </p:extLst>
          </p:nvPr>
        </p:nvGraphicFramePr>
        <p:xfrm>
          <a:off x="3277771" y="1437601"/>
          <a:ext cx="8734171" cy="47951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55DC2F6-0E8F-4EA0-AA8C-384451568FEE}"/>
              </a:ext>
            </a:extLst>
          </p:cNvPr>
          <p:cNvGraphicFramePr>
            <a:graphicFrameLocks/>
          </p:cNvGraphicFramePr>
          <p:nvPr>
            <p:extLst>
              <p:ext uri="{D42A27DB-BD31-4B8C-83A1-F6EECF244321}">
                <p14:modId xmlns:p14="http://schemas.microsoft.com/office/powerpoint/2010/main" val="2030551594"/>
              </p:ext>
            </p:extLst>
          </p:nvPr>
        </p:nvGraphicFramePr>
        <p:xfrm>
          <a:off x="3277771" y="1437600"/>
          <a:ext cx="8734170" cy="47951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39824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483D5D-DD5C-4E58-85BB-63DDD317A384}"/>
              </a:ext>
            </a:extLst>
          </p:cNvPr>
          <p:cNvSpPr txBox="1"/>
          <p:nvPr/>
        </p:nvSpPr>
        <p:spPr>
          <a:xfrm>
            <a:off x="180109" y="344922"/>
            <a:ext cx="11831834" cy="523220"/>
          </a:xfrm>
          <a:prstGeom prst="rect">
            <a:avLst/>
          </a:prstGeom>
          <a:noFill/>
        </p:spPr>
        <p:txBody>
          <a:bodyPr wrap="square" rtlCol="0">
            <a:spAutoFit/>
          </a:bodyPr>
          <a:lstStyle/>
          <a:p>
            <a:pPr algn="ctr"/>
            <a:r>
              <a:rPr lang="en-US" sz="2800" b="0" i="0" dirty="0">
                <a:solidFill>
                  <a:srgbClr val="202124"/>
                </a:solidFill>
                <a:effectLst/>
                <a:latin typeface="Google Sans"/>
              </a:rPr>
              <a:t>Opinion </a:t>
            </a:r>
            <a:r>
              <a:rPr lang="en-US" sz="2800" dirty="0">
                <a:solidFill>
                  <a:srgbClr val="202124"/>
                </a:solidFill>
                <a:latin typeface="Google Sans"/>
              </a:rPr>
              <a:t>R</a:t>
            </a:r>
            <a:r>
              <a:rPr lang="en-US" sz="2800" b="0" i="0" dirty="0">
                <a:solidFill>
                  <a:srgbClr val="202124"/>
                </a:solidFill>
                <a:effectLst/>
                <a:latin typeface="Google Sans"/>
              </a:rPr>
              <a:t>egarding Attributes of Price Parameters</a:t>
            </a:r>
          </a:p>
        </p:txBody>
      </p:sp>
      <p:graphicFrame>
        <p:nvGraphicFramePr>
          <p:cNvPr id="8" name="Table 7">
            <a:extLst>
              <a:ext uri="{FF2B5EF4-FFF2-40B4-BE49-F238E27FC236}">
                <a16:creationId xmlns:a16="http://schemas.microsoft.com/office/drawing/2014/main" id="{5394A633-782D-4AD3-882B-70D4881A6080}"/>
              </a:ext>
            </a:extLst>
          </p:cNvPr>
          <p:cNvGraphicFramePr>
            <a:graphicFrameLocks noGrp="1"/>
          </p:cNvGraphicFramePr>
          <p:nvPr>
            <p:extLst>
              <p:ext uri="{D42A27DB-BD31-4B8C-83A1-F6EECF244321}">
                <p14:modId xmlns:p14="http://schemas.microsoft.com/office/powerpoint/2010/main" val="1896412523"/>
              </p:ext>
            </p:extLst>
          </p:nvPr>
        </p:nvGraphicFramePr>
        <p:xfrm>
          <a:off x="512617" y="2382987"/>
          <a:ext cx="2493871" cy="3050048"/>
        </p:xfrm>
        <a:graphic>
          <a:graphicData uri="http://schemas.openxmlformats.org/drawingml/2006/table">
            <a:tbl>
              <a:tblPr firstRow="1" firstCol="1" bandRow="1">
                <a:tableStyleId>{5C22544A-7EE6-4342-B048-85BDC9FD1C3A}</a:tableStyleId>
              </a:tblPr>
              <a:tblGrid>
                <a:gridCol w="1353381">
                  <a:extLst>
                    <a:ext uri="{9D8B030D-6E8A-4147-A177-3AD203B41FA5}">
                      <a16:colId xmlns:a16="http://schemas.microsoft.com/office/drawing/2014/main" val="2424194170"/>
                    </a:ext>
                  </a:extLst>
                </a:gridCol>
                <a:gridCol w="1140490">
                  <a:extLst>
                    <a:ext uri="{9D8B030D-6E8A-4147-A177-3AD203B41FA5}">
                      <a16:colId xmlns:a16="http://schemas.microsoft.com/office/drawing/2014/main" val="2585202169"/>
                    </a:ext>
                  </a:extLst>
                </a:gridCol>
              </a:tblGrid>
              <a:tr h="1039345">
                <a:tc>
                  <a:txBody>
                    <a:bodyPr/>
                    <a:lstStyle/>
                    <a:p>
                      <a:pPr marL="0" marR="0" algn="ctr">
                        <a:lnSpc>
                          <a:spcPct val="107000"/>
                        </a:lnSpc>
                        <a:spcBef>
                          <a:spcPts val="0"/>
                        </a:spcBef>
                        <a:spcAft>
                          <a:spcPts val="0"/>
                        </a:spcAft>
                      </a:pPr>
                      <a:endParaRPr lang="en-US" sz="900" dirty="0">
                        <a:solidFill>
                          <a:schemeClr val="bg1"/>
                        </a:solidFill>
                        <a:effectLst/>
                        <a:latin typeface="Century Gothic" panose="020B0502020202020204" pitchFamily="34" charset="0"/>
                      </a:endParaRPr>
                    </a:p>
                    <a:p>
                      <a:pPr marL="0" marR="0" algn="ctr">
                        <a:lnSpc>
                          <a:spcPct val="107000"/>
                        </a:lnSpc>
                        <a:spcBef>
                          <a:spcPts val="0"/>
                        </a:spcBef>
                        <a:spcAft>
                          <a:spcPts val="0"/>
                        </a:spcAft>
                      </a:pPr>
                      <a:endParaRPr lang="en-US" sz="1600" dirty="0">
                        <a:solidFill>
                          <a:schemeClr val="bg1"/>
                        </a:solidFill>
                        <a:effectLst/>
                        <a:latin typeface="Century Gothic" panose="020B0502020202020204" pitchFamily="34" charset="0"/>
                      </a:endParaRPr>
                    </a:p>
                    <a:p>
                      <a:pPr marL="0" marR="0" algn="ctr">
                        <a:lnSpc>
                          <a:spcPct val="107000"/>
                        </a:lnSpc>
                        <a:spcBef>
                          <a:spcPts val="0"/>
                        </a:spcBef>
                        <a:spcAft>
                          <a:spcPts val="0"/>
                        </a:spcAft>
                      </a:pPr>
                      <a:r>
                        <a:rPr lang="en-US" sz="1800" dirty="0">
                          <a:solidFill>
                            <a:schemeClr val="bg1"/>
                          </a:solidFill>
                          <a:effectLst/>
                          <a:latin typeface="Century Gothic" panose="020B0502020202020204" pitchFamily="34" charset="0"/>
                        </a:rPr>
                        <a:t>Attributes</a:t>
                      </a:r>
                      <a:endPar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800" dirty="0">
                        <a:solidFill>
                          <a:schemeClr val="bg1"/>
                        </a:solidFill>
                        <a:effectLst/>
                        <a:latin typeface="Century Gothic" panose="020B0502020202020204" pitchFamily="34" charset="0"/>
                      </a:endParaRPr>
                    </a:p>
                    <a:p>
                      <a:pPr marL="0" marR="0" algn="ctr">
                        <a:lnSpc>
                          <a:spcPct val="107000"/>
                        </a:lnSpc>
                        <a:spcBef>
                          <a:spcPts val="0"/>
                        </a:spcBef>
                        <a:spcAft>
                          <a:spcPts val="0"/>
                        </a:spcAft>
                      </a:pPr>
                      <a:endParaRPr lang="en-US" sz="1050" dirty="0">
                        <a:solidFill>
                          <a:schemeClr val="bg1"/>
                        </a:solidFill>
                        <a:effectLst/>
                        <a:latin typeface="Century Gothic" panose="020B0502020202020204" pitchFamily="34" charset="0"/>
                      </a:endParaRPr>
                    </a:p>
                    <a:p>
                      <a:pPr marL="0" marR="0" algn="ctr">
                        <a:lnSpc>
                          <a:spcPct val="107000"/>
                        </a:lnSpc>
                        <a:spcBef>
                          <a:spcPts val="0"/>
                        </a:spcBef>
                        <a:spcAft>
                          <a:spcPts val="0"/>
                        </a:spcAft>
                      </a:pPr>
                      <a:r>
                        <a:rPr lang="en-US" sz="1800" dirty="0">
                          <a:solidFill>
                            <a:schemeClr val="bg1"/>
                          </a:solidFill>
                          <a:effectLst/>
                          <a:latin typeface="Century Gothic" panose="020B0502020202020204" pitchFamily="34" charset="0"/>
                        </a:rPr>
                        <a:t>Mean Score</a:t>
                      </a:r>
                      <a:endPar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600" dirty="0">
                        <a:effectLst/>
                        <a:latin typeface="Century Gothic" panose="020B050202020202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930987631"/>
                  </a:ext>
                </a:extLst>
              </a:tr>
              <a:tr h="477394">
                <a:tc>
                  <a:txBody>
                    <a:bodyPr/>
                    <a:lstStyle/>
                    <a:p>
                      <a:pPr marL="0" marR="0" algn="ctr">
                        <a:lnSpc>
                          <a:spcPct val="107000"/>
                        </a:lnSpc>
                        <a:spcBef>
                          <a:spcPts val="0"/>
                        </a:spcBef>
                        <a:spcAft>
                          <a:spcPts val="0"/>
                        </a:spcAft>
                      </a:pPr>
                      <a:endParaRPr lang="en-US" sz="8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Discounts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endParaRPr lang="en-IN" sz="800" b="0" i="0" u="none" strike="noStrike" dirty="0">
                        <a:solidFill>
                          <a:srgbClr val="000000"/>
                        </a:solidFill>
                        <a:effectLst/>
                        <a:latin typeface="Century Gothic" panose="020B0502020202020204" pitchFamily="34" charset="0"/>
                      </a:endParaRPr>
                    </a:p>
                    <a:p>
                      <a:pPr algn="ctr" fontAlgn="t"/>
                      <a:r>
                        <a:rPr lang="en-IN" sz="1600" b="0" i="0" u="none" strike="noStrike" dirty="0">
                          <a:solidFill>
                            <a:srgbClr val="000000"/>
                          </a:solidFill>
                          <a:effectLst/>
                          <a:latin typeface="Century Gothic" panose="020B0502020202020204" pitchFamily="34" charset="0"/>
                        </a:rPr>
                        <a:t>4.08</a:t>
                      </a:r>
                    </a:p>
                  </a:txBody>
                  <a:tcPr marL="9525" marR="9525"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31983662"/>
                  </a:ext>
                </a:extLst>
              </a:tr>
              <a:tr h="48133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8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EMIs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IN" sz="1600" b="0" i="0" u="none" strike="noStrike" dirty="0">
                          <a:solidFill>
                            <a:srgbClr val="000000"/>
                          </a:solidFill>
                          <a:effectLst/>
                          <a:latin typeface="Century Gothic" panose="020B0502020202020204" pitchFamily="34" charset="0"/>
                        </a:rPr>
                        <a:t>3.58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323786"/>
                  </a:ext>
                </a:extLst>
              </a:tr>
              <a:tr h="48133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8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Credit Terms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IN" sz="1600" b="0" i="0" u="none" strike="noStrike" dirty="0">
                          <a:solidFill>
                            <a:srgbClr val="000000"/>
                          </a:solidFill>
                          <a:effectLst/>
                          <a:latin typeface="Century Gothic" panose="020B0502020202020204" pitchFamily="34" charset="0"/>
                        </a:rPr>
                        <a:t>3.57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29719478"/>
                  </a:ext>
                </a:extLst>
              </a:tr>
              <a:tr h="48133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8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Allowances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IN" sz="1600" b="0" i="0" u="none" strike="noStrike" dirty="0">
                          <a:solidFill>
                            <a:srgbClr val="000000"/>
                          </a:solidFill>
                          <a:effectLst/>
                          <a:latin typeface="Century Gothic" panose="020B0502020202020204" pitchFamily="34" charset="0"/>
                        </a:rPr>
                        <a:t>3.33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53546054"/>
                  </a:ext>
                </a:extLst>
              </a:tr>
            </a:tbl>
          </a:graphicData>
        </a:graphic>
      </p:graphicFrame>
      <p:graphicFrame>
        <p:nvGraphicFramePr>
          <p:cNvPr id="5" name="Chart 4">
            <a:extLst>
              <a:ext uri="{FF2B5EF4-FFF2-40B4-BE49-F238E27FC236}">
                <a16:creationId xmlns:a16="http://schemas.microsoft.com/office/drawing/2014/main" id="{71CDCC5C-9FE4-4315-8EC8-9EB2A963C166}"/>
              </a:ext>
            </a:extLst>
          </p:cNvPr>
          <p:cNvGraphicFramePr>
            <a:graphicFrameLocks/>
          </p:cNvGraphicFramePr>
          <p:nvPr>
            <p:extLst>
              <p:ext uri="{D42A27DB-BD31-4B8C-83A1-F6EECF244321}">
                <p14:modId xmlns:p14="http://schemas.microsoft.com/office/powerpoint/2010/main" val="765053170"/>
              </p:ext>
            </p:extLst>
          </p:nvPr>
        </p:nvGraphicFramePr>
        <p:xfrm>
          <a:off x="3145037" y="1437600"/>
          <a:ext cx="8672895" cy="4795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7947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483D5D-DD5C-4E58-85BB-63DDD317A384}"/>
              </a:ext>
            </a:extLst>
          </p:cNvPr>
          <p:cNvSpPr txBox="1"/>
          <p:nvPr/>
        </p:nvSpPr>
        <p:spPr>
          <a:xfrm>
            <a:off x="180109" y="344922"/>
            <a:ext cx="11831834" cy="523220"/>
          </a:xfrm>
          <a:prstGeom prst="rect">
            <a:avLst/>
          </a:prstGeom>
          <a:noFill/>
        </p:spPr>
        <p:txBody>
          <a:bodyPr wrap="square" rtlCol="0">
            <a:spAutoFit/>
          </a:bodyPr>
          <a:lstStyle/>
          <a:p>
            <a:pPr algn="ctr"/>
            <a:r>
              <a:rPr lang="en-US" sz="2800" b="0" i="0" dirty="0">
                <a:solidFill>
                  <a:srgbClr val="202124"/>
                </a:solidFill>
                <a:effectLst/>
                <a:latin typeface="Google Sans"/>
              </a:rPr>
              <a:t>Opinion </a:t>
            </a:r>
            <a:r>
              <a:rPr lang="en-US" sz="2800" dirty="0">
                <a:solidFill>
                  <a:srgbClr val="202124"/>
                </a:solidFill>
                <a:latin typeface="Google Sans"/>
              </a:rPr>
              <a:t>R</a:t>
            </a:r>
            <a:r>
              <a:rPr lang="en-US" sz="2800" b="0" i="0" dirty="0">
                <a:solidFill>
                  <a:srgbClr val="202124"/>
                </a:solidFill>
                <a:effectLst/>
                <a:latin typeface="Google Sans"/>
              </a:rPr>
              <a:t>egarding Attributes of Place Parameters</a:t>
            </a:r>
          </a:p>
        </p:txBody>
      </p:sp>
      <p:graphicFrame>
        <p:nvGraphicFramePr>
          <p:cNvPr id="8" name="Table 7">
            <a:extLst>
              <a:ext uri="{FF2B5EF4-FFF2-40B4-BE49-F238E27FC236}">
                <a16:creationId xmlns:a16="http://schemas.microsoft.com/office/drawing/2014/main" id="{5394A633-782D-4AD3-882B-70D4881A6080}"/>
              </a:ext>
            </a:extLst>
          </p:cNvPr>
          <p:cNvGraphicFramePr>
            <a:graphicFrameLocks noGrp="1"/>
          </p:cNvGraphicFramePr>
          <p:nvPr>
            <p:extLst>
              <p:ext uri="{D42A27DB-BD31-4B8C-83A1-F6EECF244321}">
                <p14:modId xmlns:p14="http://schemas.microsoft.com/office/powerpoint/2010/main" val="2810096505"/>
              </p:ext>
            </p:extLst>
          </p:nvPr>
        </p:nvGraphicFramePr>
        <p:xfrm>
          <a:off x="512617" y="2382987"/>
          <a:ext cx="2493871" cy="3094488"/>
        </p:xfrm>
        <a:graphic>
          <a:graphicData uri="http://schemas.openxmlformats.org/drawingml/2006/table">
            <a:tbl>
              <a:tblPr firstRow="1" firstCol="1" bandRow="1">
                <a:tableStyleId>{5C22544A-7EE6-4342-B048-85BDC9FD1C3A}</a:tableStyleId>
              </a:tblPr>
              <a:tblGrid>
                <a:gridCol w="1468583">
                  <a:extLst>
                    <a:ext uri="{9D8B030D-6E8A-4147-A177-3AD203B41FA5}">
                      <a16:colId xmlns:a16="http://schemas.microsoft.com/office/drawing/2014/main" val="2424194170"/>
                    </a:ext>
                  </a:extLst>
                </a:gridCol>
                <a:gridCol w="1025288">
                  <a:extLst>
                    <a:ext uri="{9D8B030D-6E8A-4147-A177-3AD203B41FA5}">
                      <a16:colId xmlns:a16="http://schemas.microsoft.com/office/drawing/2014/main" val="2585202169"/>
                    </a:ext>
                  </a:extLst>
                </a:gridCol>
              </a:tblGrid>
              <a:tr h="1039345">
                <a:tc>
                  <a:txBody>
                    <a:bodyPr/>
                    <a:lstStyle/>
                    <a:p>
                      <a:pPr marL="0" marR="0" algn="ctr">
                        <a:lnSpc>
                          <a:spcPct val="107000"/>
                        </a:lnSpc>
                        <a:spcBef>
                          <a:spcPts val="0"/>
                        </a:spcBef>
                        <a:spcAft>
                          <a:spcPts val="0"/>
                        </a:spcAft>
                      </a:pPr>
                      <a:endParaRPr lang="en-US" sz="900" dirty="0">
                        <a:solidFill>
                          <a:schemeClr val="bg1"/>
                        </a:solidFill>
                        <a:effectLst/>
                        <a:latin typeface="Century Gothic" panose="020B0502020202020204" pitchFamily="34" charset="0"/>
                      </a:endParaRPr>
                    </a:p>
                    <a:p>
                      <a:pPr marL="0" marR="0" algn="ctr">
                        <a:lnSpc>
                          <a:spcPct val="107000"/>
                        </a:lnSpc>
                        <a:spcBef>
                          <a:spcPts val="0"/>
                        </a:spcBef>
                        <a:spcAft>
                          <a:spcPts val="0"/>
                        </a:spcAft>
                      </a:pPr>
                      <a:endParaRPr lang="en-US" sz="1800" dirty="0">
                        <a:solidFill>
                          <a:schemeClr val="bg1"/>
                        </a:solidFill>
                        <a:effectLst/>
                        <a:latin typeface="Century Gothic" panose="020B0502020202020204" pitchFamily="34" charset="0"/>
                      </a:endParaRPr>
                    </a:p>
                    <a:p>
                      <a:pPr marL="0" marR="0" algn="ctr">
                        <a:lnSpc>
                          <a:spcPct val="107000"/>
                        </a:lnSpc>
                        <a:spcBef>
                          <a:spcPts val="0"/>
                        </a:spcBef>
                        <a:spcAft>
                          <a:spcPts val="0"/>
                        </a:spcAft>
                      </a:pPr>
                      <a:r>
                        <a:rPr lang="en-US" sz="1800" dirty="0">
                          <a:solidFill>
                            <a:schemeClr val="bg1"/>
                          </a:solidFill>
                          <a:effectLst/>
                          <a:latin typeface="Century Gothic" panose="020B0502020202020204" pitchFamily="34" charset="0"/>
                        </a:rPr>
                        <a:t>Attributes</a:t>
                      </a:r>
                      <a:endPar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800" dirty="0">
                        <a:solidFill>
                          <a:schemeClr val="bg1"/>
                        </a:solidFill>
                        <a:effectLst/>
                        <a:latin typeface="Century Gothic" panose="020B0502020202020204" pitchFamily="34" charset="0"/>
                      </a:endParaRPr>
                    </a:p>
                    <a:p>
                      <a:pPr marL="0" marR="0" algn="ctr">
                        <a:lnSpc>
                          <a:spcPct val="107000"/>
                        </a:lnSpc>
                        <a:spcBef>
                          <a:spcPts val="0"/>
                        </a:spcBef>
                        <a:spcAft>
                          <a:spcPts val="0"/>
                        </a:spcAft>
                      </a:pPr>
                      <a:endParaRPr lang="en-US" sz="1050" dirty="0">
                        <a:solidFill>
                          <a:schemeClr val="bg1"/>
                        </a:solidFill>
                        <a:effectLst/>
                        <a:latin typeface="Century Gothic" panose="020B0502020202020204" pitchFamily="34" charset="0"/>
                      </a:endParaRPr>
                    </a:p>
                    <a:p>
                      <a:pPr marL="0" marR="0" algn="ctr">
                        <a:lnSpc>
                          <a:spcPct val="107000"/>
                        </a:lnSpc>
                        <a:spcBef>
                          <a:spcPts val="0"/>
                        </a:spcBef>
                        <a:spcAft>
                          <a:spcPts val="0"/>
                        </a:spcAft>
                      </a:pPr>
                      <a:r>
                        <a:rPr lang="en-US" sz="1800" dirty="0">
                          <a:solidFill>
                            <a:schemeClr val="bg1"/>
                          </a:solidFill>
                          <a:effectLst/>
                          <a:latin typeface="Century Gothic" panose="020B0502020202020204" pitchFamily="34" charset="0"/>
                        </a:rPr>
                        <a:t>Mean Score</a:t>
                      </a:r>
                      <a:endPar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600" dirty="0">
                        <a:effectLst/>
                        <a:latin typeface="Century Gothic" panose="020B050202020202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930987631"/>
                  </a:ext>
                </a:extLst>
              </a:tr>
              <a:tr h="477394">
                <a:tc>
                  <a:txBody>
                    <a:bodyPr/>
                    <a:lstStyle/>
                    <a:p>
                      <a:pPr marL="0" marR="0" algn="ctr">
                        <a:lnSpc>
                          <a:spcPct val="107000"/>
                        </a:lnSpc>
                        <a:spcBef>
                          <a:spcPts val="0"/>
                        </a:spcBef>
                        <a:spcAft>
                          <a:spcPts val="0"/>
                        </a:spcAft>
                      </a:pPr>
                      <a:endParaRPr lang="en-US" sz="8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Showroom Coverage</a:t>
                      </a:r>
                    </a:p>
                    <a:p>
                      <a:pPr marL="0" marR="0" algn="ctr">
                        <a:lnSpc>
                          <a:spcPct val="107000"/>
                        </a:lnSpc>
                        <a:spcBef>
                          <a:spcPts val="0"/>
                        </a:spcBef>
                        <a:spcAft>
                          <a:spcPts val="0"/>
                        </a:spcAft>
                      </a:pPr>
                      <a:endParaRPr lang="en-US" sz="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endParaRPr lang="en-IN" sz="800" b="0" i="0" u="none" strike="noStrike" dirty="0">
                        <a:solidFill>
                          <a:srgbClr val="000000"/>
                        </a:solidFill>
                        <a:effectLst/>
                        <a:latin typeface="Century Gothic" panose="020B0502020202020204" pitchFamily="34" charset="0"/>
                      </a:endParaRPr>
                    </a:p>
                    <a:p>
                      <a:pPr algn="ctr" fontAlgn="t"/>
                      <a:endParaRPr lang="en-IN" sz="800" b="0" i="0" u="none" strike="noStrike" dirty="0">
                        <a:solidFill>
                          <a:srgbClr val="000000"/>
                        </a:solidFill>
                        <a:effectLst/>
                        <a:latin typeface="Century Gothic" panose="020B0502020202020204" pitchFamily="34" charset="0"/>
                      </a:endParaRPr>
                    </a:p>
                    <a:p>
                      <a:pPr algn="ctr" fontAlgn="t"/>
                      <a:r>
                        <a:rPr lang="en-IN" sz="1600" b="0" i="0" u="none" strike="noStrike" dirty="0">
                          <a:solidFill>
                            <a:srgbClr val="000000"/>
                          </a:solidFill>
                          <a:effectLst/>
                          <a:latin typeface="Century Gothic" panose="020B0502020202020204" pitchFamily="34" charset="0"/>
                        </a:rPr>
                        <a:t>4.26</a:t>
                      </a:r>
                    </a:p>
                  </a:txBody>
                  <a:tcPr marL="9525" marR="9525"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31983662"/>
                  </a:ext>
                </a:extLst>
              </a:tr>
              <a:tr h="48133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8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Showroom Location</a:t>
                      </a: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endParaRPr lang="en-IN" sz="200" b="0" i="0" u="none" strike="noStrike" dirty="0">
                        <a:solidFill>
                          <a:srgbClr val="000000"/>
                        </a:solidFill>
                        <a:effectLst/>
                        <a:latin typeface="Century Gothic" panose="020B0502020202020204" pitchFamily="34" charset="0"/>
                      </a:endParaRPr>
                    </a:p>
                    <a:p>
                      <a:pPr algn="ctr" fontAlgn="t"/>
                      <a:r>
                        <a:rPr lang="en-IN" sz="1600" b="0" i="0" u="none" strike="noStrike" dirty="0">
                          <a:solidFill>
                            <a:srgbClr val="000000"/>
                          </a:solidFill>
                          <a:effectLst/>
                          <a:latin typeface="Century Gothic" panose="020B0502020202020204" pitchFamily="34" charset="0"/>
                        </a:rPr>
                        <a:t>4.41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323786"/>
                  </a:ext>
                </a:extLst>
              </a:tr>
              <a:tr h="48133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8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Accessibility</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IN" sz="1600" b="0" i="0" u="none" strike="noStrike" dirty="0">
                          <a:solidFill>
                            <a:srgbClr val="000000"/>
                          </a:solidFill>
                          <a:effectLst/>
                          <a:latin typeface="Century Gothic" panose="020B0502020202020204" pitchFamily="34" charset="0"/>
                        </a:rPr>
                        <a:t>4.77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29719478"/>
                  </a:ext>
                </a:extLst>
              </a:tr>
            </a:tbl>
          </a:graphicData>
        </a:graphic>
      </p:graphicFrame>
      <p:graphicFrame>
        <p:nvGraphicFramePr>
          <p:cNvPr id="6" name="Chart 5">
            <a:extLst>
              <a:ext uri="{FF2B5EF4-FFF2-40B4-BE49-F238E27FC236}">
                <a16:creationId xmlns:a16="http://schemas.microsoft.com/office/drawing/2014/main" id="{69DAA6C0-5836-46E8-873C-16E45B122798}"/>
              </a:ext>
            </a:extLst>
          </p:cNvPr>
          <p:cNvGraphicFramePr>
            <a:graphicFrameLocks/>
          </p:cNvGraphicFramePr>
          <p:nvPr>
            <p:extLst>
              <p:ext uri="{D42A27DB-BD31-4B8C-83A1-F6EECF244321}">
                <p14:modId xmlns:p14="http://schemas.microsoft.com/office/powerpoint/2010/main" val="2133406886"/>
              </p:ext>
            </p:extLst>
          </p:nvPr>
        </p:nvGraphicFramePr>
        <p:xfrm>
          <a:off x="3145037" y="1384592"/>
          <a:ext cx="8672894" cy="47951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3661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483D5D-DD5C-4E58-85BB-63DDD317A384}"/>
              </a:ext>
            </a:extLst>
          </p:cNvPr>
          <p:cNvSpPr txBox="1"/>
          <p:nvPr/>
        </p:nvSpPr>
        <p:spPr>
          <a:xfrm>
            <a:off x="180109" y="344922"/>
            <a:ext cx="11831834" cy="523220"/>
          </a:xfrm>
          <a:prstGeom prst="rect">
            <a:avLst/>
          </a:prstGeom>
          <a:noFill/>
        </p:spPr>
        <p:txBody>
          <a:bodyPr wrap="square" rtlCol="0">
            <a:spAutoFit/>
          </a:bodyPr>
          <a:lstStyle/>
          <a:p>
            <a:pPr algn="ctr"/>
            <a:r>
              <a:rPr lang="en-US" sz="2800" b="0" i="0" dirty="0">
                <a:solidFill>
                  <a:srgbClr val="202124"/>
                </a:solidFill>
                <a:effectLst/>
                <a:latin typeface="Google Sans"/>
              </a:rPr>
              <a:t>Opinion </a:t>
            </a:r>
            <a:r>
              <a:rPr lang="en-US" sz="2800" dirty="0">
                <a:solidFill>
                  <a:srgbClr val="202124"/>
                </a:solidFill>
                <a:latin typeface="Google Sans"/>
              </a:rPr>
              <a:t>R</a:t>
            </a:r>
            <a:r>
              <a:rPr lang="en-US" sz="2800" b="0" i="0" dirty="0">
                <a:solidFill>
                  <a:srgbClr val="202124"/>
                </a:solidFill>
                <a:effectLst/>
                <a:latin typeface="Google Sans"/>
              </a:rPr>
              <a:t>egarding Attributes of Promotion Parameters</a:t>
            </a:r>
          </a:p>
        </p:txBody>
      </p:sp>
      <p:graphicFrame>
        <p:nvGraphicFramePr>
          <p:cNvPr id="8" name="Table 7">
            <a:extLst>
              <a:ext uri="{FF2B5EF4-FFF2-40B4-BE49-F238E27FC236}">
                <a16:creationId xmlns:a16="http://schemas.microsoft.com/office/drawing/2014/main" id="{5394A633-782D-4AD3-882B-70D4881A6080}"/>
              </a:ext>
            </a:extLst>
          </p:cNvPr>
          <p:cNvGraphicFramePr>
            <a:graphicFrameLocks noGrp="1"/>
          </p:cNvGraphicFramePr>
          <p:nvPr>
            <p:extLst>
              <p:ext uri="{D42A27DB-BD31-4B8C-83A1-F6EECF244321}">
                <p14:modId xmlns:p14="http://schemas.microsoft.com/office/powerpoint/2010/main" val="1255720507"/>
              </p:ext>
            </p:extLst>
          </p:nvPr>
        </p:nvGraphicFramePr>
        <p:xfrm>
          <a:off x="512618" y="1828799"/>
          <a:ext cx="2272146" cy="4012254"/>
        </p:xfrm>
        <a:graphic>
          <a:graphicData uri="http://schemas.openxmlformats.org/drawingml/2006/table">
            <a:tbl>
              <a:tblPr firstRow="1" firstCol="1" bandRow="1">
                <a:tableStyleId>{5C22544A-7EE6-4342-B048-85BDC9FD1C3A}</a:tableStyleId>
              </a:tblPr>
              <a:tblGrid>
                <a:gridCol w="1330037">
                  <a:extLst>
                    <a:ext uri="{9D8B030D-6E8A-4147-A177-3AD203B41FA5}">
                      <a16:colId xmlns:a16="http://schemas.microsoft.com/office/drawing/2014/main" val="2424194170"/>
                    </a:ext>
                  </a:extLst>
                </a:gridCol>
                <a:gridCol w="942109">
                  <a:extLst>
                    <a:ext uri="{9D8B030D-6E8A-4147-A177-3AD203B41FA5}">
                      <a16:colId xmlns:a16="http://schemas.microsoft.com/office/drawing/2014/main" val="2585202169"/>
                    </a:ext>
                  </a:extLst>
                </a:gridCol>
              </a:tblGrid>
              <a:tr h="1039345">
                <a:tc>
                  <a:txBody>
                    <a:bodyPr/>
                    <a:lstStyle/>
                    <a:p>
                      <a:pPr marL="0" marR="0" algn="ctr">
                        <a:lnSpc>
                          <a:spcPct val="107000"/>
                        </a:lnSpc>
                        <a:spcBef>
                          <a:spcPts val="0"/>
                        </a:spcBef>
                        <a:spcAft>
                          <a:spcPts val="0"/>
                        </a:spcAft>
                      </a:pPr>
                      <a:endParaRPr lang="en-US" sz="900" dirty="0">
                        <a:solidFill>
                          <a:schemeClr val="bg1"/>
                        </a:solidFill>
                        <a:effectLst/>
                        <a:latin typeface="Century Gothic" panose="020B0502020202020204" pitchFamily="34" charset="0"/>
                      </a:endParaRPr>
                    </a:p>
                    <a:p>
                      <a:pPr marL="0" marR="0" algn="ctr">
                        <a:lnSpc>
                          <a:spcPct val="107000"/>
                        </a:lnSpc>
                        <a:spcBef>
                          <a:spcPts val="0"/>
                        </a:spcBef>
                        <a:spcAft>
                          <a:spcPts val="0"/>
                        </a:spcAft>
                      </a:pPr>
                      <a:endParaRPr lang="en-US" sz="1600" dirty="0">
                        <a:solidFill>
                          <a:schemeClr val="bg1"/>
                        </a:solidFill>
                        <a:effectLst/>
                        <a:latin typeface="Century Gothic" panose="020B0502020202020204" pitchFamily="34" charset="0"/>
                      </a:endParaRPr>
                    </a:p>
                    <a:p>
                      <a:pPr marL="0" marR="0" algn="ctr">
                        <a:lnSpc>
                          <a:spcPct val="107000"/>
                        </a:lnSpc>
                        <a:spcBef>
                          <a:spcPts val="0"/>
                        </a:spcBef>
                        <a:spcAft>
                          <a:spcPts val="0"/>
                        </a:spcAft>
                      </a:pPr>
                      <a:r>
                        <a:rPr lang="en-US" sz="1800" dirty="0">
                          <a:solidFill>
                            <a:schemeClr val="bg1"/>
                          </a:solidFill>
                          <a:effectLst/>
                          <a:latin typeface="Century Gothic" panose="020B0502020202020204" pitchFamily="34" charset="0"/>
                        </a:rPr>
                        <a:t>Attributes</a:t>
                      </a:r>
                      <a:endPar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800" dirty="0">
                        <a:solidFill>
                          <a:schemeClr val="bg1"/>
                        </a:solidFill>
                        <a:effectLst/>
                        <a:latin typeface="Century Gothic" panose="020B0502020202020204" pitchFamily="34" charset="0"/>
                      </a:endParaRPr>
                    </a:p>
                    <a:p>
                      <a:pPr marL="0" marR="0" algn="ctr">
                        <a:lnSpc>
                          <a:spcPct val="107000"/>
                        </a:lnSpc>
                        <a:spcBef>
                          <a:spcPts val="0"/>
                        </a:spcBef>
                        <a:spcAft>
                          <a:spcPts val="0"/>
                        </a:spcAft>
                      </a:pPr>
                      <a:endParaRPr lang="en-US" sz="1050" dirty="0">
                        <a:solidFill>
                          <a:schemeClr val="bg1"/>
                        </a:solidFill>
                        <a:effectLst/>
                        <a:latin typeface="Century Gothic" panose="020B0502020202020204" pitchFamily="34" charset="0"/>
                      </a:endParaRPr>
                    </a:p>
                    <a:p>
                      <a:pPr marL="0" marR="0" algn="ctr">
                        <a:lnSpc>
                          <a:spcPct val="107000"/>
                        </a:lnSpc>
                        <a:spcBef>
                          <a:spcPts val="0"/>
                        </a:spcBef>
                        <a:spcAft>
                          <a:spcPts val="0"/>
                        </a:spcAft>
                      </a:pPr>
                      <a:r>
                        <a:rPr lang="en-US" sz="1800" dirty="0">
                          <a:solidFill>
                            <a:schemeClr val="bg1"/>
                          </a:solidFill>
                          <a:effectLst/>
                          <a:latin typeface="Century Gothic" panose="020B0502020202020204" pitchFamily="34" charset="0"/>
                        </a:rPr>
                        <a:t>Mean Score</a:t>
                      </a:r>
                      <a:endPar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600" dirty="0">
                        <a:effectLst/>
                        <a:latin typeface="Century Gothic" panose="020B050202020202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930987631"/>
                  </a:ext>
                </a:extLst>
              </a:tr>
              <a:tr h="477394">
                <a:tc>
                  <a:txBody>
                    <a:bodyPr/>
                    <a:lstStyle/>
                    <a:p>
                      <a:pPr marL="0" marR="0" algn="ctr">
                        <a:lnSpc>
                          <a:spcPct val="107000"/>
                        </a:lnSpc>
                        <a:spcBef>
                          <a:spcPts val="0"/>
                        </a:spcBef>
                        <a:spcAft>
                          <a:spcPts val="0"/>
                        </a:spcAft>
                      </a:pPr>
                      <a:endParaRPr lang="en-US" sz="8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Advertising</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endParaRPr lang="en-IN" sz="800" b="0" i="0" u="none" strike="noStrike" dirty="0">
                        <a:solidFill>
                          <a:srgbClr val="000000"/>
                        </a:solidFill>
                        <a:effectLst/>
                        <a:latin typeface="Century Gothic" panose="020B0502020202020204" pitchFamily="34" charset="0"/>
                      </a:endParaRPr>
                    </a:p>
                    <a:p>
                      <a:pPr algn="ctr" fontAlgn="t"/>
                      <a:r>
                        <a:rPr lang="en-IN" sz="1600" b="0" i="0" u="none" strike="noStrike" dirty="0">
                          <a:solidFill>
                            <a:srgbClr val="000000"/>
                          </a:solidFill>
                          <a:effectLst/>
                          <a:latin typeface="Century Gothic" panose="020B0502020202020204" pitchFamily="34" charset="0"/>
                        </a:rPr>
                        <a:t>4.38</a:t>
                      </a:r>
                    </a:p>
                  </a:txBody>
                  <a:tcPr marL="9525" marR="9525"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31983662"/>
                  </a:ext>
                </a:extLst>
              </a:tr>
              <a:tr h="543767">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3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Direct Marketing</a:t>
                      </a: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IN" sz="1600" b="0" i="0" u="none" strike="noStrike" dirty="0">
                          <a:solidFill>
                            <a:srgbClr val="000000"/>
                          </a:solidFill>
                          <a:effectLst/>
                          <a:latin typeface="Century Gothic" panose="020B0502020202020204" pitchFamily="34" charset="0"/>
                        </a:rPr>
                        <a:t>3.32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323786"/>
                  </a:ext>
                </a:extLst>
              </a:tr>
              <a:tr h="48133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Sales Promotion</a:t>
                      </a: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IN" sz="1600" b="0" i="0" u="none" strike="noStrike" dirty="0">
                          <a:solidFill>
                            <a:srgbClr val="000000"/>
                          </a:solidFill>
                          <a:effectLst/>
                          <a:latin typeface="Century Gothic" panose="020B0502020202020204" pitchFamily="34" charset="0"/>
                        </a:rPr>
                        <a:t>3.57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29719478"/>
                  </a:ext>
                </a:extLst>
              </a:tr>
              <a:tr h="48133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Digital Marketing</a:t>
                      </a: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IN" sz="1600" b="0" i="0" u="none" strike="noStrike" dirty="0">
                          <a:solidFill>
                            <a:srgbClr val="000000"/>
                          </a:solidFill>
                          <a:effectLst/>
                          <a:latin typeface="Century Gothic" panose="020B0502020202020204" pitchFamily="34" charset="0"/>
                        </a:rPr>
                        <a:t>4.33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53546054"/>
                  </a:ext>
                </a:extLst>
              </a:tr>
              <a:tr h="48133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8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Publicity</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IN" sz="1600" b="0" i="0" u="none" strike="noStrike" dirty="0">
                          <a:solidFill>
                            <a:srgbClr val="000000"/>
                          </a:solidFill>
                          <a:effectLst/>
                          <a:latin typeface="Century Gothic" panose="020B0502020202020204" pitchFamily="34" charset="0"/>
                        </a:rPr>
                        <a:t>3.01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90197716"/>
                  </a:ext>
                </a:extLst>
              </a:tr>
            </a:tbl>
          </a:graphicData>
        </a:graphic>
      </p:graphicFrame>
      <p:graphicFrame>
        <p:nvGraphicFramePr>
          <p:cNvPr id="5" name="Chart 4">
            <a:extLst>
              <a:ext uri="{FF2B5EF4-FFF2-40B4-BE49-F238E27FC236}">
                <a16:creationId xmlns:a16="http://schemas.microsoft.com/office/drawing/2014/main" id="{FEFDD69D-DF1A-42EA-B005-F6DF51EF65EE}"/>
              </a:ext>
            </a:extLst>
          </p:cNvPr>
          <p:cNvGraphicFramePr>
            <a:graphicFrameLocks/>
          </p:cNvGraphicFramePr>
          <p:nvPr>
            <p:extLst>
              <p:ext uri="{D42A27DB-BD31-4B8C-83A1-F6EECF244321}">
                <p14:modId xmlns:p14="http://schemas.microsoft.com/office/powerpoint/2010/main" val="3854763531"/>
              </p:ext>
            </p:extLst>
          </p:nvPr>
        </p:nvGraphicFramePr>
        <p:xfrm>
          <a:off x="3006490" y="1437601"/>
          <a:ext cx="8811438" cy="4795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6928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1D1E-4A1A-47A6-920B-8E22688D8769}"/>
              </a:ext>
            </a:extLst>
          </p:cNvPr>
          <p:cNvSpPr>
            <a:spLocks noGrp="1"/>
          </p:cNvSpPr>
          <p:nvPr>
            <p:ph type="title"/>
          </p:nvPr>
        </p:nvSpPr>
        <p:spPr>
          <a:xfrm>
            <a:off x="1141412" y="491838"/>
            <a:ext cx="9905998" cy="1212272"/>
          </a:xfrm>
        </p:spPr>
        <p:txBody>
          <a:bodyPr>
            <a:normAutofit/>
          </a:bodyPr>
          <a:lstStyle/>
          <a:p>
            <a:pPr algn="ctr"/>
            <a:r>
              <a:rPr lang="en-US" sz="2800" b="1" dirty="0">
                <a:latin typeface="Century Gothic" panose="020B0502020202020204" pitchFamily="34" charset="0"/>
              </a:rPr>
              <a:t>Objectives of the study</a:t>
            </a:r>
          </a:p>
        </p:txBody>
      </p:sp>
      <p:sp>
        <p:nvSpPr>
          <p:cNvPr id="3" name="Content Placeholder 2">
            <a:extLst>
              <a:ext uri="{FF2B5EF4-FFF2-40B4-BE49-F238E27FC236}">
                <a16:creationId xmlns:a16="http://schemas.microsoft.com/office/drawing/2014/main" id="{F0DB2A05-EBBC-4B94-9171-FFDF812A614F}"/>
              </a:ext>
            </a:extLst>
          </p:cNvPr>
          <p:cNvSpPr>
            <a:spLocks noGrp="1"/>
          </p:cNvSpPr>
          <p:nvPr>
            <p:ph idx="1"/>
          </p:nvPr>
        </p:nvSpPr>
        <p:spPr>
          <a:xfrm>
            <a:off x="860612" y="1922929"/>
            <a:ext cx="10846479" cy="3289843"/>
          </a:xfrm>
        </p:spPr>
        <p:txBody>
          <a:bodyPr>
            <a:normAutofit/>
          </a:bodyPr>
          <a:lstStyle/>
          <a:p>
            <a:pPr marL="457200" indent="-457200" algn="just">
              <a:buSzPct val="80000"/>
              <a:buFont typeface="+mj-lt"/>
              <a:buAutoNum type="arabicPeriod"/>
            </a:pPr>
            <a:r>
              <a:rPr lang="en-US" sz="2000" dirty="0">
                <a:latin typeface="Century Gothic" panose="020B0502020202020204" pitchFamily="34" charset="0"/>
              </a:rPr>
              <a:t>To know the level of customer satisfaction with the services provided by TI Ford.</a:t>
            </a:r>
          </a:p>
          <a:p>
            <a:pPr marL="457200" indent="-457200" algn="just">
              <a:buSzPct val="80000"/>
              <a:buFont typeface="+mj-lt"/>
              <a:buAutoNum type="arabicPeriod"/>
            </a:pPr>
            <a:r>
              <a:rPr lang="en-US" sz="2000" dirty="0">
                <a:latin typeface="Century Gothic" panose="020B0502020202020204" pitchFamily="34" charset="0"/>
              </a:rPr>
              <a:t>To know about the perception with respect to the after sales services offered by TI Ford.</a:t>
            </a:r>
          </a:p>
          <a:p>
            <a:pPr marL="457200" indent="-457200" algn="just">
              <a:buSzPct val="80000"/>
              <a:buAutoNum type="arabicPeriod" startAt="3"/>
            </a:pPr>
            <a:r>
              <a:rPr lang="en-US" sz="2000" dirty="0">
                <a:latin typeface="Century Gothic" panose="020B0502020202020204" pitchFamily="34" charset="0"/>
              </a:rPr>
              <a:t>To know about the problems faced by the customers during after sales services offered by TI Ford.</a:t>
            </a:r>
          </a:p>
          <a:p>
            <a:pPr marL="457200" indent="-457200" algn="just">
              <a:buSzPct val="80000"/>
              <a:buAutoNum type="arabicPeriod" startAt="3"/>
            </a:pPr>
            <a:r>
              <a:rPr lang="en-US" sz="2000" dirty="0">
                <a:latin typeface="Century Gothic" panose="020B0502020202020204" pitchFamily="34" charset="0"/>
              </a:rPr>
              <a:t>To know the effectiveness of Ford vehicles with respect to the 4 P’s of marketing.</a:t>
            </a:r>
          </a:p>
          <a:p>
            <a:pPr marL="457200" indent="-457200" algn="just">
              <a:buAutoNum type="arabicPeriod" startAt="3"/>
            </a:pPr>
            <a:endParaRPr lang="en-US" dirty="0"/>
          </a:p>
        </p:txBody>
      </p:sp>
    </p:spTree>
    <p:extLst>
      <p:ext uri="{BB962C8B-B14F-4D97-AF65-F5344CB8AC3E}">
        <p14:creationId xmlns:p14="http://schemas.microsoft.com/office/powerpoint/2010/main" val="4058813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17C7-DF59-45B9-A2AE-E37B4C40CA8D}"/>
              </a:ext>
            </a:extLst>
          </p:cNvPr>
          <p:cNvSpPr>
            <a:spLocks noGrp="1"/>
          </p:cNvSpPr>
          <p:nvPr>
            <p:ph type="title"/>
          </p:nvPr>
        </p:nvSpPr>
        <p:spPr>
          <a:xfrm>
            <a:off x="2705894" y="249382"/>
            <a:ext cx="6780211" cy="866569"/>
          </a:xfrm>
        </p:spPr>
        <p:txBody>
          <a:bodyPr>
            <a:normAutofit/>
          </a:bodyPr>
          <a:lstStyle/>
          <a:p>
            <a:pPr algn="ctr"/>
            <a:r>
              <a:rPr lang="en-US" sz="2800" b="1" dirty="0">
                <a:latin typeface="Century Gothic" panose="020B0502020202020204" pitchFamily="34" charset="0"/>
              </a:rPr>
              <a:t>Findings</a:t>
            </a:r>
          </a:p>
        </p:txBody>
      </p:sp>
      <p:sp>
        <p:nvSpPr>
          <p:cNvPr id="4" name="Content Placeholder 2">
            <a:extLst>
              <a:ext uri="{FF2B5EF4-FFF2-40B4-BE49-F238E27FC236}">
                <a16:creationId xmlns:a16="http://schemas.microsoft.com/office/drawing/2014/main" id="{934E6648-1F37-4031-8D60-5348D5C06B74}"/>
              </a:ext>
            </a:extLst>
          </p:cNvPr>
          <p:cNvSpPr>
            <a:spLocks noGrp="1"/>
          </p:cNvSpPr>
          <p:nvPr>
            <p:ph idx="1"/>
          </p:nvPr>
        </p:nvSpPr>
        <p:spPr>
          <a:xfrm>
            <a:off x="798763" y="981480"/>
            <a:ext cx="10769782" cy="5768943"/>
          </a:xfrm>
        </p:spPr>
        <p:txBody>
          <a:bodyPr>
            <a:normAutofit/>
          </a:bodyPr>
          <a:lstStyle/>
          <a:p>
            <a:r>
              <a:rPr lang="en-IN" sz="2000" b="1" i="0" u="none" strike="noStrike" baseline="0" dirty="0">
                <a:solidFill>
                  <a:srgbClr val="000000"/>
                </a:solidFill>
                <a:latin typeface="Century Gothic" panose="020B0502020202020204" pitchFamily="34" charset="0"/>
              </a:rPr>
              <a:t>Findings to Objective 1:</a:t>
            </a:r>
            <a:endParaRPr lang="en-IN" sz="2000" b="0" i="0" u="none" strike="noStrike" baseline="0" dirty="0">
              <a:solidFill>
                <a:srgbClr val="000000"/>
              </a:solidFill>
              <a:latin typeface="Century Gothic" panose="020B0502020202020204" pitchFamily="34" charset="0"/>
            </a:endParaRPr>
          </a:p>
          <a:p>
            <a:pPr marL="457200" indent="-457200">
              <a:buSzPct val="80000"/>
              <a:buFont typeface="+mj-lt"/>
              <a:buAutoNum type="arabicPeriod"/>
            </a:pPr>
            <a:r>
              <a:rPr lang="en-US" sz="1800" b="0" i="0" u="none" strike="noStrike" baseline="0" dirty="0">
                <a:solidFill>
                  <a:srgbClr val="000000"/>
                </a:solidFill>
                <a:latin typeface="Century Gothic" panose="020B0502020202020204" pitchFamily="34" charset="0"/>
              </a:rPr>
              <a:t>From this study it was found that most of the consumers liked the service centre premises, waiting hall and the ambiences </a:t>
            </a:r>
            <a:r>
              <a:rPr lang="en-IN" sz="1800" b="0" i="0" u="none" strike="noStrike" baseline="0" dirty="0">
                <a:solidFill>
                  <a:srgbClr val="000000"/>
                </a:solidFill>
                <a:latin typeface="Century Gothic" panose="020B0502020202020204" pitchFamily="34" charset="0"/>
              </a:rPr>
              <a:t>.</a:t>
            </a:r>
          </a:p>
          <a:p>
            <a:pPr marL="457200" indent="-457200">
              <a:buSzPct val="80000"/>
              <a:buFont typeface="+mj-lt"/>
              <a:buAutoNum type="arabicPeriod"/>
            </a:pPr>
            <a:r>
              <a:rPr lang="en-US" sz="1800" b="0" i="0" u="none" strike="noStrike" baseline="0" dirty="0">
                <a:solidFill>
                  <a:srgbClr val="000000"/>
                </a:solidFill>
                <a:latin typeface="Century Gothic" panose="020B0502020202020204" pitchFamily="34" charset="0"/>
              </a:rPr>
              <a:t>From this study it was found that most of the consumers liked the staff behaviour whenever they visited the dealer</a:t>
            </a:r>
            <a:r>
              <a:rPr lang="en-IN" sz="1800" b="0" i="0" u="none" strike="noStrike" baseline="0" dirty="0">
                <a:solidFill>
                  <a:srgbClr val="000000"/>
                </a:solidFill>
                <a:latin typeface="Century Gothic" panose="020B0502020202020204" pitchFamily="34" charset="0"/>
              </a:rPr>
              <a:t>.</a:t>
            </a:r>
          </a:p>
          <a:p>
            <a:pPr marL="457200" indent="-457200">
              <a:buSzPct val="80000"/>
              <a:buFont typeface="+mj-lt"/>
              <a:buAutoNum type="arabicPeriod"/>
            </a:pPr>
            <a:r>
              <a:rPr lang="en-US" sz="1800" dirty="0">
                <a:solidFill>
                  <a:srgbClr val="000000"/>
                </a:solidFill>
                <a:latin typeface="Century Gothic" panose="020B0502020202020204" pitchFamily="34" charset="0"/>
              </a:rPr>
              <a:t>From this study it was found that most of the time the consumers are satisfied with the demo and technical team explanation during purchase/servicing of the car</a:t>
            </a:r>
            <a:r>
              <a:rPr lang="en-IN" sz="1800" b="0" i="0" u="none" strike="noStrike" baseline="0" dirty="0">
                <a:solidFill>
                  <a:srgbClr val="000000"/>
                </a:solidFill>
                <a:latin typeface="Century Gothic" panose="020B0502020202020204" pitchFamily="34" charset="0"/>
              </a:rPr>
              <a:t>.</a:t>
            </a:r>
          </a:p>
          <a:p>
            <a:pPr marL="457200" indent="-457200">
              <a:buSzPct val="80000"/>
              <a:buFont typeface="+mj-lt"/>
              <a:buAutoNum type="arabicPeriod"/>
            </a:pPr>
            <a:r>
              <a:rPr lang="en-US" sz="1800" b="0" i="0" u="none" strike="noStrike" baseline="0" dirty="0">
                <a:solidFill>
                  <a:srgbClr val="000000"/>
                </a:solidFill>
                <a:latin typeface="Century Gothic" panose="020B0502020202020204" pitchFamily="34" charset="0"/>
              </a:rPr>
              <a:t>From this study it was found that </a:t>
            </a:r>
            <a:r>
              <a:rPr lang="en-US" sz="1800" dirty="0">
                <a:solidFill>
                  <a:srgbClr val="000000"/>
                </a:solidFill>
                <a:latin typeface="Century Gothic" panose="020B0502020202020204" pitchFamily="34" charset="0"/>
              </a:rPr>
              <a:t>customers are</a:t>
            </a:r>
            <a:r>
              <a:rPr lang="en-US" sz="1800" b="0" i="0" u="none" strike="noStrike" baseline="0" dirty="0">
                <a:solidFill>
                  <a:srgbClr val="000000"/>
                </a:solidFill>
                <a:latin typeface="Century Gothic" panose="020B0502020202020204" pitchFamily="34" charset="0"/>
              </a:rPr>
              <a:t> satisfied with the overall services offered by TI Ford Motors.</a:t>
            </a:r>
            <a:endParaRPr lang="en-IN" sz="1800" b="0" i="0" u="none" strike="noStrike" baseline="0" dirty="0">
              <a:solidFill>
                <a:srgbClr val="000000"/>
              </a:solidFill>
              <a:latin typeface="Century Gothic" panose="020B0502020202020204" pitchFamily="34" charset="0"/>
            </a:endParaRPr>
          </a:p>
          <a:p>
            <a:r>
              <a:rPr lang="en-IN" sz="2000" b="1" i="0" u="none" strike="noStrike" baseline="0" dirty="0">
                <a:solidFill>
                  <a:srgbClr val="000000"/>
                </a:solidFill>
                <a:latin typeface="Century Gothic" panose="020B0502020202020204" pitchFamily="34" charset="0"/>
              </a:rPr>
              <a:t>Findings to Objective 2:</a:t>
            </a:r>
            <a:endParaRPr lang="en-IN" sz="1600" b="0" i="0" u="none" strike="noStrike" baseline="0" dirty="0">
              <a:solidFill>
                <a:srgbClr val="000000"/>
              </a:solidFill>
              <a:latin typeface="Century Gothic" panose="020B0502020202020204" pitchFamily="34" charset="0"/>
            </a:endParaRPr>
          </a:p>
          <a:p>
            <a:pPr marL="457200" indent="-457200">
              <a:buSzPct val="80000"/>
              <a:buFont typeface="+mj-lt"/>
              <a:buAutoNum type="arabicPeriod"/>
            </a:pPr>
            <a:r>
              <a:rPr lang="en-US" sz="1800" dirty="0">
                <a:solidFill>
                  <a:srgbClr val="000000"/>
                </a:solidFill>
                <a:latin typeface="Century Gothic" panose="020B0502020202020204" pitchFamily="34" charset="0"/>
              </a:rPr>
              <a:t>From this study it was found that majority the customers do their servicing in the authorised centre of TI Ford Motors</a:t>
            </a:r>
            <a:r>
              <a:rPr lang="en-IN" sz="1800" b="0" i="0" u="none" strike="noStrike" baseline="0" dirty="0">
                <a:solidFill>
                  <a:srgbClr val="000000"/>
                </a:solidFill>
                <a:latin typeface="Century Gothic" panose="020B0502020202020204" pitchFamily="34" charset="0"/>
              </a:rPr>
              <a:t>.</a:t>
            </a:r>
          </a:p>
          <a:p>
            <a:pPr marL="457200" indent="-457200">
              <a:buSzPct val="80000"/>
              <a:buFont typeface="+mj-lt"/>
              <a:buAutoNum type="arabicPeriod"/>
            </a:pPr>
            <a:r>
              <a:rPr lang="en-US" sz="1800" b="0" i="0" u="none" strike="noStrike" baseline="0" dirty="0">
                <a:solidFill>
                  <a:srgbClr val="000000"/>
                </a:solidFill>
                <a:latin typeface="Century Gothic" panose="020B0502020202020204" pitchFamily="34" charset="0"/>
              </a:rPr>
              <a:t>From this study it was found that among the customer who have done all the servicing in the authorised centre has liked the services they provide and meet their satisfaction level</a:t>
            </a:r>
            <a:r>
              <a:rPr lang="en-IN" sz="1800" b="0" i="0" u="none" strike="noStrike" baseline="0" dirty="0">
                <a:solidFill>
                  <a:srgbClr val="000000"/>
                </a:solidFill>
                <a:latin typeface="Century Gothic" panose="020B0502020202020204" pitchFamily="34" charset="0"/>
              </a:rPr>
              <a:t>.</a:t>
            </a:r>
          </a:p>
          <a:p>
            <a:pPr marL="457200" indent="-457200">
              <a:buSzPct val="80000"/>
              <a:buFont typeface="+mj-lt"/>
              <a:buAutoNum type="arabicPeriod"/>
            </a:pPr>
            <a:r>
              <a:rPr lang="en-US" sz="1800" b="0" i="0" u="none" strike="noStrike" baseline="0" dirty="0">
                <a:solidFill>
                  <a:srgbClr val="000000"/>
                </a:solidFill>
                <a:latin typeface="Century Gothic" panose="020B0502020202020204" pitchFamily="34" charset="0"/>
              </a:rPr>
              <a:t>From this study it was found that most the customers liked the servicing plans which includes both free and paid services.</a:t>
            </a:r>
          </a:p>
          <a:p>
            <a:pPr marL="457200" indent="-457200" algn="just">
              <a:buSzPct val="80000"/>
              <a:buFont typeface="+mj-lt"/>
              <a:buAutoNum type="arabicPeriod"/>
            </a:pPr>
            <a:endParaRPr lang="en-US" sz="2000" dirty="0">
              <a:latin typeface="Century Gothic" panose="020B0502020202020204" pitchFamily="34" charset="0"/>
            </a:endParaRPr>
          </a:p>
          <a:p>
            <a:pPr marL="457200" indent="-457200" algn="just">
              <a:buSzPct val="80000"/>
              <a:buFont typeface="+mj-lt"/>
              <a:buAutoNum type="arabicPeriod"/>
            </a:pPr>
            <a:endParaRPr lang="en-US" sz="2400" dirty="0">
              <a:latin typeface="Century Gothic" panose="020B0502020202020204" pitchFamily="34" charset="0"/>
            </a:endParaRPr>
          </a:p>
        </p:txBody>
      </p:sp>
    </p:spTree>
    <p:extLst>
      <p:ext uri="{BB962C8B-B14F-4D97-AF65-F5344CB8AC3E}">
        <p14:creationId xmlns:p14="http://schemas.microsoft.com/office/powerpoint/2010/main" val="373094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17C7-DF59-45B9-A2AE-E37B4C40CA8D}"/>
              </a:ext>
            </a:extLst>
          </p:cNvPr>
          <p:cNvSpPr>
            <a:spLocks noGrp="1"/>
          </p:cNvSpPr>
          <p:nvPr>
            <p:ph type="title"/>
          </p:nvPr>
        </p:nvSpPr>
        <p:spPr>
          <a:xfrm>
            <a:off x="2705894" y="249382"/>
            <a:ext cx="6780211" cy="866569"/>
          </a:xfrm>
        </p:spPr>
        <p:txBody>
          <a:bodyPr>
            <a:normAutofit/>
          </a:bodyPr>
          <a:lstStyle/>
          <a:p>
            <a:pPr algn="ctr"/>
            <a:r>
              <a:rPr lang="en-US" sz="2800" b="1" dirty="0">
                <a:latin typeface="Century Gothic" panose="020B0502020202020204" pitchFamily="34" charset="0"/>
              </a:rPr>
              <a:t>Findings</a:t>
            </a:r>
          </a:p>
        </p:txBody>
      </p:sp>
      <p:sp>
        <p:nvSpPr>
          <p:cNvPr id="4" name="Content Placeholder 2">
            <a:extLst>
              <a:ext uri="{FF2B5EF4-FFF2-40B4-BE49-F238E27FC236}">
                <a16:creationId xmlns:a16="http://schemas.microsoft.com/office/drawing/2014/main" id="{934E6648-1F37-4031-8D60-5348D5C06B74}"/>
              </a:ext>
            </a:extLst>
          </p:cNvPr>
          <p:cNvSpPr>
            <a:spLocks noGrp="1"/>
          </p:cNvSpPr>
          <p:nvPr>
            <p:ph idx="1"/>
          </p:nvPr>
        </p:nvSpPr>
        <p:spPr>
          <a:xfrm>
            <a:off x="798763" y="981481"/>
            <a:ext cx="10769782" cy="5492668"/>
          </a:xfrm>
        </p:spPr>
        <p:txBody>
          <a:bodyPr>
            <a:normAutofit/>
          </a:bodyPr>
          <a:lstStyle/>
          <a:p>
            <a:pPr algn="just">
              <a:buSzPct val="80000"/>
            </a:pPr>
            <a:r>
              <a:rPr lang="en-US" sz="2000" b="1" dirty="0">
                <a:latin typeface="Century Gothic" panose="020B0502020202020204" pitchFamily="34" charset="0"/>
              </a:rPr>
              <a:t>Findings to Objective 3:</a:t>
            </a:r>
          </a:p>
          <a:p>
            <a:pPr marL="457200" indent="-457200" algn="just">
              <a:buSzPct val="80000"/>
              <a:buFont typeface="+mj-lt"/>
              <a:buAutoNum type="arabicPeriod"/>
            </a:pPr>
            <a:r>
              <a:rPr lang="en-US" sz="1800" dirty="0">
                <a:latin typeface="Century Gothic" panose="020B0502020202020204" pitchFamily="34" charset="0"/>
              </a:rPr>
              <a:t>From this study it was found that most of the time the services were delivered on time by the dealer .</a:t>
            </a:r>
          </a:p>
          <a:p>
            <a:pPr marL="457200" indent="-457200" algn="just">
              <a:buSzPct val="80000"/>
              <a:buFont typeface="+mj-lt"/>
              <a:buAutoNum type="arabicPeriod"/>
            </a:pPr>
            <a:r>
              <a:rPr lang="en-US" sz="1800" dirty="0">
                <a:latin typeface="Century Gothic" panose="020B0502020202020204" pitchFamily="34" charset="0"/>
              </a:rPr>
              <a:t>From this study it was found that most the issues that the customers were facing are timeliness, quality of the service, availability of the spare parts, communication and cost of the spare parts.</a:t>
            </a:r>
          </a:p>
          <a:p>
            <a:pPr algn="just">
              <a:buSzPct val="80000"/>
            </a:pPr>
            <a:r>
              <a:rPr lang="en-US" sz="2000" b="1" dirty="0">
                <a:latin typeface="Century Gothic" panose="020B0502020202020204" pitchFamily="34" charset="0"/>
              </a:rPr>
              <a:t>Findings to Objective 4:</a:t>
            </a:r>
            <a:endParaRPr lang="en-US" sz="1800" dirty="0">
              <a:latin typeface="Century Gothic" panose="020B0502020202020204" pitchFamily="34" charset="0"/>
            </a:endParaRPr>
          </a:p>
          <a:p>
            <a:pPr marL="457200" indent="-457200" algn="just">
              <a:buSzPct val="80000"/>
              <a:buFont typeface="+mj-lt"/>
              <a:buAutoNum type="arabicPeriod"/>
            </a:pPr>
            <a:r>
              <a:rPr lang="en-US" sz="1800" dirty="0">
                <a:latin typeface="Century Gothic" panose="020B0502020202020204" pitchFamily="34" charset="0"/>
              </a:rPr>
              <a:t>From this study it was found that most of the customers like the build quality, features, size, design and mainly the comfortability among the parameters of the product attributes.</a:t>
            </a:r>
          </a:p>
          <a:p>
            <a:pPr marL="457200" indent="-457200" algn="just">
              <a:buSzPct val="80000"/>
              <a:buFont typeface="+mj-lt"/>
              <a:buAutoNum type="arabicPeriod"/>
            </a:pPr>
            <a:r>
              <a:rPr lang="en-US" sz="1800" dirty="0">
                <a:latin typeface="Century Gothic" panose="020B0502020202020204" pitchFamily="34" charset="0"/>
              </a:rPr>
              <a:t>From this study it was found that most of the customers like discount facilities, EMIs facilities among the parameters of the price attributes.</a:t>
            </a:r>
          </a:p>
          <a:p>
            <a:pPr marL="457200" indent="-457200" algn="just">
              <a:buSzPct val="80000"/>
              <a:buFont typeface="+mj-lt"/>
              <a:buAutoNum type="arabicPeriod"/>
            </a:pPr>
            <a:r>
              <a:rPr lang="en-US" sz="1800" dirty="0">
                <a:latin typeface="Century Gothic" panose="020B0502020202020204" pitchFamily="34" charset="0"/>
              </a:rPr>
              <a:t>From this study it was found that most of the customers like the accessibility of the showroom, location of the showroom and the coverage of the showroom among the parameters of the place attributes.</a:t>
            </a:r>
          </a:p>
          <a:p>
            <a:pPr marL="457200" indent="-457200" algn="just">
              <a:buSzPct val="80000"/>
              <a:buFont typeface="+mj-lt"/>
              <a:buAutoNum type="arabicPeriod"/>
            </a:pPr>
            <a:r>
              <a:rPr lang="en-US" sz="1800" dirty="0">
                <a:latin typeface="Century Gothic" panose="020B0502020202020204" pitchFamily="34" charset="0"/>
              </a:rPr>
              <a:t>From this study it was found that most of the customers like the advertising, digital marketing and the sales promotional activities offered by TI Ford Motors among the parameters of the promotion attributes.</a:t>
            </a:r>
          </a:p>
          <a:p>
            <a:pPr marL="457200" indent="-457200" algn="just">
              <a:buSzPct val="80000"/>
              <a:buFont typeface="+mj-lt"/>
              <a:buAutoNum type="arabicPeriod"/>
            </a:pPr>
            <a:endParaRPr lang="en-US" sz="2000" dirty="0">
              <a:latin typeface="Century Gothic" panose="020B0502020202020204" pitchFamily="34" charset="0"/>
            </a:endParaRPr>
          </a:p>
          <a:p>
            <a:pPr marL="457200" indent="-457200" algn="just">
              <a:buSzPct val="80000"/>
              <a:buFont typeface="+mj-lt"/>
              <a:buAutoNum type="arabicPeriod"/>
            </a:pPr>
            <a:endParaRPr lang="en-US" sz="2400" dirty="0">
              <a:latin typeface="Century Gothic" panose="020B0502020202020204" pitchFamily="34" charset="0"/>
            </a:endParaRPr>
          </a:p>
        </p:txBody>
      </p:sp>
    </p:spTree>
    <p:extLst>
      <p:ext uri="{BB962C8B-B14F-4D97-AF65-F5344CB8AC3E}">
        <p14:creationId xmlns:p14="http://schemas.microsoft.com/office/powerpoint/2010/main" val="255716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C01B98-ECE3-4D10-B98E-FC750EAB7C8B}"/>
              </a:ext>
            </a:extLst>
          </p:cNvPr>
          <p:cNvSpPr>
            <a:spLocks noGrp="1"/>
          </p:cNvSpPr>
          <p:nvPr>
            <p:ph idx="1"/>
          </p:nvPr>
        </p:nvSpPr>
        <p:spPr>
          <a:xfrm>
            <a:off x="798763" y="1290762"/>
            <a:ext cx="10594472" cy="3146767"/>
          </a:xfrm>
        </p:spPr>
        <p:txBody>
          <a:bodyPr>
            <a:normAutofit/>
          </a:bodyPr>
          <a:lstStyle/>
          <a:p>
            <a:pPr marL="457200" indent="-457200" algn="just">
              <a:buSzPct val="80000"/>
              <a:buAutoNum type="arabicPeriod"/>
            </a:pPr>
            <a:r>
              <a:rPr lang="en-US" sz="2000" dirty="0">
                <a:latin typeface="Century Gothic" panose="020B0502020202020204" pitchFamily="34" charset="0"/>
              </a:rPr>
              <a:t>TI Ford must address the </a:t>
            </a:r>
            <a:r>
              <a:rPr lang="en-US" sz="2000" b="1" dirty="0">
                <a:latin typeface="Century Gothic" panose="020B0502020202020204" pitchFamily="34" charset="0"/>
              </a:rPr>
              <a:t>timeliness</a:t>
            </a:r>
            <a:r>
              <a:rPr lang="en-US" sz="2000" dirty="0">
                <a:latin typeface="Century Gothic" panose="020B0502020202020204" pitchFamily="34" charset="0"/>
              </a:rPr>
              <a:t>, </a:t>
            </a:r>
            <a:r>
              <a:rPr lang="en-US" sz="2000" b="1" dirty="0">
                <a:latin typeface="Century Gothic" panose="020B0502020202020204" pitchFamily="34" charset="0"/>
              </a:rPr>
              <a:t>communication </a:t>
            </a:r>
            <a:r>
              <a:rPr lang="en-US" sz="2000" dirty="0">
                <a:latin typeface="Century Gothic" panose="020B0502020202020204" pitchFamily="34" charset="0"/>
              </a:rPr>
              <a:t>and </a:t>
            </a:r>
            <a:r>
              <a:rPr lang="en-US" sz="2000" b="1" dirty="0">
                <a:latin typeface="Century Gothic" panose="020B0502020202020204" pitchFamily="34" charset="0"/>
              </a:rPr>
              <a:t>parts availability</a:t>
            </a:r>
            <a:r>
              <a:rPr lang="en-US" sz="2000" dirty="0">
                <a:latin typeface="Century Gothic" panose="020B0502020202020204" pitchFamily="34" charset="0"/>
              </a:rPr>
              <a:t> issue during servicing the vehicles.</a:t>
            </a:r>
          </a:p>
          <a:p>
            <a:pPr marL="457200" indent="-457200" algn="just">
              <a:buSzPct val="80000"/>
              <a:buAutoNum type="arabicPeriod"/>
            </a:pPr>
            <a:r>
              <a:rPr lang="en-US" sz="2000" dirty="0">
                <a:latin typeface="Century Gothic" panose="020B0502020202020204" pitchFamily="34" charset="0"/>
              </a:rPr>
              <a:t>The </a:t>
            </a:r>
            <a:r>
              <a:rPr lang="en-US" sz="2000" b="1" dirty="0">
                <a:latin typeface="Century Gothic" panose="020B0502020202020204" pitchFamily="34" charset="0"/>
              </a:rPr>
              <a:t>offering</a:t>
            </a:r>
            <a:r>
              <a:rPr lang="en-US" sz="2000" dirty="0">
                <a:latin typeface="Century Gothic" panose="020B0502020202020204" pitchFamily="34" charset="0"/>
              </a:rPr>
              <a:t> of </a:t>
            </a:r>
            <a:r>
              <a:rPr lang="en-US" sz="2000" b="1" dirty="0">
                <a:latin typeface="Century Gothic" panose="020B0502020202020204" pitchFamily="34" charset="0"/>
              </a:rPr>
              <a:t>test-drive</a:t>
            </a:r>
            <a:r>
              <a:rPr lang="en-US" sz="2000" dirty="0">
                <a:latin typeface="Century Gothic" panose="020B0502020202020204" pitchFamily="34" charset="0"/>
              </a:rPr>
              <a:t> to the buyers needs to be </a:t>
            </a:r>
            <a:r>
              <a:rPr lang="en-US" sz="2000" b="1" dirty="0">
                <a:latin typeface="Century Gothic" panose="020B0502020202020204" pitchFamily="34" charset="0"/>
              </a:rPr>
              <a:t>increased</a:t>
            </a:r>
            <a:r>
              <a:rPr lang="en-US" sz="2000" dirty="0">
                <a:latin typeface="Century Gothic" panose="020B0502020202020204" pitchFamily="34" charset="0"/>
              </a:rPr>
              <a:t>.</a:t>
            </a:r>
          </a:p>
          <a:p>
            <a:pPr marL="457200" indent="-457200" algn="just">
              <a:buSzPct val="80000"/>
              <a:buAutoNum type="arabicPeriod"/>
            </a:pPr>
            <a:r>
              <a:rPr lang="en-US" sz="2000" dirty="0">
                <a:latin typeface="Century Gothic" panose="020B0502020202020204" pitchFamily="34" charset="0"/>
              </a:rPr>
              <a:t>Emphasis on </a:t>
            </a:r>
            <a:r>
              <a:rPr lang="en-US" sz="2000" b="1" dirty="0">
                <a:latin typeface="Century Gothic" panose="020B0502020202020204" pitchFamily="34" charset="0"/>
              </a:rPr>
              <a:t>quality authorised servicing</a:t>
            </a:r>
            <a:r>
              <a:rPr lang="en-US" sz="2000" dirty="0">
                <a:latin typeface="Century Gothic" panose="020B0502020202020204" pitchFamily="34" charset="0"/>
              </a:rPr>
              <a:t> should be given.</a:t>
            </a:r>
          </a:p>
          <a:p>
            <a:pPr marL="457200" indent="-457200" algn="just">
              <a:buSzPct val="80000"/>
              <a:buAutoNum type="arabicPeriod"/>
            </a:pPr>
            <a:r>
              <a:rPr lang="en-US" sz="2000" dirty="0">
                <a:latin typeface="Century Gothic" panose="020B0502020202020204" pitchFamily="34" charset="0"/>
              </a:rPr>
              <a:t>The dealers should look after the </a:t>
            </a:r>
            <a:r>
              <a:rPr lang="en-US" sz="2000" b="1" dirty="0">
                <a:latin typeface="Century Gothic" panose="020B0502020202020204" pitchFamily="34" charset="0"/>
              </a:rPr>
              <a:t>staff behavior </a:t>
            </a:r>
            <a:r>
              <a:rPr lang="en-US" sz="2000" dirty="0">
                <a:latin typeface="Century Gothic" panose="020B0502020202020204" pitchFamily="34" charset="0"/>
              </a:rPr>
              <a:t>and  </a:t>
            </a:r>
            <a:r>
              <a:rPr lang="en-US" sz="2000" b="1" dirty="0">
                <a:latin typeface="Century Gothic" panose="020B0502020202020204" pitchFamily="34" charset="0"/>
              </a:rPr>
              <a:t>hygiene</a:t>
            </a:r>
            <a:r>
              <a:rPr lang="en-US" sz="2000" dirty="0">
                <a:latin typeface="Century Gothic" panose="020B0502020202020204" pitchFamily="34" charset="0"/>
              </a:rPr>
              <a:t> of the compound.</a:t>
            </a:r>
          </a:p>
          <a:p>
            <a:pPr marL="457200" indent="-457200" algn="just">
              <a:buSzPct val="80000"/>
              <a:buAutoNum type="arabicPeriod"/>
            </a:pPr>
            <a:r>
              <a:rPr lang="en-US" sz="2000" dirty="0">
                <a:latin typeface="Century Gothic" panose="020B0502020202020204" pitchFamily="34" charset="0"/>
              </a:rPr>
              <a:t>The </a:t>
            </a:r>
            <a:r>
              <a:rPr lang="en-US" sz="2000" b="1" dirty="0">
                <a:latin typeface="Century Gothic" panose="020B0502020202020204" pitchFamily="34" charset="0"/>
              </a:rPr>
              <a:t>after-sales services</a:t>
            </a:r>
            <a:r>
              <a:rPr lang="en-US" sz="2000" dirty="0">
                <a:latin typeface="Century Gothic" panose="020B0502020202020204" pitchFamily="34" charset="0"/>
              </a:rPr>
              <a:t> need to be </a:t>
            </a:r>
            <a:r>
              <a:rPr lang="en-US" sz="2000" b="1" dirty="0">
                <a:latin typeface="Century Gothic" panose="020B0502020202020204" pitchFamily="34" charset="0"/>
              </a:rPr>
              <a:t>improved</a:t>
            </a:r>
            <a:r>
              <a:rPr lang="en-US" sz="2000" dirty="0">
                <a:latin typeface="Century Gothic" panose="020B0502020202020204" pitchFamily="34" charset="0"/>
              </a:rPr>
              <a:t>.</a:t>
            </a:r>
          </a:p>
          <a:p>
            <a:pPr marL="457200" indent="-457200" algn="just">
              <a:buSzPct val="80000"/>
              <a:buAutoNum type="arabicPeriod"/>
            </a:pPr>
            <a:r>
              <a:rPr lang="en-US" sz="2000" dirty="0">
                <a:latin typeface="Century Gothic" panose="020B0502020202020204" pitchFamily="34" charset="0"/>
              </a:rPr>
              <a:t>The promotional parameters like </a:t>
            </a:r>
            <a:r>
              <a:rPr lang="en-US" sz="2000" b="1" dirty="0">
                <a:latin typeface="Century Gothic" panose="020B0502020202020204" pitchFamily="34" charset="0"/>
              </a:rPr>
              <a:t>advertising</a:t>
            </a:r>
            <a:r>
              <a:rPr lang="en-US" sz="2000" dirty="0">
                <a:latin typeface="Century Gothic" panose="020B0502020202020204" pitchFamily="34" charset="0"/>
              </a:rPr>
              <a:t>, </a:t>
            </a:r>
            <a:r>
              <a:rPr lang="en-US" sz="2000" b="1" dirty="0">
                <a:latin typeface="Century Gothic" panose="020B0502020202020204" pitchFamily="34" charset="0"/>
              </a:rPr>
              <a:t>sales promotion</a:t>
            </a:r>
            <a:r>
              <a:rPr lang="en-US" sz="2000" dirty="0">
                <a:latin typeface="Century Gothic" panose="020B0502020202020204" pitchFamily="34" charset="0"/>
              </a:rPr>
              <a:t> and </a:t>
            </a:r>
            <a:r>
              <a:rPr lang="en-US" sz="2000" b="1" dirty="0">
                <a:latin typeface="Century Gothic" panose="020B0502020202020204" pitchFamily="34" charset="0"/>
              </a:rPr>
              <a:t>publicity</a:t>
            </a:r>
            <a:r>
              <a:rPr lang="en-US" sz="2000" dirty="0">
                <a:latin typeface="Century Gothic" panose="020B0502020202020204" pitchFamily="34" charset="0"/>
              </a:rPr>
              <a:t> need a slight improvement in the implementation.</a:t>
            </a:r>
          </a:p>
          <a:p>
            <a:pPr marL="0" indent="0" algn="just">
              <a:buSzPct val="80000"/>
              <a:buNone/>
            </a:pPr>
            <a:endParaRPr lang="en-US" sz="2400" dirty="0">
              <a:latin typeface="Century Gothic" panose="020B0502020202020204" pitchFamily="34" charset="0"/>
            </a:endParaRPr>
          </a:p>
        </p:txBody>
      </p:sp>
      <p:sp>
        <p:nvSpPr>
          <p:cNvPr id="4" name="Title 1">
            <a:extLst>
              <a:ext uri="{FF2B5EF4-FFF2-40B4-BE49-F238E27FC236}">
                <a16:creationId xmlns:a16="http://schemas.microsoft.com/office/drawing/2014/main" id="{1DD9E974-24AB-4491-86A9-06FFDC72500D}"/>
              </a:ext>
            </a:extLst>
          </p:cNvPr>
          <p:cNvSpPr txBox="1">
            <a:spLocks/>
          </p:cNvSpPr>
          <p:nvPr/>
        </p:nvSpPr>
        <p:spPr>
          <a:xfrm>
            <a:off x="2705894" y="249382"/>
            <a:ext cx="6780211" cy="8665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Century Gothic" panose="020B0502020202020204" pitchFamily="34" charset="0"/>
              </a:rPr>
              <a:t>Recommendations</a:t>
            </a:r>
          </a:p>
        </p:txBody>
      </p:sp>
    </p:spTree>
    <p:extLst>
      <p:ext uri="{BB962C8B-B14F-4D97-AF65-F5344CB8AC3E}">
        <p14:creationId xmlns:p14="http://schemas.microsoft.com/office/powerpoint/2010/main" val="957250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C01B98-ECE3-4D10-B98E-FC750EAB7C8B}"/>
              </a:ext>
            </a:extLst>
          </p:cNvPr>
          <p:cNvSpPr>
            <a:spLocks noGrp="1"/>
          </p:cNvSpPr>
          <p:nvPr>
            <p:ph idx="1"/>
          </p:nvPr>
        </p:nvSpPr>
        <p:spPr>
          <a:xfrm>
            <a:off x="798763" y="1115951"/>
            <a:ext cx="10594472" cy="3106425"/>
          </a:xfrm>
        </p:spPr>
        <p:txBody>
          <a:bodyPr>
            <a:normAutofit/>
          </a:bodyPr>
          <a:lstStyle/>
          <a:p>
            <a:pPr marL="0" indent="900113" algn="just">
              <a:buSzPct val="80000"/>
              <a:buNone/>
            </a:pPr>
            <a:r>
              <a:rPr lang="en-US" sz="2000" dirty="0">
                <a:latin typeface="Century Gothic" panose="020B0502020202020204" pitchFamily="34" charset="0"/>
              </a:rPr>
              <a:t>In a nutshell, it can be said that the brand name rules the heart of the customers. Ford Figo is the most favorite car among the other Ford vehicles. The after-sales services of the dealer need improvements. The dealer should seriously take into consideration for its long run survival and success. Strategies needs to be implemented in order to compete with its competitors.</a:t>
            </a:r>
          </a:p>
          <a:p>
            <a:pPr marL="0" indent="900113" algn="just">
              <a:buSzPct val="80000"/>
              <a:buNone/>
            </a:pPr>
            <a:r>
              <a:rPr lang="en-US" sz="2000" dirty="0">
                <a:latin typeface="Century Gothic" panose="020B0502020202020204" pitchFamily="34" charset="0"/>
              </a:rPr>
              <a:t>Ford is one of the top brands among the four wheeler segment in the world and customers has some expectations in it. The company needs to keep in mind the phase that “Customers are the king” and their satisfaction is the top most priority of the company.</a:t>
            </a:r>
          </a:p>
        </p:txBody>
      </p:sp>
      <p:sp>
        <p:nvSpPr>
          <p:cNvPr id="6" name="Title 1">
            <a:extLst>
              <a:ext uri="{FF2B5EF4-FFF2-40B4-BE49-F238E27FC236}">
                <a16:creationId xmlns:a16="http://schemas.microsoft.com/office/drawing/2014/main" id="{59AC7ECA-9E24-4A64-AC5A-98E2D2E89911}"/>
              </a:ext>
            </a:extLst>
          </p:cNvPr>
          <p:cNvSpPr txBox="1">
            <a:spLocks/>
          </p:cNvSpPr>
          <p:nvPr/>
        </p:nvSpPr>
        <p:spPr>
          <a:xfrm>
            <a:off x="2705894" y="249382"/>
            <a:ext cx="6780211" cy="8665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Century Gothic" panose="020B0502020202020204" pitchFamily="34" charset="0"/>
              </a:rPr>
              <a:t>Conclusion</a:t>
            </a:r>
          </a:p>
        </p:txBody>
      </p:sp>
    </p:spTree>
    <p:extLst>
      <p:ext uri="{BB962C8B-B14F-4D97-AF65-F5344CB8AC3E}">
        <p14:creationId xmlns:p14="http://schemas.microsoft.com/office/powerpoint/2010/main" val="3794445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A10492C-87E5-47E5-B52F-0D1C442A88F8}"/>
              </a:ext>
            </a:extLst>
          </p:cNvPr>
          <p:cNvSpPr>
            <a:spLocks noGrp="1"/>
          </p:cNvSpPr>
          <p:nvPr>
            <p:ph type="title"/>
          </p:nvPr>
        </p:nvSpPr>
        <p:spPr>
          <a:xfrm>
            <a:off x="2705894" y="1731817"/>
            <a:ext cx="6780211" cy="3394366"/>
          </a:xfrm>
        </p:spPr>
        <p:txBody>
          <a:bodyPr/>
          <a:lstStyle/>
          <a:p>
            <a:pPr algn="ctr"/>
            <a:r>
              <a:rPr lang="en-US" b="1" dirty="0">
                <a:latin typeface="Century Gothic" panose="020B0502020202020204" pitchFamily="34" charset="0"/>
              </a:rPr>
              <a:t>Thank You</a:t>
            </a:r>
          </a:p>
        </p:txBody>
      </p:sp>
    </p:spTree>
    <p:extLst>
      <p:ext uri="{BB962C8B-B14F-4D97-AF65-F5344CB8AC3E}">
        <p14:creationId xmlns:p14="http://schemas.microsoft.com/office/powerpoint/2010/main" val="272052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17C7-DF59-45B9-A2AE-E37B4C40CA8D}"/>
              </a:ext>
            </a:extLst>
          </p:cNvPr>
          <p:cNvSpPr>
            <a:spLocks noGrp="1"/>
          </p:cNvSpPr>
          <p:nvPr>
            <p:ph type="title"/>
          </p:nvPr>
        </p:nvSpPr>
        <p:spPr>
          <a:xfrm>
            <a:off x="2705893" y="471054"/>
            <a:ext cx="6780211" cy="866569"/>
          </a:xfrm>
        </p:spPr>
        <p:txBody>
          <a:bodyPr>
            <a:normAutofit/>
          </a:bodyPr>
          <a:lstStyle/>
          <a:p>
            <a:pPr algn="ctr"/>
            <a:r>
              <a:rPr lang="en-US" sz="2800" b="1" dirty="0">
                <a:latin typeface="Century Gothic" panose="020B0502020202020204" pitchFamily="34" charset="0"/>
              </a:rPr>
              <a:t>Scope of the study</a:t>
            </a:r>
          </a:p>
        </p:txBody>
      </p:sp>
      <p:sp>
        <p:nvSpPr>
          <p:cNvPr id="3" name="Content Placeholder 2">
            <a:extLst>
              <a:ext uri="{FF2B5EF4-FFF2-40B4-BE49-F238E27FC236}">
                <a16:creationId xmlns:a16="http://schemas.microsoft.com/office/drawing/2014/main" id="{93C01B98-ECE3-4D10-B98E-FC750EAB7C8B}"/>
              </a:ext>
            </a:extLst>
          </p:cNvPr>
          <p:cNvSpPr>
            <a:spLocks noGrp="1"/>
          </p:cNvSpPr>
          <p:nvPr>
            <p:ph idx="1"/>
          </p:nvPr>
        </p:nvSpPr>
        <p:spPr>
          <a:xfrm>
            <a:off x="847164" y="1678815"/>
            <a:ext cx="10762945" cy="2812502"/>
          </a:xfrm>
        </p:spPr>
        <p:txBody>
          <a:bodyPr>
            <a:normAutofit/>
          </a:bodyPr>
          <a:lstStyle/>
          <a:p>
            <a:pPr marL="457200" indent="-457200" algn="just">
              <a:buSzPct val="80000"/>
              <a:buAutoNum type="arabicPeriod"/>
            </a:pPr>
            <a:r>
              <a:rPr lang="en-US" sz="2000" dirty="0">
                <a:latin typeface="Century Gothic" panose="020B0502020202020204" pitchFamily="34" charset="0"/>
              </a:rPr>
              <a:t>To find the customer perspective towards TI Ford.</a:t>
            </a:r>
          </a:p>
          <a:p>
            <a:pPr marL="457200" indent="-457200" algn="just">
              <a:buSzPct val="80000"/>
              <a:buAutoNum type="arabicPeriod"/>
            </a:pPr>
            <a:r>
              <a:rPr lang="en-US" sz="2000" dirty="0">
                <a:latin typeface="Century Gothic" panose="020B0502020202020204" pitchFamily="34" charset="0"/>
              </a:rPr>
              <a:t>To gain insight if there are any issues faced by the customers.</a:t>
            </a:r>
          </a:p>
          <a:p>
            <a:pPr marL="457200" indent="-457200" algn="just">
              <a:buSzPct val="80000"/>
              <a:buAutoNum type="arabicPeriod"/>
            </a:pPr>
            <a:r>
              <a:rPr lang="en-US" sz="2000" dirty="0">
                <a:latin typeface="Century Gothic" panose="020B0502020202020204" pitchFamily="34" charset="0"/>
              </a:rPr>
              <a:t>To analyze the effectiveness of the services offered by TI Ford.</a:t>
            </a:r>
          </a:p>
          <a:p>
            <a:pPr marL="457200" indent="-457200" algn="just">
              <a:buSzPct val="80000"/>
              <a:buAutoNum type="arabicPeriod"/>
            </a:pPr>
            <a:r>
              <a:rPr lang="en-US" sz="2000" dirty="0">
                <a:latin typeface="Century Gothic" panose="020B0502020202020204" pitchFamily="34" charset="0"/>
              </a:rPr>
              <a:t>To define and analyze the experience based of customer needs.</a:t>
            </a:r>
          </a:p>
          <a:p>
            <a:pPr marL="457200" indent="-457200" algn="just">
              <a:buSzPct val="80000"/>
              <a:buAutoNum type="arabicPeriod"/>
            </a:pPr>
            <a:r>
              <a:rPr lang="en-US" sz="2000" dirty="0">
                <a:latin typeface="Century Gothic" panose="020B0502020202020204" pitchFamily="34" charset="0"/>
              </a:rPr>
              <a:t>To help to take specific measure to improve the standard of customer wants.</a:t>
            </a:r>
          </a:p>
          <a:p>
            <a:pPr marL="0" indent="0" algn="just">
              <a:buSzPct val="80000"/>
              <a:buNone/>
            </a:pPr>
            <a:endParaRPr lang="en-US" sz="2000" dirty="0">
              <a:latin typeface="Century Gothic" panose="020B0502020202020204" pitchFamily="34" charset="0"/>
            </a:endParaRPr>
          </a:p>
          <a:p>
            <a:pPr marL="457200" indent="-457200" algn="just">
              <a:buSzPct val="80000"/>
              <a:buAutoNum type="arabicPeriod"/>
            </a:pPr>
            <a:endParaRPr lang="en-US" sz="2400" dirty="0">
              <a:latin typeface="Century Gothic" panose="020B0502020202020204" pitchFamily="34" charset="0"/>
            </a:endParaRPr>
          </a:p>
        </p:txBody>
      </p:sp>
    </p:spTree>
    <p:extLst>
      <p:ext uri="{BB962C8B-B14F-4D97-AF65-F5344CB8AC3E}">
        <p14:creationId xmlns:p14="http://schemas.microsoft.com/office/powerpoint/2010/main" val="636209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17C7-DF59-45B9-A2AE-E37B4C40CA8D}"/>
              </a:ext>
            </a:extLst>
          </p:cNvPr>
          <p:cNvSpPr>
            <a:spLocks noGrp="1"/>
          </p:cNvSpPr>
          <p:nvPr>
            <p:ph type="title"/>
          </p:nvPr>
        </p:nvSpPr>
        <p:spPr>
          <a:xfrm>
            <a:off x="2705893" y="471054"/>
            <a:ext cx="6780211" cy="866569"/>
          </a:xfrm>
        </p:spPr>
        <p:txBody>
          <a:bodyPr>
            <a:normAutofit/>
          </a:bodyPr>
          <a:lstStyle/>
          <a:p>
            <a:pPr algn="ctr"/>
            <a:r>
              <a:rPr lang="en-US" sz="2800" b="1" dirty="0">
                <a:latin typeface="Century Gothic" panose="020B0502020202020204" pitchFamily="34" charset="0"/>
              </a:rPr>
              <a:t>Research Methodology</a:t>
            </a:r>
          </a:p>
        </p:txBody>
      </p:sp>
      <p:sp>
        <p:nvSpPr>
          <p:cNvPr id="3" name="Content Placeholder 2">
            <a:extLst>
              <a:ext uri="{FF2B5EF4-FFF2-40B4-BE49-F238E27FC236}">
                <a16:creationId xmlns:a16="http://schemas.microsoft.com/office/drawing/2014/main" id="{93C01B98-ECE3-4D10-B98E-FC750EAB7C8B}"/>
              </a:ext>
            </a:extLst>
          </p:cNvPr>
          <p:cNvSpPr>
            <a:spLocks noGrp="1"/>
          </p:cNvSpPr>
          <p:nvPr>
            <p:ph idx="1"/>
          </p:nvPr>
        </p:nvSpPr>
        <p:spPr>
          <a:xfrm>
            <a:off x="831273" y="1611579"/>
            <a:ext cx="10875818" cy="4547173"/>
          </a:xfrm>
        </p:spPr>
        <p:txBody>
          <a:bodyPr>
            <a:normAutofit/>
          </a:bodyPr>
          <a:lstStyle/>
          <a:p>
            <a:pPr marL="0" indent="0" algn="just">
              <a:lnSpc>
                <a:spcPct val="150000"/>
              </a:lnSpc>
              <a:buSzPct val="80000"/>
              <a:buNone/>
            </a:pPr>
            <a:r>
              <a:rPr lang="en-US" sz="2000" b="1" dirty="0">
                <a:latin typeface="Century Gothic" panose="020B0502020202020204" pitchFamily="34" charset="0"/>
              </a:rPr>
              <a:t>Research Design:</a:t>
            </a:r>
            <a:r>
              <a:rPr lang="en-US" sz="2000" dirty="0">
                <a:latin typeface="Century Gothic" panose="020B0502020202020204" pitchFamily="34" charset="0"/>
              </a:rPr>
              <a:t> Descriptive research design has been used to carry this study.</a:t>
            </a:r>
          </a:p>
          <a:p>
            <a:pPr marL="0" indent="0" algn="just">
              <a:lnSpc>
                <a:spcPct val="150000"/>
              </a:lnSpc>
              <a:buSzPct val="80000"/>
              <a:buNone/>
            </a:pPr>
            <a:r>
              <a:rPr lang="en-US" sz="2000" b="1" dirty="0">
                <a:latin typeface="Century Gothic" panose="020B0502020202020204" pitchFamily="34" charset="0"/>
              </a:rPr>
              <a:t>Source Of Data:</a:t>
            </a:r>
            <a:r>
              <a:rPr lang="en-US" sz="2000" dirty="0">
                <a:latin typeface="Century Gothic" panose="020B0502020202020204" pitchFamily="34" charset="0"/>
              </a:rPr>
              <a:t> Primary data and Secondary data.</a:t>
            </a:r>
          </a:p>
          <a:p>
            <a:pPr marL="0" indent="0" algn="just">
              <a:lnSpc>
                <a:spcPct val="150000"/>
              </a:lnSpc>
              <a:buSzPct val="80000"/>
              <a:buNone/>
            </a:pPr>
            <a:r>
              <a:rPr lang="en-US" sz="2000" b="1" dirty="0">
                <a:latin typeface="Century Gothic" panose="020B0502020202020204" pitchFamily="34" charset="0"/>
              </a:rPr>
              <a:t>Target Population: </a:t>
            </a:r>
            <a:r>
              <a:rPr lang="en-US" sz="2000" dirty="0">
                <a:latin typeface="Century Gothic" panose="020B0502020202020204" pitchFamily="34" charset="0"/>
              </a:rPr>
              <a:t>Owners of Ford cars from Kamrup Rural and Metro.</a:t>
            </a:r>
          </a:p>
          <a:p>
            <a:pPr marL="0" indent="0" algn="just">
              <a:lnSpc>
                <a:spcPct val="150000"/>
              </a:lnSpc>
              <a:buSzPct val="80000"/>
              <a:buNone/>
            </a:pPr>
            <a:r>
              <a:rPr lang="en-US" sz="2000" b="1" dirty="0">
                <a:latin typeface="Century Gothic" panose="020B0502020202020204" pitchFamily="34" charset="0"/>
              </a:rPr>
              <a:t>Sample Size: </a:t>
            </a:r>
            <a:r>
              <a:rPr lang="en-US" sz="2000" dirty="0">
                <a:latin typeface="Century Gothic" panose="020B0502020202020204" pitchFamily="34" charset="0"/>
              </a:rPr>
              <a:t>120 respondents.</a:t>
            </a:r>
          </a:p>
          <a:p>
            <a:pPr marL="0" indent="0" algn="just">
              <a:lnSpc>
                <a:spcPct val="150000"/>
              </a:lnSpc>
              <a:buSzPct val="80000"/>
              <a:buNone/>
            </a:pPr>
            <a:r>
              <a:rPr lang="en-US" sz="2000" b="1" dirty="0">
                <a:latin typeface="Century Gothic" panose="020B0502020202020204" pitchFamily="34" charset="0"/>
              </a:rPr>
              <a:t>Data Collection Method: </a:t>
            </a:r>
            <a:r>
              <a:rPr lang="en-US" sz="2000" dirty="0">
                <a:latin typeface="Century Gothic" panose="020B0502020202020204" pitchFamily="34" charset="0"/>
              </a:rPr>
              <a:t>Well designed Questionnaire.</a:t>
            </a:r>
          </a:p>
          <a:p>
            <a:pPr marL="0" indent="0" algn="just">
              <a:lnSpc>
                <a:spcPct val="150000"/>
              </a:lnSpc>
              <a:buSzPct val="80000"/>
              <a:buNone/>
            </a:pPr>
            <a:r>
              <a:rPr lang="en-US" sz="2000" b="1" dirty="0">
                <a:latin typeface="Century Gothic" panose="020B0502020202020204" pitchFamily="34" charset="0"/>
              </a:rPr>
              <a:t>Data Analysis Tools: </a:t>
            </a:r>
            <a:r>
              <a:rPr lang="en-US" sz="2000" dirty="0">
                <a:latin typeface="Century Gothic" panose="020B0502020202020204" pitchFamily="34" charset="0"/>
              </a:rPr>
              <a:t>Cross-Tabulation, Mean and Percentage analysis.</a:t>
            </a:r>
          </a:p>
          <a:p>
            <a:pPr marL="0" indent="0" algn="just">
              <a:lnSpc>
                <a:spcPct val="150000"/>
              </a:lnSpc>
              <a:buSzPct val="80000"/>
              <a:buNone/>
            </a:pPr>
            <a:r>
              <a:rPr lang="en-US" sz="2000" b="1" dirty="0">
                <a:latin typeface="Century Gothic" panose="020B0502020202020204" pitchFamily="34" charset="0"/>
              </a:rPr>
              <a:t>Data Representation Tool: </a:t>
            </a:r>
            <a:r>
              <a:rPr lang="en-US" sz="2000" dirty="0">
                <a:latin typeface="Century Gothic" panose="020B0502020202020204" pitchFamily="34" charset="0"/>
              </a:rPr>
              <a:t>Tables and Graphs.</a:t>
            </a:r>
            <a:endParaRPr lang="en-US" sz="2000" b="1" dirty="0">
              <a:latin typeface="Century Gothic" panose="020B0502020202020204" pitchFamily="34" charset="0"/>
            </a:endParaRPr>
          </a:p>
        </p:txBody>
      </p:sp>
    </p:spTree>
    <p:extLst>
      <p:ext uri="{BB962C8B-B14F-4D97-AF65-F5344CB8AC3E}">
        <p14:creationId xmlns:p14="http://schemas.microsoft.com/office/powerpoint/2010/main" val="264376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E001-AAF5-476A-B408-A7B14A8785E7}"/>
              </a:ext>
            </a:extLst>
          </p:cNvPr>
          <p:cNvSpPr>
            <a:spLocks noGrp="1"/>
          </p:cNvSpPr>
          <p:nvPr>
            <p:ph type="title"/>
          </p:nvPr>
        </p:nvSpPr>
        <p:spPr>
          <a:xfrm>
            <a:off x="1393638" y="2399392"/>
            <a:ext cx="9404723" cy="2059215"/>
          </a:xfrm>
        </p:spPr>
        <p:txBody>
          <a:bodyPr>
            <a:noAutofit/>
          </a:bodyPr>
          <a:lstStyle/>
          <a:p>
            <a:pPr algn="ctr"/>
            <a:r>
              <a:rPr lang="en-US" sz="3200" b="1" dirty="0">
                <a:latin typeface="Century Gothic" panose="020B0502020202020204" pitchFamily="34" charset="0"/>
              </a:rPr>
              <a:t>Data Analysis and Interpretation </a:t>
            </a:r>
          </a:p>
        </p:txBody>
      </p:sp>
    </p:spTree>
    <p:extLst>
      <p:ext uri="{BB962C8B-B14F-4D97-AF65-F5344CB8AC3E}">
        <p14:creationId xmlns:p14="http://schemas.microsoft.com/office/powerpoint/2010/main" val="168662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474BE4-4DEB-472E-8D6F-0564C3B176C4}"/>
              </a:ext>
            </a:extLst>
          </p:cNvPr>
          <p:cNvSpPr txBox="1"/>
          <p:nvPr/>
        </p:nvSpPr>
        <p:spPr>
          <a:xfrm>
            <a:off x="4226610" y="344922"/>
            <a:ext cx="3738779" cy="523220"/>
          </a:xfrm>
          <a:prstGeom prst="rect">
            <a:avLst/>
          </a:prstGeom>
          <a:noFill/>
        </p:spPr>
        <p:txBody>
          <a:bodyPr wrap="none" rtlCol="0">
            <a:spAutoFit/>
          </a:bodyPr>
          <a:lstStyle/>
          <a:p>
            <a:pPr algn="ctr"/>
            <a:r>
              <a:rPr lang="en-US" sz="2800" dirty="0">
                <a:latin typeface="Calibri Light h"/>
              </a:rPr>
              <a:t>Age of the Respondents </a:t>
            </a:r>
          </a:p>
        </p:txBody>
      </p:sp>
      <p:graphicFrame>
        <p:nvGraphicFramePr>
          <p:cNvPr id="6" name="Table 5">
            <a:extLst>
              <a:ext uri="{FF2B5EF4-FFF2-40B4-BE49-F238E27FC236}">
                <a16:creationId xmlns:a16="http://schemas.microsoft.com/office/drawing/2014/main" id="{D0A3559F-6BB5-42DC-8DAF-48A708D63E57}"/>
              </a:ext>
            </a:extLst>
          </p:cNvPr>
          <p:cNvGraphicFramePr>
            <a:graphicFrameLocks noGrp="1"/>
          </p:cNvGraphicFramePr>
          <p:nvPr>
            <p:extLst>
              <p:ext uri="{D42A27DB-BD31-4B8C-83A1-F6EECF244321}">
                <p14:modId xmlns:p14="http://schemas.microsoft.com/office/powerpoint/2010/main" val="1686552014"/>
              </p:ext>
            </p:extLst>
          </p:nvPr>
        </p:nvGraphicFramePr>
        <p:xfrm>
          <a:off x="512619" y="2476045"/>
          <a:ext cx="4308763" cy="2081647"/>
        </p:xfrm>
        <a:graphic>
          <a:graphicData uri="http://schemas.openxmlformats.org/drawingml/2006/table">
            <a:tbl>
              <a:tblPr firstRow="1" firstCol="1" bandRow="1">
                <a:tableStyleId>{5C22544A-7EE6-4342-B048-85BDC9FD1C3A}</a:tableStyleId>
              </a:tblPr>
              <a:tblGrid>
                <a:gridCol w="1246908">
                  <a:extLst>
                    <a:ext uri="{9D8B030D-6E8A-4147-A177-3AD203B41FA5}">
                      <a16:colId xmlns:a16="http://schemas.microsoft.com/office/drawing/2014/main" val="2424194170"/>
                    </a:ext>
                  </a:extLst>
                </a:gridCol>
                <a:gridCol w="1593273">
                  <a:extLst>
                    <a:ext uri="{9D8B030D-6E8A-4147-A177-3AD203B41FA5}">
                      <a16:colId xmlns:a16="http://schemas.microsoft.com/office/drawing/2014/main" val="1348089526"/>
                    </a:ext>
                  </a:extLst>
                </a:gridCol>
                <a:gridCol w="1468582">
                  <a:extLst>
                    <a:ext uri="{9D8B030D-6E8A-4147-A177-3AD203B41FA5}">
                      <a16:colId xmlns:a16="http://schemas.microsoft.com/office/drawing/2014/main" val="374725597"/>
                    </a:ext>
                  </a:extLst>
                </a:gridCol>
              </a:tblGrid>
              <a:tr h="607684">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Age</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Respondents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Percentage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987631"/>
                  </a:ext>
                </a:extLst>
              </a:tr>
              <a:tr h="287763">
                <a:tc>
                  <a:txBody>
                    <a:bodyPr/>
                    <a:lstStyle/>
                    <a:p>
                      <a:pPr marL="0" marR="0" algn="ctr">
                        <a:lnSpc>
                          <a:spcPct val="10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18-30</a:t>
                      </a:r>
                    </a:p>
                  </a:txBody>
                  <a:tcPr marL="68580" marR="68580" marT="0" marB="0"/>
                </a:tc>
                <a:tc>
                  <a:txBody>
                    <a:bodyPr/>
                    <a:lstStyle/>
                    <a:p>
                      <a:pPr algn="ctr" fontAlgn="t"/>
                      <a:r>
                        <a:rPr lang="en-IN" sz="1600" b="0" i="0" u="none" strike="noStrike" dirty="0">
                          <a:solidFill>
                            <a:srgbClr val="000000"/>
                          </a:solidFill>
                          <a:effectLst/>
                          <a:latin typeface="Century Gothic" panose="020B0502020202020204" pitchFamily="34" charset="0"/>
                        </a:rPr>
                        <a:t>54</a:t>
                      </a:r>
                    </a:p>
                  </a:txBody>
                  <a:tcPr marL="9525" marR="9525" marT="9525" marB="0"/>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45%</a:t>
                      </a:r>
                    </a:p>
                  </a:txBody>
                  <a:tcPr marL="68580" marR="68580" marT="0" marB="0"/>
                </a:tc>
                <a:extLst>
                  <a:ext uri="{0D108BD9-81ED-4DB2-BD59-A6C34878D82A}">
                    <a16:rowId xmlns:a16="http://schemas.microsoft.com/office/drawing/2014/main" val="2531983662"/>
                  </a:ext>
                </a:extLst>
              </a:tr>
              <a:tr h="296550">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31-40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50</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42%</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323786"/>
                  </a:ext>
                </a:extLst>
              </a:tr>
              <a:tr h="296550">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41-60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7</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13%</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959724"/>
                  </a:ext>
                </a:extLst>
              </a:tr>
              <a:tr h="296550">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Above 60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0</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8667110"/>
                  </a:ext>
                </a:extLst>
              </a:tr>
              <a:tr h="296550">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Total</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120</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100%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6143801"/>
                  </a:ext>
                </a:extLst>
              </a:tr>
            </a:tbl>
          </a:graphicData>
        </a:graphic>
      </p:graphicFrame>
      <p:graphicFrame>
        <p:nvGraphicFramePr>
          <p:cNvPr id="10" name="Chart 9">
            <a:extLst>
              <a:ext uri="{FF2B5EF4-FFF2-40B4-BE49-F238E27FC236}">
                <a16:creationId xmlns:a16="http://schemas.microsoft.com/office/drawing/2014/main" id="{C12BC817-AE17-46ED-B8AF-8DFE3CB96A8D}"/>
              </a:ext>
            </a:extLst>
          </p:cNvPr>
          <p:cNvGraphicFramePr>
            <a:graphicFrameLocks/>
          </p:cNvGraphicFramePr>
          <p:nvPr>
            <p:extLst>
              <p:ext uri="{D42A27DB-BD31-4B8C-83A1-F6EECF244321}">
                <p14:modId xmlns:p14="http://schemas.microsoft.com/office/powerpoint/2010/main" val="185956759"/>
              </p:ext>
            </p:extLst>
          </p:nvPr>
        </p:nvGraphicFramePr>
        <p:xfrm>
          <a:off x="5652652" y="1720973"/>
          <a:ext cx="5971307" cy="38584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513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F0701DCD-2640-4091-89A4-DE69E6DFE144}"/>
              </a:ext>
            </a:extLst>
          </p:cNvPr>
          <p:cNvGraphicFramePr>
            <a:graphicFrameLocks noGrp="1"/>
          </p:cNvGraphicFramePr>
          <p:nvPr>
            <p:extLst>
              <p:ext uri="{D42A27DB-BD31-4B8C-83A1-F6EECF244321}">
                <p14:modId xmlns:p14="http://schemas.microsoft.com/office/powerpoint/2010/main" val="2094615455"/>
              </p:ext>
            </p:extLst>
          </p:nvPr>
        </p:nvGraphicFramePr>
        <p:xfrm>
          <a:off x="512619" y="2476046"/>
          <a:ext cx="4197926" cy="1561405"/>
        </p:xfrm>
        <a:graphic>
          <a:graphicData uri="http://schemas.openxmlformats.org/drawingml/2006/table">
            <a:tbl>
              <a:tblPr firstRow="1" firstCol="1" bandRow="1">
                <a:tableStyleId>{5C22544A-7EE6-4342-B048-85BDC9FD1C3A}</a:tableStyleId>
              </a:tblPr>
              <a:tblGrid>
                <a:gridCol w="1131728">
                  <a:extLst>
                    <a:ext uri="{9D8B030D-6E8A-4147-A177-3AD203B41FA5}">
                      <a16:colId xmlns:a16="http://schemas.microsoft.com/office/drawing/2014/main" val="2424194170"/>
                    </a:ext>
                  </a:extLst>
                </a:gridCol>
                <a:gridCol w="1556053">
                  <a:extLst>
                    <a:ext uri="{9D8B030D-6E8A-4147-A177-3AD203B41FA5}">
                      <a16:colId xmlns:a16="http://schemas.microsoft.com/office/drawing/2014/main" val="1348089526"/>
                    </a:ext>
                  </a:extLst>
                </a:gridCol>
                <a:gridCol w="1510145">
                  <a:extLst>
                    <a:ext uri="{9D8B030D-6E8A-4147-A177-3AD203B41FA5}">
                      <a16:colId xmlns:a16="http://schemas.microsoft.com/office/drawing/2014/main" val="374725597"/>
                    </a:ext>
                  </a:extLst>
                </a:gridCol>
              </a:tblGrid>
              <a:tr h="585356">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Gender</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Respondents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dirty="0">
                        <a:effectLst/>
                        <a:latin typeface="Century Gothic" panose="020B0502020202020204" pitchFamily="34" charset="0"/>
                      </a:endParaRPr>
                    </a:p>
                    <a:p>
                      <a:pPr marL="0" marR="0" algn="ctr">
                        <a:lnSpc>
                          <a:spcPct val="107000"/>
                        </a:lnSpc>
                        <a:spcBef>
                          <a:spcPts val="0"/>
                        </a:spcBef>
                        <a:spcAft>
                          <a:spcPts val="0"/>
                        </a:spcAft>
                      </a:pPr>
                      <a:r>
                        <a:rPr lang="en-US" sz="1800" dirty="0">
                          <a:effectLst/>
                          <a:latin typeface="Century Gothic" panose="020B0502020202020204" pitchFamily="34" charset="0"/>
                        </a:rPr>
                        <a:t>Percentage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987631"/>
                  </a:ext>
                </a:extLst>
              </a:tr>
              <a:tr h="323569">
                <a:tc>
                  <a:txBody>
                    <a:bodyPr/>
                    <a:lstStyle/>
                    <a:p>
                      <a:pPr marL="0" marR="0" algn="ctr">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Male</a:t>
                      </a:r>
                    </a:p>
                  </a:txBody>
                  <a:tcPr marL="68580" marR="68580" marT="0" marB="0"/>
                </a:tc>
                <a:tc>
                  <a:txBody>
                    <a:bodyPr/>
                    <a:lstStyle/>
                    <a:p>
                      <a:pPr algn="ctr" fontAlgn="t"/>
                      <a:r>
                        <a:rPr lang="en-IN" sz="1600" b="0" i="0" u="none" strike="noStrike" dirty="0">
                          <a:solidFill>
                            <a:srgbClr val="000000"/>
                          </a:solidFill>
                          <a:effectLst/>
                          <a:latin typeface="Century Gothic" panose="020B0502020202020204" pitchFamily="34" charset="0"/>
                        </a:rPr>
                        <a:t>97</a:t>
                      </a:r>
                    </a:p>
                  </a:txBody>
                  <a:tcPr marL="9525" marR="9525" marT="9525" marB="0"/>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81%</a:t>
                      </a:r>
                    </a:p>
                  </a:txBody>
                  <a:tcPr marL="68580" marR="68580" marT="0" marB="0"/>
                </a:tc>
                <a:extLst>
                  <a:ext uri="{0D108BD9-81ED-4DB2-BD59-A6C34878D82A}">
                    <a16:rowId xmlns:a16="http://schemas.microsoft.com/office/drawing/2014/main" val="2531983662"/>
                  </a:ext>
                </a:extLst>
              </a:tr>
              <a:tr h="326240">
                <a:tc>
                  <a:txBody>
                    <a:bodyPr/>
                    <a:lstStyle/>
                    <a:p>
                      <a:pPr marL="0" marR="0" algn="ctr">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Female</a:t>
                      </a: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23</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19%</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323786"/>
                  </a:ext>
                </a:extLst>
              </a:tr>
              <a:tr h="326240">
                <a:tc>
                  <a:txBody>
                    <a:bodyPr/>
                    <a:lstStyle/>
                    <a:p>
                      <a:pPr marL="0" marR="0" algn="ctr">
                        <a:lnSpc>
                          <a:spcPct val="107000"/>
                        </a:lnSpc>
                        <a:spcBef>
                          <a:spcPts val="0"/>
                        </a:spcBef>
                        <a:spcAft>
                          <a:spcPts val="0"/>
                        </a:spcAft>
                      </a:pPr>
                      <a:r>
                        <a:rPr lang="en-US" sz="1600" dirty="0">
                          <a:effectLst/>
                          <a:latin typeface="Century Gothic" panose="020B0502020202020204" pitchFamily="34" charset="0"/>
                        </a:rPr>
                        <a:t>Total</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120</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100%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8667110"/>
                  </a:ext>
                </a:extLst>
              </a:tr>
            </a:tbl>
          </a:graphicData>
        </a:graphic>
      </p:graphicFrame>
      <p:sp>
        <p:nvSpPr>
          <p:cNvPr id="9" name="TextBox 8">
            <a:extLst>
              <a:ext uri="{FF2B5EF4-FFF2-40B4-BE49-F238E27FC236}">
                <a16:creationId xmlns:a16="http://schemas.microsoft.com/office/drawing/2014/main" id="{1E483D5D-DD5C-4E58-85BB-63DDD317A384}"/>
              </a:ext>
            </a:extLst>
          </p:cNvPr>
          <p:cNvSpPr txBox="1"/>
          <p:nvPr/>
        </p:nvSpPr>
        <p:spPr>
          <a:xfrm>
            <a:off x="3959839" y="344922"/>
            <a:ext cx="4272323" cy="523220"/>
          </a:xfrm>
          <a:prstGeom prst="rect">
            <a:avLst/>
          </a:prstGeom>
          <a:noFill/>
        </p:spPr>
        <p:txBody>
          <a:bodyPr wrap="none" rtlCol="0">
            <a:spAutoFit/>
          </a:bodyPr>
          <a:lstStyle/>
          <a:p>
            <a:pPr algn="ctr"/>
            <a:r>
              <a:rPr lang="en-US" sz="2800" dirty="0">
                <a:latin typeface="Calibri Light h"/>
              </a:rPr>
              <a:t>Gender of the Respondents </a:t>
            </a:r>
          </a:p>
        </p:txBody>
      </p:sp>
      <p:graphicFrame>
        <p:nvGraphicFramePr>
          <p:cNvPr id="10" name="Chart 9">
            <a:extLst>
              <a:ext uri="{FF2B5EF4-FFF2-40B4-BE49-F238E27FC236}">
                <a16:creationId xmlns:a16="http://schemas.microsoft.com/office/drawing/2014/main" id="{62668078-72B1-4BA1-AB1E-AFC3790D14FA}"/>
              </a:ext>
            </a:extLst>
          </p:cNvPr>
          <p:cNvGraphicFramePr>
            <a:graphicFrameLocks/>
          </p:cNvGraphicFramePr>
          <p:nvPr>
            <p:extLst>
              <p:ext uri="{D42A27DB-BD31-4B8C-83A1-F6EECF244321}">
                <p14:modId xmlns:p14="http://schemas.microsoft.com/office/powerpoint/2010/main" val="2984540777"/>
              </p:ext>
            </p:extLst>
          </p:nvPr>
        </p:nvGraphicFramePr>
        <p:xfrm>
          <a:off x="5957450" y="1720973"/>
          <a:ext cx="5306290" cy="38584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7591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F0701DCD-2640-4091-89A4-DE69E6DFE144}"/>
              </a:ext>
            </a:extLst>
          </p:cNvPr>
          <p:cNvGraphicFramePr>
            <a:graphicFrameLocks noGrp="1"/>
          </p:cNvGraphicFramePr>
          <p:nvPr>
            <p:extLst>
              <p:ext uri="{D42A27DB-BD31-4B8C-83A1-F6EECF244321}">
                <p14:modId xmlns:p14="http://schemas.microsoft.com/office/powerpoint/2010/main" val="3383034329"/>
              </p:ext>
            </p:extLst>
          </p:nvPr>
        </p:nvGraphicFramePr>
        <p:xfrm>
          <a:off x="512619" y="2476046"/>
          <a:ext cx="4710546" cy="1887645"/>
        </p:xfrm>
        <a:graphic>
          <a:graphicData uri="http://schemas.openxmlformats.org/drawingml/2006/table">
            <a:tbl>
              <a:tblPr firstRow="1" firstCol="1" bandRow="1">
                <a:tableStyleId>{5C22544A-7EE6-4342-B048-85BDC9FD1C3A}</a:tableStyleId>
              </a:tblPr>
              <a:tblGrid>
                <a:gridCol w="1607126">
                  <a:extLst>
                    <a:ext uri="{9D8B030D-6E8A-4147-A177-3AD203B41FA5}">
                      <a16:colId xmlns:a16="http://schemas.microsoft.com/office/drawing/2014/main" val="2424194170"/>
                    </a:ext>
                  </a:extLst>
                </a:gridCol>
                <a:gridCol w="1608856">
                  <a:extLst>
                    <a:ext uri="{9D8B030D-6E8A-4147-A177-3AD203B41FA5}">
                      <a16:colId xmlns:a16="http://schemas.microsoft.com/office/drawing/2014/main" val="1348089526"/>
                    </a:ext>
                  </a:extLst>
                </a:gridCol>
                <a:gridCol w="1494564">
                  <a:extLst>
                    <a:ext uri="{9D8B030D-6E8A-4147-A177-3AD203B41FA5}">
                      <a16:colId xmlns:a16="http://schemas.microsoft.com/office/drawing/2014/main" val="374725597"/>
                    </a:ext>
                  </a:extLst>
                </a:gridCol>
              </a:tblGrid>
              <a:tr h="585356">
                <a:tc>
                  <a:txBody>
                    <a:bodyPr/>
                    <a:lstStyle/>
                    <a:p>
                      <a:pPr marL="0" marR="0" algn="ctr">
                        <a:lnSpc>
                          <a:spcPct val="107000"/>
                        </a:lnSpc>
                        <a:spcBef>
                          <a:spcPts val="0"/>
                        </a:spcBef>
                        <a:spcAft>
                          <a:spcPts val="0"/>
                        </a:spcAft>
                      </a:pPr>
                      <a:endParaRPr lang="en-US" sz="900">
                        <a:effectLst/>
                        <a:latin typeface="Century Gothic" panose="020B0502020202020204" pitchFamily="34" charset="0"/>
                      </a:endParaRPr>
                    </a:p>
                    <a:p>
                      <a:pPr marL="0" marR="0" algn="ctr">
                        <a:lnSpc>
                          <a:spcPct val="107000"/>
                        </a:lnSpc>
                        <a:spcBef>
                          <a:spcPts val="0"/>
                        </a:spcBef>
                        <a:spcAft>
                          <a:spcPts val="0"/>
                        </a:spcAft>
                      </a:pPr>
                      <a:r>
                        <a:rPr lang="en-US" sz="1800">
                          <a:effectLst/>
                          <a:latin typeface="Century Gothic" panose="020B0502020202020204" pitchFamily="34" charset="0"/>
                        </a:rPr>
                        <a:t>Occupations</a:t>
                      </a:r>
                      <a:endParaRPr lang="en-US"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a:effectLst/>
                        <a:latin typeface="Century Gothic" panose="020B0502020202020204" pitchFamily="34" charset="0"/>
                      </a:endParaRPr>
                    </a:p>
                    <a:p>
                      <a:pPr marL="0" marR="0" algn="ctr">
                        <a:lnSpc>
                          <a:spcPct val="107000"/>
                        </a:lnSpc>
                        <a:spcBef>
                          <a:spcPts val="0"/>
                        </a:spcBef>
                        <a:spcAft>
                          <a:spcPts val="0"/>
                        </a:spcAft>
                      </a:pPr>
                      <a:r>
                        <a:rPr lang="en-US" sz="1800">
                          <a:effectLst/>
                          <a:latin typeface="Century Gothic" panose="020B0502020202020204" pitchFamily="34" charset="0"/>
                        </a:rPr>
                        <a:t>Respondents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900">
                        <a:effectLst/>
                        <a:latin typeface="Century Gothic" panose="020B0502020202020204" pitchFamily="34" charset="0"/>
                      </a:endParaRPr>
                    </a:p>
                    <a:p>
                      <a:pPr marL="0" marR="0" algn="ctr">
                        <a:lnSpc>
                          <a:spcPct val="107000"/>
                        </a:lnSpc>
                        <a:spcBef>
                          <a:spcPts val="0"/>
                        </a:spcBef>
                        <a:spcAft>
                          <a:spcPts val="0"/>
                        </a:spcAft>
                      </a:pPr>
                      <a:r>
                        <a:rPr lang="en-US" sz="1800">
                          <a:effectLst/>
                          <a:latin typeface="Century Gothic" panose="020B0502020202020204" pitchFamily="34" charset="0"/>
                        </a:rPr>
                        <a:t>Percentage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0987631"/>
                  </a:ext>
                </a:extLst>
              </a:tr>
              <a:tr h="323569">
                <a:tc>
                  <a:txBody>
                    <a:bodyPr/>
                    <a:lstStyle/>
                    <a:p>
                      <a:pPr marL="0" marR="0" algn="ctr">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Student</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t"/>
                      <a:r>
                        <a:rPr lang="en-IN" sz="1600" b="0" i="0" u="none" strike="noStrike">
                          <a:solidFill>
                            <a:srgbClr val="000000"/>
                          </a:solidFill>
                          <a:effectLst/>
                          <a:latin typeface="Century Gothic" panose="020B0502020202020204" pitchFamily="34" charset="0"/>
                        </a:rPr>
                        <a:t>5</a:t>
                      </a:r>
                      <a:endParaRPr lang="en-IN" sz="1600" b="0" i="0" u="none" strike="noStrike" dirty="0">
                        <a:solidFill>
                          <a:srgbClr val="000000"/>
                        </a:solidFill>
                        <a:effectLst/>
                        <a:latin typeface="Century Gothic" panose="020B0502020202020204" pitchFamily="34" charset="0"/>
                      </a:endParaRPr>
                    </a:p>
                  </a:txBody>
                  <a:tcPr marL="9525" marR="9525" marT="9525" marB="0"/>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4%</a:t>
                      </a:r>
                    </a:p>
                  </a:txBody>
                  <a:tcPr marL="68580" marR="68580" marT="0" marB="0"/>
                </a:tc>
                <a:extLst>
                  <a:ext uri="{0D108BD9-81ED-4DB2-BD59-A6C34878D82A}">
                    <a16:rowId xmlns:a16="http://schemas.microsoft.com/office/drawing/2014/main" val="2531983662"/>
                  </a:ext>
                </a:extLst>
              </a:tr>
              <a:tr h="32624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a:effectLst/>
                          <a:latin typeface="Century Gothic" panose="020B0502020202020204" pitchFamily="34" charset="0"/>
                          <a:ea typeface="Calibri" panose="020F0502020204030204" pitchFamily="34" charset="0"/>
                          <a:cs typeface="Times New Roman" panose="02020603050405020304" pitchFamily="18" charset="0"/>
                        </a:rPr>
                        <a:t>Service</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90</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75%</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323786"/>
                  </a:ext>
                </a:extLst>
              </a:tr>
              <a:tr h="32624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a:effectLst/>
                          <a:latin typeface="Century Gothic" panose="020B0502020202020204" pitchFamily="34" charset="0"/>
                          <a:ea typeface="Calibri" panose="020F0502020204030204" pitchFamily="34" charset="0"/>
                          <a:cs typeface="Times New Roman" panose="02020603050405020304" pitchFamily="18" charset="0"/>
                        </a:rPr>
                        <a:t>Self-employed</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25</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21%</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959724"/>
                  </a:ext>
                </a:extLst>
              </a:tr>
              <a:tr h="326240">
                <a:tc>
                  <a:txBody>
                    <a:bodyPr/>
                    <a:lstStyle/>
                    <a:p>
                      <a:pPr marL="0" marR="0" algn="ctr">
                        <a:lnSpc>
                          <a:spcPct val="107000"/>
                        </a:lnSpc>
                        <a:spcBef>
                          <a:spcPts val="0"/>
                        </a:spcBef>
                        <a:spcAft>
                          <a:spcPts val="0"/>
                        </a:spcAft>
                      </a:pPr>
                      <a:r>
                        <a:rPr lang="en-US" sz="1600">
                          <a:effectLst/>
                          <a:latin typeface="Century Gothic" panose="020B0502020202020204" pitchFamily="34" charset="0"/>
                        </a:rPr>
                        <a:t>Total</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rtl="0" fontAlgn="ctr"/>
                      <a:r>
                        <a:rPr lang="en-IN" sz="1600" b="0" i="0" u="none" strike="noStrike" dirty="0">
                          <a:solidFill>
                            <a:srgbClr val="000000"/>
                          </a:solidFill>
                          <a:effectLst/>
                          <a:latin typeface="Century Gothic" panose="020B0502020202020204" pitchFamily="34" charset="0"/>
                        </a:rPr>
                        <a:t>120</a:t>
                      </a:r>
                    </a:p>
                  </a:txBody>
                  <a:tcPr marL="9525" marR="9525" marT="9525" marB="0" anchor="ctr"/>
                </a:tc>
                <a:tc>
                  <a:txBody>
                    <a:bodyPr/>
                    <a:lstStyle/>
                    <a:p>
                      <a:pPr marL="0" marR="0" algn="ctr">
                        <a:lnSpc>
                          <a:spcPct val="100000"/>
                        </a:lnSpc>
                        <a:spcBef>
                          <a:spcPts val="0"/>
                        </a:spcBef>
                        <a:spcAft>
                          <a:spcPts val="0"/>
                        </a:spcAft>
                      </a:pPr>
                      <a:r>
                        <a:rPr lang="en-US" sz="1600" dirty="0">
                          <a:effectLst/>
                          <a:latin typeface="Century Gothic" panose="020B0502020202020204" pitchFamily="34" charset="0"/>
                        </a:rPr>
                        <a:t>100%</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8667110"/>
                  </a:ext>
                </a:extLst>
              </a:tr>
            </a:tbl>
          </a:graphicData>
        </a:graphic>
      </p:graphicFrame>
      <p:sp>
        <p:nvSpPr>
          <p:cNvPr id="9" name="TextBox 8">
            <a:extLst>
              <a:ext uri="{FF2B5EF4-FFF2-40B4-BE49-F238E27FC236}">
                <a16:creationId xmlns:a16="http://schemas.microsoft.com/office/drawing/2014/main" id="{1E483D5D-DD5C-4E58-85BB-63DDD317A384}"/>
              </a:ext>
            </a:extLst>
          </p:cNvPr>
          <p:cNvSpPr txBox="1"/>
          <p:nvPr/>
        </p:nvSpPr>
        <p:spPr>
          <a:xfrm>
            <a:off x="3668159" y="344922"/>
            <a:ext cx="4855688" cy="523220"/>
          </a:xfrm>
          <a:prstGeom prst="rect">
            <a:avLst/>
          </a:prstGeom>
          <a:noFill/>
        </p:spPr>
        <p:txBody>
          <a:bodyPr wrap="none" rtlCol="0">
            <a:spAutoFit/>
          </a:bodyPr>
          <a:lstStyle/>
          <a:p>
            <a:pPr algn="ctr"/>
            <a:r>
              <a:rPr lang="en-US" sz="2800" dirty="0">
                <a:latin typeface="Calibri Light h"/>
              </a:rPr>
              <a:t>Occupation of the Respondents </a:t>
            </a:r>
          </a:p>
        </p:txBody>
      </p:sp>
      <p:graphicFrame>
        <p:nvGraphicFramePr>
          <p:cNvPr id="5" name="Chart 4">
            <a:extLst>
              <a:ext uri="{FF2B5EF4-FFF2-40B4-BE49-F238E27FC236}">
                <a16:creationId xmlns:a16="http://schemas.microsoft.com/office/drawing/2014/main" id="{8FD07821-1A01-4CE6-A21D-83006A35726C}"/>
              </a:ext>
            </a:extLst>
          </p:cNvPr>
          <p:cNvGraphicFramePr>
            <a:graphicFrameLocks/>
          </p:cNvGraphicFramePr>
          <p:nvPr>
            <p:extLst>
              <p:ext uri="{D42A27DB-BD31-4B8C-83A1-F6EECF244321}">
                <p14:modId xmlns:p14="http://schemas.microsoft.com/office/powerpoint/2010/main" val="1035159509"/>
              </p:ext>
            </p:extLst>
          </p:nvPr>
        </p:nvGraphicFramePr>
        <p:xfrm>
          <a:off x="6096000" y="1720973"/>
          <a:ext cx="5306290" cy="38584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2C547464-4E27-47DC-AFCA-963E6A8349D3}"/>
              </a:ext>
            </a:extLst>
          </p:cNvPr>
          <p:cNvGraphicFramePr>
            <a:graphicFrameLocks/>
          </p:cNvGraphicFramePr>
          <p:nvPr>
            <p:extLst>
              <p:ext uri="{D42A27DB-BD31-4B8C-83A1-F6EECF244321}">
                <p14:modId xmlns:p14="http://schemas.microsoft.com/office/powerpoint/2010/main" val="4138725879"/>
              </p:ext>
            </p:extLst>
          </p:nvPr>
        </p:nvGraphicFramePr>
        <p:xfrm>
          <a:off x="6095999" y="1720972"/>
          <a:ext cx="5306289" cy="38584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27498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4025</TotalTime>
  <Words>1963</Words>
  <Application>Microsoft Office PowerPoint</Application>
  <PresentationFormat>Widescreen</PresentationFormat>
  <Paragraphs>685</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Calibri Light</vt:lpstr>
      <vt:lpstr>Calibri Light h</vt:lpstr>
      <vt:lpstr>Century Gothic</vt:lpstr>
      <vt:lpstr>Google Sans</vt:lpstr>
      <vt:lpstr>New times roman</vt:lpstr>
      <vt:lpstr>Times New Roman</vt:lpstr>
      <vt:lpstr>Office Theme</vt:lpstr>
      <vt:lpstr>A SIP Presentation on  “Customer satisfaction towards the products and after sales services offered by TI Ford”</vt:lpstr>
      <vt:lpstr>Customer Satisfaction</vt:lpstr>
      <vt:lpstr>Objectives of the study</vt:lpstr>
      <vt:lpstr>Scope of the study</vt:lpstr>
      <vt:lpstr>Research Methodology</vt:lpstr>
      <vt:lpstr>Data Analysis and Interpretation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vt:lpstr>
      <vt:lpstr>Findings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Avenue</dc:title>
  <dc:creator>Saroj Das</dc:creator>
  <cp:lastModifiedBy>Saroj Das</cp:lastModifiedBy>
  <cp:revision>147</cp:revision>
  <dcterms:created xsi:type="dcterms:W3CDTF">2021-06-06T11:28:55Z</dcterms:created>
  <dcterms:modified xsi:type="dcterms:W3CDTF">2022-03-05T07:39:47Z</dcterms:modified>
</cp:coreProperties>
</file>