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800776-8A5B-4FAE-BF40-71048DBC6CA0}" v="767" dt="2023-05-12T10:51:34.108"/>
    <p1510:client id="{E960E62B-1E64-4BFB-BD6D-DE4EF9680AEB}" v="1734" dt="2023-05-12T13:03:42.7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73" d="100"/>
          <a:sy n="73" d="100"/>
        </p:scale>
        <p:origin x="212"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6DA3DD-7974-46FF-A3CD-4DEA8A5CD732}"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62D0C170-0339-4416-A203-864E62DCDB1B}">
      <dgm:prSet/>
      <dgm:spPr/>
      <dgm:t>
        <a:bodyPr/>
        <a:lstStyle/>
        <a:p>
          <a:pPr>
            <a:lnSpc>
              <a:spcPct val="100000"/>
            </a:lnSpc>
            <a:defRPr cap="all"/>
          </a:pPr>
          <a:r>
            <a:rPr lang="en-US" dirty="0"/>
            <a:t>Members are</a:t>
          </a:r>
          <a:r>
            <a:rPr lang="en-US" dirty="0">
              <a:latin typeface="Avenir Next LT Pro"/>
            </a:rPr>
            <a:t> travelling </a:t>
          </a:r>
          <a:r>
            <a:rPr lang="en-US" dirty="0"/>
            <a:t> highly on week days and lesser in weekend days</a:t>
          </a:r>
          <a:r>
            <a:rPr lang="en-US" dirty="0">
              <a:latin typeface="Avenir Next LT Pro"/>
            </a:rPr>
            <a:t> ,so that members using for commute to work</a:t>
          </a:r>
          <a:endParaRPr lang="en-US" dirty="0"/>
        </a:p>
      </dgm:t>
    </dgm:pt>
    <dgm:pt modelId="{AA41AF82-D303-49C3-AD0E-6F402BA31701}" type="parTrans" cxnId="{B50E48A7-0DF3-4827-B0F2-49283A198455}">
      <dgm:prSet/>
      <dgm:spPr/>
      <dgm:t>
        <a:bodyPr/>
        <a:lstStyle/>
        <a:p>
          <a:endParaRPr lang="en-US"/>
        </a:p>
      </dgm:t>
    </dgm:pt>
    <dgm:pt modelId="{7225D785-0BD7-4D5C-8758-D74BEAA68308}" type="sibTrans" cxnId="{B50E48A7-0DF3-4827-B0F2-49283A198455}">
      <dgm:prSet/>
      <dgm:spPr/>
      <dgm:t>
        <a:bodyPr/>
        <a:lstStyle/>
        <a:p>
          <a:endParaRPr lang="en-US"/>
        </a:p>
      </dgm:t>
    </dgm:pt>
    <dgm:pt modelId="{0E449864-1D92-4959-A3B6-02CF758B1B34}">
      <dgm:prSet/>
      <dgm:spPr/>
      <dgm:t>
        <a:bodyPr/>
        <a:lstStyle/>
        <a:p>
          <a:pPr>
            <a:lnSpc>
              <a:spcPct val="100000"/>
            </a:lnSpc>
            <a:defRPr cap="all"/>
          </a:pPr>
          <a:r>
            <a:rPr lang="en-US" dirty="0"/>
            <a:t>Casual members riding on weekend than week days </a:t>
          </a:r>
        </a:p>
      </dgm:t>
    </dgm:pt>
    <dgm:pt modelId="{B07CE688-44D0-4CF0-9040-EE2C88AB8AFB}" type="parTrans" cxnId="{EAB311CF-7333-4DAD-8549-F1188811658F}">
      <dgm:prSet/>
      <dgm:spPr/>
      <dgm:t>
        <a:bodyPr/>
        <a:lstStyle/>
        <a:p>
          <a:endParaRPr lang="en-US"/>
        </a:p>
      </dgm:t>
    </dgm:pt>
    <dgm:pt modelId="{E0A152FC-C6A6-4D36-92EE-4E3C71EAF1FF}" type="sibTrans" cxnId="{EAB311CF-7333-4DAD-8549-F1188811658F}">
      <dgm:prSet/>
      <dgm:spPr/>
      <dgm:t>
        <a:bodyPr/>
        <a:lstStyle/>
        <a:p>
          <a:endParaRPr lang="en-US"/>
        </a:p>
      </dgm:t>
    </dgm:pt>
    <dgm:pt modelId="{E35C1B9D-870E-4583-B5DE-AA83B2D04B58}">
      <dgm:prSet/>
      <dgm:spPr/>
      <dgm:t>
        <a:bodyPr/>
        <a:lstStyle/>
        <a:p>
          <a:pPr>
            <a:lnSpc>
              <a:spcPct val="100000"/>
            </a:lnSpc>
            <a:defRPr cap="all"/>
          </a:pPr>
          <a:r>
            <a:rPr lang="en-US" dirty="0"/>
            <a:t>This means we can say</a:t>
          </a:r>
          <a:r>
            <a:rPr lang="en-US" dirty="0">
              <a:latin typeface="Avenir Next LT Pro"/>
            </a:rPr>
            <a:t> </a:t>
          </a:r>
          <a:r>
            <a:rPr lang="en-US" dirty="0"/>
            <a:t> casual members are using </a:t>
          </a:r>
          <a:r>
            <a:rPr lang="en-US" dirty="0">
              <a:latin typeface="Avenir Next LT Pro"/>
            </a:rPr>
            <a:t>cycles for mostly</a:t>
          </a:r>
          <a:r>
            <a:rPr lang="en-US" dirty="0"/>
            <a:t> leisure or exercise</a:t>
          </a:r>
          <a:r>
            <a:rPr lang="en-US" dirty="0">
              <a:latin typeface="Avenir Next LT Pro"/>
            </a:rPr>
            <a:t> </a:t>
          </a:r>
          <a:endParaRPr lang="en-US" dirty="0"/>
        </a:p>
      </dgm:t>
    </dgm:pt>
    <dgm:pt modelId="{50637AA7-FAD5-4BD8-86BF-1F145812E4D3}" type="parTrans" cxnId="{87ED37FA-918C-40AD-A270-881BCA311F14}">
      <dgm:prSet/>
      <dgm:spPr/>
      <dgm:t>
        <a:bodyPr/>
        <a:lstStyle/>
        <a:p>
          <a:endParaRPr lang="en-US"/>
        </a:p>
      </dgm:t>
    </dgm:pt>
    <dgm:pt modelId="{03998F61-CE68-4E26-9AA7-40025B33E8E8}" type="sibTrans" cxnId="{87ED37FA-918C-40AD-A270-881BCA311F14}">
      <dgm:prSet/>
      <dgm:spPr/>
      <dgm:t>
        <a:bodyPr/>
        <a:lstStyle/>
        <a:p>
          <a:endParaRPr lang="en-US"/>
        </a:p>
      </dgm:t>
    </dgm:pt>
    <dgm:pt modelId="{C4A9EE01-7801-43F4-8486-463FA7146B43}" type="pres">
      <dgm:prSet presAssocID="{C66DA3DD-7974-46FF-A3CD-4DEA8A5CD732}" presName="root" presStyleCnt="0">
        <dgm:presLayoutVars>
          <dgm:dir/>
          <dgm:resizeHandles val="exact"/>
        </dgm:presLayoutVars>
      </dgm:prSet>
      <dgm:spPr/>
    </dgm:pt>
    <dgm:pt modelId="{C136A545-D5FD-43BD-9BB5-591F08FDBD3B}" type="pres">
      <dgm:prSet presAssocID="{62D0C170-0339-4416-A203-864E62DCDB1B}" presName="compNode" presStyleCnt="0"/>
      <dgm:spPr/>
    </dgm:pt>
    <dgm:pt modelId="{96C16D77-8704-4155-9602-588223F598C4}" type="pres">
      <dgm:prSet presAssocID="{62D0C170-0339-4416-A203-864E62DCDB1B}" presName="iconBgRect" presStyleLbl="bgShp" presStyleIdx="0" presStyleCnt="3"/>
      <dgm:spPr/>
    </dgm:pt>
    <dgm:pt modelId="{09EA033A-FCC9-47CE-AE44-65870FE96287}" type="pres">
      <dgm:prSet presAssocID="{62D0C170-0339-4416-A203-864E62DCDB1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rain"/>
        </a:ext>
      </dgm:extLst>
    </dgm:pt>
    <dgm:pt modelId="{4CAF67E9-610F-4E3E-A14A-C17036149A8F}" type="pres">
      <dgm:prSet presAssocID="{62D0C170-0339-4416-A203-864E62DCDB1B}" presName="spaceRect" presStyleCnt="0"/>
      <dgm:spPr/>
    </dgm:pt>
    <dgm:pt modelId="{97D04CE6-AB9D-4E97-BDFC-FA05F14BBA87}" type="pres">
      <dgm:prSet presAssocID="{62D0C170-0339-4416-A203-864E62DCDB1B}" presName="textRect" presStyleLbl="revTx" presStyleIdx="0" presStyleCnt="3">
        <dgm:presLayoutVars>
          <dgm:chMax val="1"/>
          <dgm:chPref val="1"/>
        </dgm:presLayoutVars>
      </dgm:prSet>
      <dgm:spPr/>
    </dgm:pt>
    <dgm:pt modelId="{047AC061-A405-423A-836D-67D888DE55EC}" type="pres">
      <dgm:prSet presAssocID="{7225D785-0BD7-4D5C-8758-D74BEAA68308}" presName="sibTrans" presStyleCnt="0"/>
      <dgm:spPr/>
    </dgm:pt>
    <dgm:pt modelId="{45141417-B064-403B-9DCF-BA6713B67E97}" type="pres">
      <dgm:prSet presAssocID="{0E449864-1D92-4959-A3B6-02CF758B1B34}" presName="compNode" presStyleCnt="0"/>
      <dgm:spPr/>
    </dgm:pt>
    <dgm:pt modelId="{82FE3574-D432-49E6-9D7F-A1BE7075D4AD}" type="pres">
      <dgm:prSet presAssocID="{0E449864-1D92-4959-A3B6-02CF758B1B34}" presName="iconBgRect" presStyleLbl="bgShp" presStyleIdx="1" presStyleCnt="3"/>
      <dgm:spPr/>
    </dgm:pt>
    <dgm:pt modelId="{2A6711DB-A2B1-4FAA-9CE3-8C640A6162ED}" type="pres">
      <dgm:prSet presAssocID="{0E449864-1D92-4959-A3B6-02CF758B1B3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otorcycle"/>
        </a:ext>
      </dgm:extLst>
    </dgm:pt>
    <dgm:pt modelId="{3F1D5EAE-E0B5-4B3E-B50E-C44D6A1D5707}" type="pres">
      <dgm:prSet presAssocID="{0E449864-1D92-4959-A3B6-02CF758B1B34}" presName="spaceRect" presStyleCnt="0"/>
      <dgm:spPr/>
    </dgm:pt>
    <dgm:pt modelId="{983E6AA5-0A90-43D2-B811-B3E258428AF8}" type="pres">
      <dgm:prSet presAssocID="{0E449864-1D92-4959-A3B6-02CF758B1B34}" presName="textRect" presStyleLbl="revTx" presStyleIdx="1" presStyleCnt="3">
        <dgm:presLayoutVars>
          <dgm:chMax val="1"/>
          <dgm:chPref val="1"/>
        </dgm:presLayoutVars>
      </dgm:prSet>
      <dgm:spPr/>
    </dgm:pt>
    <dgm:pt modelId="{D37CC6B1-5C49-43B3-B0D1-2571AD3EEFD0}" type="pres">
      <dgm:prSet presAssocID="{E0A152FC-C6A6-4D36-92EE-4E3C71EAF1FF}" presName="sibTrans" presStyleCnt="0"/>
      <dgm:spPr/>
    </dgm:pt>
    <dgm:pt modelId="{D232DBD3-C142-45A0-A358-425833E9A2BC}" type="pres">
      <dgm:prSet presAssocID="{E35C1B9D-870E-4583-B5DE-AA83B2D04B58}" presName="compNode" presStyleCnt="0"/>
      <dgm:spPr/>
    </dgm:pt>
    <dgm:pt modelId="{5C12C40B-5DAC-4F33-9ACD-5FDCECD0C2CD}" type="pres">
      <dgm:prSet presAssocID="{E35C1B9D-870E-4583-B5DE-AA83B2D04B58}" presName="iconBgRect" presStyleLbl="bgShp" presStyleIdx="2" presStyleCnt="3"/>
      <dgm:spPr/>
    </dgm:pt>
    <dgm:pt modelId="{6B323DBF-184D-477A-A09E-CE896076BDF7}" type="pres">
      <dgm:prSet presAssocID="{E35C1B9D-870E-4583-B5DE-AA83B2D04B5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ike"/>
        </a:ext>
      </dgm:extLst>
    </dgm:pt>
    <dgm:pt modelId="{85F370BF-0D52-4C1F-AF7C-C324FB204366}" type="pres">
      <dgm:prSet presAssocID="{E35C1B9D-870E-4583-B5DE-AA83B2D04B58}" presName="spaceRect" presStyleCnt="0"/>
      <dgm:spPr/>
    </dgm:pt>
    <dgm:pt modelId="{14118291-392F-4529-9B22-D2453B084FBA}" type="pres">
      <dgm:prSet presAssocID="{E35C1B9D-870E-4583-B5DE-AA83B2D04B58}" presName="textRect" presStyleLbl="revTx" presStyleIdx="2" presStyleCnt="3">
        <dgm:presLayoutVars>
          <dgm:chMax val="1"/>
          <dgm:chPref val="1"/>
        </dgm:presLayoutVars>
      </dgm:prSet>
      <dgm:spPr/>
    </dgm:pt>
  </dgm:ptLst>
  <dgm:cxnLst>
    <dgm:cxn modelId="{51517B5B-2D18-41BC-8391-B8EED93998F0}" type="presOf" srcId="{0E449864-1D92-4959-A3B6-02CF758B1B34}" destId="{983E6AA5-0A90-43D2-B811-B3E258428AF8}" srcOrd="0" destOrd="0" presId="urn:microsoft.com/office/officeart/2018/5/layout/IconCircleLabelList"/>
    <dgm:cxn modelId="{9C693692-BBF1-4335-AC32-AB1FCD4EB864}" type="presOf" srcId="{62D0C170-0339-4416-A203-864E62DCDB1B}" destId="{97D04CE6-AB9D-4E97-BDFC-FA05F14BBA87}" srcOrd="0" destOrd="0" presId="urn:microsoft.com/office/officeart/2018/5/layout/IconCircleLabelList"/>
    <dgm:cxn modelId="{0D31C792-71D7-4F8F-8FCE-B905E7C24121}" type="presOf" srcId="{E35C1B9D-870E-4583-B5DE-AA83B2D04B58}" destId="{14118291-392F-4529-9B22-D2453B084FBA}" srcOrd="0" destOrd="0" presId="urn:microsoft.com/office/officeart/2018/5/layout/IconCircleLabelList"/>
    <dgm:cxn modelId="{B50E48A7-0DF3-4827-B0F2-49283A198455}" srcId="{C66DA3DD-7974-46FF-A3CD-4DEA8A5CD732}" destId="{62D0C170-0339-4416-A203-864E62DCDB1B}" srcOrd="0" destOrd="0" parTransId="{AA41AF82-D303-49C3-AD0E-6F402BA31701}" sibTransId="{7225D785-0BD7-4D5C-8758-D74BEAA68308}"/>
    <dgm:cxn modelId="{F9FA47BC-826F-4717-9DD7-0E28DF01C1D6}" type="presOf" srcId="{C66DA3DD-7974-46FF-A3CD-4DEA8A5CD732}" destId="{C4A9EE01-7801-43F4-8486-463FA7146B43}" srcOrd="0" destOrd="0" presId="urn:microsoft.com/office/officeart/2018/5/layout/IconCircleLabelList"/>
    <dgm:cxn modelId="{EAB311CF-7333-4DAD-8549-F1188811658F}" srcId="{C66DA3DD-7974-46FF-A3CD-4DEA8A5CD732}" destId="{0E449864-1D92-4959-A3B6-02CF758B1B34}" srcOrd="1" destOrd="0" parTransId="{B07CE688-44D0-4CF0-9040-EE2C88AB8AFB}" sibTransId="{E0A152FC-C6A6-4D36-92EE-4E3C71EAF1FF}"/>
    <dgm:cxn modelId="{87ED37FA-918C-40AD-A270-881BCA311F14}" srcId="{C66DA3DD-7974-46FF-A3CD-4DEA8A5CD732}" destId="{E35C1B9D-870E-4583-B5DE-AA83B2D04B58}" srcOrd="2" destOrd="0" parTransId="{50637AA7-FAD5-4BD8-86BF-1F145812E4D3}" sibTransId="{03998F61-CE68-4E26-9AA7-40025B33E8E8}"/>
    <dgm:cxn modelId="{8C2E637D-1BF8-4236-86A8-2C62FA024F8D}" type="presParOf" srcId="{C4A9EE01-7801-43F4-8486-463FA7146B43}" destId="{C136A545-D5FD-43BD-9BB5-591F08FDBD3B}" srcOrd="0" destOrd="0" presId="urn:microsoft.com/office/officeart/2018/5/layout/IconCircleLabelList"/>
    <dgm:cxn modelId="{7BCC4BA9-77D3-491E-9521-9A230DA5A5BE}" type="presParOf" srcId="{C136A545-D5FD-43BD-9BB5-591F08FDBD3B}" destId="{96C16D77-8704-4155-9602-588223F598C4}" srcOrd="0" destOrd="0" presId="urn:microsoft.com/office/officeart/2018/5/layout/IconCircleLabelList"/>
    <dgm:cxn modelId="{71FFA879-463D-4A84-85F1-1876BBC3193E}" type="presParOf" srcId="{C136A545-D5FD-43BD-9BB5-591F08FDBD3B}" destId="{09EA033A-FCC9-47CE-AE44-65870FE96287}" srcOrd="1" destOrd="0" presId="urn:microsoft.com/office/officeart/2018/5/layout/IconCircleLabelList"/>
    <dgm:cxn modelId="{4C554C03-6CA3-4986-93D9-25D0244628AC}" type="presParOf" srcId="{C136A545-D5FD-43BD-9BB5-591F08FDBD3B}" destId="{4CAF67E9-610F-4E3E-A14A-C17036149A8F}" srcOrd="2" destOrd="0" presId="urn:microsoft.com/office/officeart/2018/5/layout/IconCircleLabelList"/>
    <dgm:cxn modelId="{30E2980E-5B61-49ED-9A9F-C152DEC92238}" type="presParOf" srcId="{C136A545-D5FD-43BD-9BB5-591F08FDBD3B}" destId="{97D04CE6-AB9D-4E97-BDFC-FA05F14BBA87}" srcOrd="3" destOrd="0" presId="urn:microsoft.com/office/officeart/2018/5/layout/IconCircleLabelList"/>
    <dgm:cxn modelId="{8CCDF150-BB0F-4E99-A965-2C160D4A10EC}" type="presParOf" srcId="{C4A9EE01-7801-43F4-8486-463FA7146B43}" destId="{047AC061-A405-423A-836D-67D888DE55EC}" srcOrd="1" destOrd="0" presId="urn:microsoft.com/office/officeart/2018/5/layout/IconCircleLabelList"/>
    <dgm:cxn modelId="{F43C2958-6F36-4E8D-93E9-F36BB2506E26}" type="presParOf" srcId="{C4A9EE01-7801-43F4-8486-463FA7146B43}" destId="{45141417-B064-403B-9DCF-BA6713B67E97}" srcOrd="2" destOrd="0" presId="urn:microsoft.com/office/officeart/2018/5/layout/IconCircleLabelList"/>
    <dgm:cxn modelId="{7C0182DB-F672-43D6-9B76-2D8973E358F9}" type="presParOf" srcId="{45141417-B064-403B-9DCF-BA6713B67E97}" destId="{82FE3574-D432-49E6-9D7F-A1BE7075D4AD}" srcOrd="0" destOrd="0" presId="urn:microsoft.com/office/officeart/2018/5/layout/IconCircleLabelList"/>
    <dgm:cxn modelId="{348F4C3D-8E88-4556-8AF5-1FD318AA3133}" type="presParOf" srcId="{45141417-B064-403B-9DCF-BA6713B67E97}" destId="{2A6711DB-A2B1-4FAA-9CE3-8C640A6162ED}" srcOrd="1" destOrd="0" presId="urn:microsoft.com/office/officeart/2018/5/layout/IconCircleLabelList"/>
    <dgm:cxn modelId="{9BD2C55E-B915-4EEB-8458-96DABCC0BC55}" type="presParOf" srcId="{45141417-B064-403B-9DCF-BA6713B67E97}" destId="{3F1D5EAE-E0B5-4B3E-B50E-C44D6A1D5707}" srcOrd="2" destOrd="0" presId="urn:microsoft.com/office/officeart/2018/5/layout/IconCircleLabelList"/>
    <dgm:cxn modelId="{C746AC35-9438-42DD-97D9-2341FAC76C82}" type="presParOf" srcId="{45141417-B064-403B-9DCF-BA6713B67E97}" destId="{983E6AA5-0A90-43D2-B811-B3E258428AF8}" srcOrd="3" destOrd="0" presId="urn:microsoft.com/office/officeart/2018/5/layout/IconCircleLabelList"/>
    <dgm:cxn modelId="{A1666312-9AAC-48F1-B5EC-E08A977F1ECA}" type="presParOf" srcId="{C4A9EE01-7801-43F4-8486-463FA7146B43}" destId="{D37CC6B1-5C49-43B3-B0D1-2571AD3EEFD0}" srcOrd="3" destOrd="0" presId="urn:microsoft.com/office/officeart/2018/5/layout/IconCircleLabelList"/>
    <dgm:cxn modelId="{F94CE845-1714-4710-A783-6F9BAB0601FF}" type="presParOf" srcId="{C4A9EE01-7801-43F4-8486-463FA7146B43}" destId="{D232DBD3-C142-45A0-A358-425833E9A2BC}" srcOrd="4" destOrd="0" presId="urn:microsoft.com/office/officeart/2018/5/layout/IconCircleLabelList"/>
    <dgm:cxn modelId="{336A6749-F243-411B-9844-D126C819DDB1}" type="presParOf" srcId="{D232DBD3-C142-45A0-A358-425833E9A2BC}" destId="{5C12C40B-5DAC-4F33-9ACD-5FDCECD0C2CD}" srcOrd="0" destOrd="0" presId="urn:microsoft.com/office/officeart/2018/5/layout/IconCircleLabelList"/>
    <dgm:cxn modelId="{08480A24-3EA7-4C0E-B2EF-E5D800EB97E9}" type="presParOf" srcId="{D232DBD3-C142-45A0-A358-425833E9A2BC}" destId="{6B323DBF-184D-477A-A09E-CE896076BDF7}" srcOrd="1" destOrd="0" presId="urn:microsoft.com/office/officeart/2018/5/layout/IconCircleLabelList"/>
    <dgm:cxn modelId="{4F4835DD-BE9F-457F-9AB1-3F458467D2DE}" type="presParOf" srcId="{D232DBD3-C142-45A0-A358-425833E9A2BC}" destId="{85F370BF-0D52-4C1F-AF7C-C324FB204366}" srcOrd="2" destOrd="0" presId="urn:microsoft.com/office/officeart/2018/5/layout/IconCircleLabelList"/>
    <dgm:cxn modelId="{0ECC9BA8-EED0-490D-BCC8-705B2921776D}" type="presParOf" srcId="{D232DBD3-C142-45A0-A358-425833E9A2BC}" destId="{14118291-392F-4529-9B22-D2453B084FBA}"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C16D77-8704-4155-9602-588223F598C4}">
      <dsp:nvSpPr>
        <dsp:cNvPr id="0" name=""/>
        <dsp:cNvSpPr/>
      </dsp:nvSpPr>
      <dsp:spPr>
        <a:xfrm>
          <a:off x="891658" y="2601"/>
          <a:ext cx="928582" cy="92858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EA033A-FCC9-47CE-AE44-65870FE96287}">
      <dsp:nvSpPr>
        <dsp:cNvPr id="0" name=""/>
        <dsp:cNvSpPr/>
      </dsp:nvSpPr>
      <dsp:spPr>
        <a:xfrm>
          <a:off x="1089553" y="200496"/>
          <a:ext cx="532792" cy="5327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D04CE6-AB9D-4E97-BDFC-FA05F14BBA87}">
      <dsp:nvSpPr>
        <dsp:cNvPr id="0" name=""/>
        <dsp:cNvSpPr/>
      </dsp:nvSpPr>
      <dsp:spPr>
        <a:xfrm>
          <a:off x="594817" y="1220414"/>
          <a:ext cx="1522265" cy="875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Members are</a:t>
          </a:r>
          <a:r>
            <a:rPr lang="en-US" sz="1100" kern="1200" dirty="0">
              <a:latin typeface="Avenir Next LT Pro"/>
            </a:rPr>
            <a:t> travelling </a:t>
          </a:r>
          <a:r>
            <a:rPr lang="en-US" sz="1100" kern="1200" dirty="0"/>
            <a:t> highly on week days and lesser in weekend days</a:t>
          </a:r>
          <a:r>
            <a:rPr lang="en-US" sz="1100" kern="1200" dirty="0">
              <a:latin typeface="Avenir Next LT Pro"/>
            </a:rPr>
            <a:t> ,so that members using for commute to work</a:t>
          </a:r>
          <a:endParaRPr lang="en-US" sz="1100" kern="1200" dirty="0"/>
        </a:p>
      </dsp:txBody>
      <dsp:txXfrm>
        <a:off x="594817" y="1220414"/>
        <a:ext cx="1522265" cy="875302"/>
      </dsp:txXfrm>
    </dsp:sp>
    <dsp:sp modelId="{82FE3574-D432-49E6-9D7F-A1BE7075D4AD}">
      <dsp:nvSpPr>
        <dsp:cNvPr id="0" name=""/>
        <dsp:cNvSpPr/>
      </dsp:nvSpPr>
      <dsp:spPr>
        <a:xfrm>
          <a:off x="2680321" y="2601"/>
          <a:ext cx="928582" cy="92858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6711DB-A2B1-4FAA-9CE3-8C640A6162ED}">
      <dsp:nvSpPr>
        <dsp:cNvPr id="0" name=""/>
        <dsp:cNvSpPr/>
      </dsp:nvSpPr>
      <dsp:spPr>
        <a:xfrm>
          <a:off x="2878215" y="200496"/>
          <a:ext cx="532792" cy="5327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3E6AA5-0A90-43D2-B811-B3E258428AF8}">
      <dsp:nvSpPr>
        <dsp:cNvPr id="0" name=""/>
        <dsp:cNvSpPr/>
      </dsp:nvSpPr>
      <dsp:spPr>
        <a:xfrm>
          <a:off x="2383479" y="1220414"/>
          <a:ext cx="1522265" cy="875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Casual members riding on weekend than week days </a:t>
          </a:r>
        </a:p>
      </dsp:txBody>
      <dsp:txXfrm>
        <a:off x="2383479" y="1220414"/>
        <a:ext cx="1522265" cy="875302"/>
      </dsp:txXfrm>
    </dsp:sp>
    <dsp:sp modelId="{5C12C40B-5DAC-4F33-9ACD-5FDCECD0C2CD}">
      <dsp:nvSpPr>
        <dsp:cNvPr id="0" name=""/>
        <dsp:cNvSpPr/>
      </dsp:nvSpPr>
      <dsp:spPr>
        <a:xfrm>
          <a:off x="1785989" y="2476283"/>
          <a:ext cx="928582" cy="92858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323DBF-184D-477A-A09E-CE896076BDF7}">
      <dsp:nvSpPr>
        <dsp:cNvPr id="0" name=""/>
        <dsp:cNvSpPr/>
      </dsp:nvSpPr>
      <dsp:spPr>
        <a:xfrm>
          <a:off x="1983884" y="2674177"/>
          <a:ext cx="532792" cy="5327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118291-392F-4529-9B22-D2453B084FBA}">
      <dsp:nvSpPr>
        <dsp:cNvPr id="0" name=""/>
        <dsp:cNvSpPr/>
      </dsp:nvSpPr>
      <dsp:spPr>
        <a:xfrm>
          <a:off x="1489148" y="3694095"/>
          <a:ext cx="1522265" cy="875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This means we can say</a:t>
          </a:r>
          <a:r>
            <a:rPr lang="en-US" sz="1100" kern="1200" dirty="0">
              <a:latin typeface="Avenir Next LT Pro"/>
            </a:rPr>
            <a:t> </a:t>
          </a:r>
          <a:r>
            <a:rPr lang="en-US" sz="1100" kern="1200" dirty="0"/>
            <a:t> casual members are using </a:t>
          </a:r>
          <a:r>
            <a:rPr lang="en-US" sz="1100" kern="1200" dirty="0">
              <a:latin typeface="Avenir Next LT Pro"/>
            </a:rPr>
            <a:t>cycles for mostly</a:t>
          </a:r>
          <a:r>
            <a:rPr lang="en-US" sz="1100" kern="1200" dirty="0"/>
            <a:t> leisure or exercise</a:t>
          </a:r>
          <a:r>
            <a:rPr lang="en-US" sz="1100" kern="1200" dirty="0">
              <a:latin typeface="Avenir Next LT Pro"/>
            </a:rPr>
            <a:t> </a:t>
          </a:r>
          <a:endParaRPr lang="en-US" sz="1100" kern="1200" dirty="0"/>
        </a:p>
      </dsp:txBody>
      <dsp:txXfrm>
        <a:off x="1489148" y="3694095"/>
        <a:ext cx="1522265" cy="875302"/>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Friday, May 12, 2023</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542268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Friday, May 12, 2023</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148946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Friday, May 12, 2023</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109777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Friday, May 12, 2023</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029154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Friday, May 12, 2023</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143835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Friday, May 12, 2023</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731307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Friday, May 12, 2023</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085390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Friday, May 12, 2023</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480420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Friday, May 12, 2023</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529672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Friday, May 12, 2023</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065036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Friday, May 12, 2023</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241776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Friday, May 12, 2023</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1383551169"/>
      </p:ext>
    </p:extLst>
  </p:cSld>
  <p:clrMap bg1="dk1" tx1="lt1" bg2="dk2" tx2="lt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0" r:id="rId6"/>
    <p:sldLayoutId id="2147483816" r:id="rId7"/>
    <p:sldLayoutId id="2147483817" r:id="rId8"/>
    <p:sldLayoutId id="2147483818" r:id="rId9"/>
    <p:sldLayoutId id="2147483819" r:id="rId10"/>
    <p:sldLayoutId id="2147483821"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s://public.tableau.com/app/profile/sarojini.mandapati/viz/cyclisticbikeanalysis-2022/Dashboard1#1"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50863" y="549275"/>
            <a:ext cx="5437187" cy="2986234"/>
          </a:xfrm>
        </p:spPr>
        <p:txBody>
          <a:bodyPr anchor="b">
            <a:normAutofit/>
          </a:bodyPr>
          <a:lstStyle/>
          <a:p>
            <a:pPr>
              <a:lnSpc>
                <a:spcPct val="90000"/>
              </a:lnSpc>
            </a:pPr>
            <a:r>
              <a:rPr lang="en-US" sz="5000">
                <a:ea typeface="+mj-lt"/>
                <a:cs typeface="+mj-lt"/>
              </a:rPr>
              <a:t>Analyzing Cyclistic Trip Data for 2022 Annual Members and Casual Riders</a:t>
            </a:r>
            <a:endParaRPr lang="en-US" sz="5000"/>
          </a:p>
        </p:txBody>
      </p:sp>
      <p:sp>
        <p:nvSpPr>
          <p:cNvPr id="3" name="Subtitle 2"/>
          <p:cNvSpPr>
            <a:spLocks noGrp="1"/>
          </p:cNvSpPr>
          <p:nvPr>
            <p:ph type="subTitle" idx="1"/>
          </p:nvPr>
        </p:nvSpPr>
        <p:spPr>
          <a:xfrm>
            <a:off x="550863" y="3827610"/>
            <a:ext cx="5437187" cy="2265216"/>
          </a:xfrm>
        </p:spPr>
        <p:txBody>
          <a:bodyPr vert="horz" wrap="square" lIns="91440" tIns="45720" rIns="91440" bIns="45720" rtlCol="0" anchor="t">
            <a:normAutofit/>
          </a:bodyPr>
          <a:lstStyle/>
          <a:p>
            <a:pPr>
              <a:lnSpc>
                <a:spcPct val="90000"/>
              </a:lnSpc>
            </a:pPr>
            <a:r>
              <a:rPr lang="en-US" sz="1900" dirty="0" err="1">
                <a:solidFill>
                  <a:schemeClr val="tx1">
                    <a:lumMod val="95000"/>
                  </a:schemeClr>
                </a:solidFill>
                <a:ea typeface="+mn-lt"/>
                <a:cs typeface="+mn-lt"/>
              </a:rPr>
              <a:t>Cyclistic</a:t>
            </a:r>
            <a:r>
              <a:rPr lang="en-US" sz="1900" dirty="0">
                <a:solidFill>
                  <a:schemeClr val="tx1">
                    <a:lumMod val="95000"/>
                  </a:schemeClr>
                </a:solidFill>
                <a:ea typeface="+mn-lt"/>
                <a:cs typeface="+mn-lt"/>
              </a:rPr>
              <a:t> is a bike rental service that provides bikes for both annual members and casual riders. The purpose of this presentation is to analyze the differences in how these two groups use </a:t>
            </a:r>
            <a:r>
              <a:rPr lang="en-US" sz="1900" dirty="0" err="1">
                <a:solidFill>
                  <a:schemeClr val="tx1">
                    <a:lumMod val="95000"/>
                  </a:schemeClr>
                </a:solidFill>
                <a:latin typeface="Calibri"/>
                <a:ea typeface="+mn-lt"/>
                <a:cs typeface="+mn-lt"/>
              </a:rPr>
              <a:t>Cyclistic</a:t>
            </a:r>
            <a:r>
              <a:rPr lang="en-US" sz="1900" dirty="0">
                <a:solidFill>
                  <a:schemeClr val="tx1">
                    <a:lumMod val="95000"/>
                  </a:schemeClr>
                </a:solidFill>
                <a:ea typeface="+mn-lt"/>
                <a:cs typeface="+mn-lt"/>
              </a:rPr>
              <a:t> bikes and provide recommendations for improving the service. The data used in this presentation is based on </a:t>
            </a:r>
            <a:r>
              <a:rPr lang="en-US" sz="1900" dirty="0" err="1">
                <a:solidFill>
                  <a:schemeClr val="tx1">
                    <a:lumMod val="95000"/>
                  </a:schemeClr>
                </a:solidFill>
                <a:ea typeface="+mn-lt"/>
                <a:cs typeface="+mn-lt"/>
              </a:rPr>
              <a:t>Cyclistic</a:t>
            </a:r>
            <a:r>
              <a:rPr lang="en-US" sz="1900" dirty="0">
                <a:solidFill>
                  <a:schemeClr val="tx1">
                    <a:lumMod val="95000"/>
                  </a:schemeClr>
                </a:solidFill>
                <a:ea typeface="+mn-lt"/>
                <a:cs typeface="+mn-lt"/>
              </a:rPr>
              <a:t> trip data for 2022</a:t>
            </a:r>
            <a:r>
              <a:rPr lang="en-US" sz="1900" dirty="0">
                <a:solidFill>
                  <a:schemeClr val="tx1">
                    <a:alpha val="60000"/>
                  </a:schemeClr>
                </a:solidFill>
                <a:ea typeface="+mn-lt"/>
                <a:cs typeface="+mn-lt"/>
              </a:rPr>
              <a:t>.</a:t>
            </a:r>
            <a:endParaRPr lang="en-US" sz="1900" dirty="0">
              <a:solidFill>
                <a:schemeClr val="tx1">
                  <a:alpha val="60000"/>
                </a:schemeClr>
              </a:solidFill>
            </a:endParaRPr>
          </a:p>
        </p:txBody>
      </p:sp>
      <p:pic>
        <p:nvPicPr>
          <p:cNvPr id="9" name="Picture 10" descr="Free Images : person, cyclist, vehicle, exercise, extreme sport, sports ...">
            <a:extLst>
              <a:ext uri="{FF2B5EF4-FFF2-40B4-BE49-F238E27FC236}">
                <a16:creationId xmlns:a16="http://schemas.microsoft.com/office/drawing/2014/main" id="{FE626B19-4650-6AC5-D40B-51B46D00D48B}"/>
              </a:ext>
            </a:extLst>
          </p:cNvPr>
          <p:cNvPicPr>
            <a:picLocks noChangeAspect="1"/>
          </p:cNvPicPr>
          <p:nvPr/>
        </p:nvPicPr>
        <p:blipFill rotWithShape="1">
          <a:blip r:embed="rId2"/>
          <a:srcRect l="11054" r="17444" b="-2"/>
          <a:stretch/>
        </p:blipFill>
        <p:spPr>
          <a:xfrm>
            <a:off x="6508749" y="862806"/>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grpSp>
        <p:nvGrpSpPr>
          <p:cNvPr id="59" name="Group 58">
            <a:extLst>
              <a:ext uri="{FF2B5EF4-FFF2-40B4-BE49-F238E27FC236}">
                <a16:creationId xmlns:a16="http://schemas.microsoft.com/office/drawing/2014/main" id="{73840CF4-F848-4FE0-AEA6-C9E806911B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20950" y="549275"/>
            <a:ext cx="667802" cy="631474"/>
            <a:chOff x="10478914" y="1506691"/>
            <a:chExt cx="667802" cy="631474"/>
          </a:xfrm>
        </p:grpSpPr>
        <p:sp>
          <p:nvSpPr>
            <p:cNvPr id="60" name="Freeform: Shape 59">
              <a:extLst>
                <a:ext uri="{FF2B5EF4-FFF2-40B4-BE49-F238E27FC236}">
                  <a16:creationId xmlns:a16="http://schemas.microsoft.com/office/drawing/2014/main" id="{F4B46153-41DB-494F-9B08-EBCCF27283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1" name="Oval 60">
              <a:extLst>
                <a:ext uri="{FF2B5EF4-FFF2-40B4-BE49-F238E27FC236}">
                  <a16:creationId xmlns:a16="http://schemas.microsoft.com/office/drawing/2014/main" id="{7B6D42DA-2D84-4A50-A359-7A5C651B1C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63" name="Oval 62">
            <a:extLst>
              <a:ext uri="{FF2B5EF4-FFF2-40B4-BE49-F238E27FC236}">
                <a16:creationId xmlns:a16="http://schemas.microsoft.com/office/drawing/2014/main" id="{94459D96-B947-4C7F-8BCA-915F8B07C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2954" y="5171203"/>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17284-A330-53D7-A34E-782F24FBCA7A}"/>
              </a:ext>
            </a:extLst>
          </p:cNvPr>
          <p:cNvSpPr>
            <a:spLocks noGrp="1"/>
          </p:cNvSpPr>
          <p:nvPr>
            <p:ph type="title"/>
          </p:nvPr>
        </p:nvSpPr>
        <p:spPr/>
        <p:txBody>
          <a:bodyPr/>
          <a:lstStyle/>
          <a:p>
            <a:r>
              <a:rPr lang="en-US"/>
              <a:t>Marketing strategies</a:t>
            </a:r>
          </a:p>
        </p:txBody>
      </p:sp>
      <p:sp>
        <p:nvSpPr>
          <p:cNvPr id="3" name="Content Placeholder 2">
            <a:extLst>
              <a:ext uri="{FF2B5EF4-FFF2-40B4-BE49-F238E27FC236}">
                <a16:creationId xmlns:a16="http://schemas.microsoft.com/office/drawing/2014/main" id="{A922E090-4D36-42F6-A51D-F64CB3A22ED6}"/>
              </a:ext>
            </a:extLst>
          </p:cNvPr>
          <p:cNvSpPr>
            <a:spLocks noGrp="1"/>
          </p:cNvSpPr>
          <p:nvPr>
            <p:ph idx="1"/>
          </p:nvPr>
        </p:nvSpPr>
        <p:spPr>
          <a:xfrm>
            <a:off x="550863" y="1658673"/>
            <a:ext cx="10261432" cy="4661414"/>
          </a:xfrm>
        </p:spPr>
        <p:txBody>
          <a:bodyPr vert="horz" wrap="square" lIns="0" tIns="0" rIns="0" bIns="0" rtlCol="0" anchor="t">
            <a:normAutofit fontScale="92500"/>
          </a:bodyPr>
          <a:lstStyle/>
          <a:p>
            <a:pPr marL="342900" indent="-342900">
              <a:buFont typeface="Wingdings" panose="020B0604020202020204" pitchFamily="34" charset="0"/>
              <a:buChar char="Ø"/>
            </a:pPr>
            <a:r>
              <a:rPr lang="en-US" b="1" dirty="0">
                <a:solidFill>
                  <a:schemeClr val="tx1">
                    <a:lumMod val="95000"/>
                  </a:schemeClr>
                </a:solidFill>
              </a:rPr>
              <a:t>Annual member</a:t>
            </a:r>
            <a:r>
              <a:rPr lang="en-US" dirty="0">
                <a:solidFill>
                  <a:schemeClr val="tx1">
                    <a:lumMod val="95000"/>
                  </a:schemeClr>
                </a:solidFill>
              </a:rPr>
              <a:t>s: Target young professionals and students with promotions and incentives</a:t>
            </a:r>
          </a:p>
          <a:p>
            <a:pPr marL="0" indent="0">
              <a:buNone/>
            </a:pPr>
            <a:r>
              <a:rPr lang="en-US" dirty="0">
                <a:solidFill>
                  <a:schemeClr val="tx1">
                    <a:lumMod val="95000"/>
                  </a:schemeClr>
                </a:solidFill>
              </a:rPr>
              <a:t>                            </a:t>
            </a:r>
            <a:r>
              <a:rPr lang="en-US" b="1" dirty="0">
                <a:solidFill>
                  <a:schemeClr val="tx1">
                    <a:lumMod val="95000"/>
                  </a:schemeClr>
                </a:solidFill>
              </a:rPr>
              <a:t>Promotions</a:t>
            </a:r>
            <a:r>
              <a:rPr lang="en-US" dirty="0">
                <a:solidFill>
                  <a:schemeClr val="tx1">
                    <a:lumMod val="95000"/>
                  </a:schemeClr>
                </a:solidFill>
              </a:rPr>
              <a:t> :Discounted annual membership and referral bonus</a:t>
            </a:r>
          </a:p>
          <a:p>
            <a:pPr marL="0" indent="0">
              <a:buNone/>
            </a:pPr>
            <a:r>
              <a:rPr lang="en-US" dirty="0">
                <a:solidFill>
                  <a:schemeClr val="tx1">
                    <a:lumMod val="95000"/>
                  </a:schemeClr>
                </a:solidFill>
              </a:rPr>
              <a:t>                           </a:t>
            </a:r>
            <a:r>
              <a:rPr lang="en-US" b="1" dirty="0">
                <a:solidFill>
                  <a:schemeClr val="tx1">
                    <a:lumMod val="95000"/>
                  </a:schemeClr>
                </a:solidFill>
              </a:rPr>
              <a:t> Incentives</a:t>
            </a:r>
            <a:r>
              <a:rPr lang="en-US" dirty="0">
                <a:solidFill>
                  <a:schemeClr val="tx1">
                    <a:lumMod val="95000"/>
                  </a:schemeClr>
                </a:solidFill>
              </a:rPr>
              <a:t> : Exclusive access to new bikes and features</a:t>
            </a:r>
          </a:p>
          <a:p>
            <a:pPr marL="342900" indent="-342900">
              <a:buFont typeface="Wingdings" panose="020B0604020202020204" pitchFamily="34" charset="0"/>
              <a:buChar char="Ø"/>
            </a:pPr>
            <a:r>
              <a:rPr lang="en-US" b="1" dirty="0">
                <a:solidFill>
                  <a:schemeClr val="tx1">
                    <a:lumMod val="95000"/>
                  </a:schemeClr>
                </a:solidFill>
              </a:rPr>
              <a:t>Casual members</a:t>
            </a:r>
            <a:r>
              <a:rPr lang="en-US" dirty="0">
                <a:solidFill>
                  <a:schemeClr val="tx1">
                    <a:lumMod val="95000"/>
                  </a:schemeClr>
                </a:solidFill>
              </a:rPr>
              <a:t> :Target tourists and occasional riders with seasonal promotions and discounts</a:t>
            </a:r>
          </a:p>
          <a:p>
            <a:pPr marL="0" indent="0">
              <a:buNone/>
            </a:pPr>
            <a:r>
              <a:rPr lang="en-US" dirty="0">
                <a:solidFill>
                  <a:schemeClr val="tx1">
                    <a:lumMod val="95000"/>
                  </a:schemeClr>
                </a:solidFill>
              </a:rPr>
              <a:t>                            </a:t>
            </a:r>
            <a:r>
              <a:rPr lang="en-US" b="1" dirty="0">
                <a:solidFill>
                  <a:schemeClr val="tx1">
                    <a:lumMod val="95000"/>
                  </a:schemeClr>
                </a:solidFill>
              </a:rPr>
              <a:t> Promotions</a:t>
            </a:r>
            <a:r>
              <a:rPr lang="en-US" dirty="0">
                <a:solidFill>
                  <a:schemeClr val="tx1">
                    <a:lumMod val="95000"/>
                  </a:schemeClr>
                </a:solidFill>
              </a:rPr>
              <a:t> :Summer discounts and holiday specials</a:t>
            </a:r>
          </a:p>
          <a:p>
            <a:pPr marL="0" indent="0">
              <a:buNone/>
            </a:pPr>
            <a:r>
              <a:rPr lang="en-US" dirty="0">
                <a:solidFill>
                  <a:schemeClr val="tx1">
                    <a:lumMod val="95000"/>
                  </a:schemeClr>
                </a:solidFill>
              </a:rPr>
              <a:t>                            </a:t>
            </a:r>
            <a:r>
              <a:rPr lang="en-US" b="1" dirty="0">
                <a:solidFill>
                  <a:schemeClr val="tx1">
                    <a:lumMod val="95000"/>
                  </a:schemeClr>
                </a:solidFill>
              </a:rPr>
              <a:t> Incentives</a:t>
            </a:r>
            <a:r>
              <a:rPr lang="en-US" dirty="0">
                <a:solidFill>
                  <a:schemeClr val="tx1">
                    <a:lumMod val="95000"/>
                  </a:schemeClr>
                </a:solidFill>
              </a:rPr>
              <a:t>: Free bike rentals for hotel guests and tour packages</a:t>
            </a:r>
          </a:p>
        </p:txBody>
      </p:sp>
    </p:spTree>
    <p:extLst>
      <p:ext uri="{BB962C8B-B14F-4D97-AF65-F5344CB8AC3E}">
        <p14:creationId xmlns:p14="http://schemas.microsoft.com/office/powerpoint/2010/main" val="2955459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87540-FD66-95E0-D228-A1AA9FDB9293}"/>
              </a:ext>
            </a:extLst>
          </p:cNvPr>
          <p:cNvSpPr>
            <a:spLocks noGrp="1"/>
          </p:cNvSpPr>
          <p:nvPr>
            <p:ph type="title" idx="4294967295"/>
          </p:nvPr>
        </p:nvSpPr>
        <p:spPr>
          <a:xfrm>
            <a:off x="1100138" y="549275"/>
            <a:ext cx="11091862" cy="1331913"/>
          </a:xfrm>
        </p:spPr>
        <p:txBody>
          <a:bodyPr/>
          <a:lstStyle/>
          <a:p>
            <a:r>
              <a:rPr lang="en-US"/>
              <a:t>Conclusion</a:t>
            </a:r>
          </a:p>
        </p:txBody>
      </p:sp>
      <p:sp>
        <p:nvSpPr>
          <p:cNvPr id="3" name="Content Placeholder 2">
            <a:extLst>
              <a:ext uri="{FF2B5EF4-FFF2-40B4-BE49-F238E27FC236}">
                <a16:creationId xmlns:a16="http://schemas.microsoft.com/office/drawing/2014/main" id="{F896A9BF-821B-2C35-9617-6C0D6A9B0D52}"/>
              </a:ext>
            </a:extLst>
          </p:cNvPr>
          <p:cNvSpPr>
            <a:spLocks noGrp="1"/>
          </p:cNvSpPr>
          <p:nvPr>
            <p:ph idx="4294967295"/>
          </p:nvPr>
        </p:nvSpPr>
        <p:spPr>
          <a:xfrm>
            <a:off x="893379" y="1515845"/>
            <a:ext cx="10196896" cy="4892290"/>
          </a:xfrm>
        </p:spPr>
        <p:txBody>
          <a:bodyPr vert="horz" wrap="square" lIns="0" tIns="0" rIns="0" bIns="0" rtlCol="0" anchor="t">
            <a:normAutofit fontScale="92500" lnSpcReduction="10000"/>
          </a:bodyPr>
          <a:lstStyle/>
          <a:p>
            <a:r>
              <a:rPr lang="en-US" dirty="0">
                <a:solidFill>
                  <a:schemeClr val="tx1">
                    <a:lumMod val="95000"/>
                  </a:schemeClr>
                </a:solidFill>
                <a:ea typeface="+mn-lt"/>
                <a:cs typeface="+mn-lt"/>
              </a:rPr>
              <a:t>Annual  members have more trips compared to casual riders </a:t>
            </a:r>
          </a:p>
          <a:p>
            <a:r>
              <a:rPr lang="en-US" dirty="0">
                <a:solidFill>
                  <a:schemeClr val="tx1">
                    <a:lumMod val="95000"/>
                  </a:schemeClr>
                </a:solidFill>
              </a:rPr>
              <a:t>Annual members use bikes more frequently for commuting while casual riders using for leisure and exercise.</a:t>
            </a:r>
          </a:p>
          <a:p>
            <a:r>
              <a:rPr lang="en-US" dirty="0">
                <a:solidFill>
                  <a:schemeClr val="tx1">
                    <a:lumMod val="95000"/>
                  </a:schemeClr>
                </a:solidFill>
              </a:rPr>
              <a:t>The classic bicycle was the most famous among both types of users. However, it is to note that the docked bicycle is much more prevalent among casual riders.</a:t>
            </a:r>
          </a:p>
          <a:p>
            <a:r>
              <a:rPr lang="en-US" dirty="0">
                <a:solidFill>
                  <a:schemeClr val="tx1">
                    <a:lumMod val="95000"/>
                  </a:schemeClr>
                </a:solidFill>
                <a:ea typeface="+mn-lt"/>
                <a:cs typeface="+mn-lt"/>
              </a:rPr>
              <a:t>Both users have the highest number of trips taken in the summer season from May to August. However annual members are consistently traveling the entire year, casual riders are frequently taking during summer</a:t>
            </a:r>
            <a:endParaRPr lang="en-US" dirty="0">
              <a:solidFill>
                <a:schemeClr val="tx1">
                  <a:lumMod val="95000"/>
                </a:schemeClr>
              </a:solidFill>
            </a:endParaRPr>
          </a:p>
          <a:p>
            <a:r>
              <a:rPr lang="en-US" dirty="0">
                <a:solidFill>
                  <a:schemeClr val="tx1">
                    <a:lumMod val="95000"/>
                  </a:schemeClr>
                </a:solidFill>
              </a:rPr>
              <a:t>To improve </a:t>
            </a:r>
            <a:r>
              <a:rPr lang="en-US" dirty="0" err="1">
                <a:solidFill>
                  <a:schemeClr val="tx1">
                    <a:lumMod val="95000"/>
                  </a:schemeClr>
                </a:solidFill>
              </a:rPr>
              <a:t>Cyclistic’s</a:t>
            </a:r>
            <a:r>
              <a:rPr lang="en-US" dirty="0">
                <a:solidFill>
                  <a:schemeClr val="tx1">
                    <a:lumMod val="95000"/>
                  </a:schemeClr>
                </a:solidFill>
              </a:rPr>
              <a:t> bike rental services, Marketing strategies tailored to the different user groups.</a:t>
            </a:r>
          </a:p>
          <a:p>
            <a:endParaRPr lang="en-US" dirty="0">
              <a:solidFill>
                <a:srgbClr val="FFFFFF">
                  <a:alpha val="60000"/>
                </a:srgbClr>
              </a:solidFill>
            </a:endParaRPr>
          </a:p>
          <a:p>
            <a:pPr marL="0" indent="0">
              <a:buNone/>
            </a:pPr>
            <a:endParaRPr lang="en-US" dirty="0">
              <a:solidFill>
                <a:srgbClr val="FFFFFF">
                  <a:alpha val="60000"/>
                </a:srgbClr>
              </a:solidFill>
            </a:endParaRPr>
          </a:p>
        </p:txBody>
      </p:sp>
    </p:spTree>
    <p:extLst>
      <p:ext uri="{BB962C8B-B14F-4D97-AF65-F5344CB8AC3E}">
        <p14:creationId xmlns:p14="http://schemas.microsoft.com/office/powerpoint/2010/main" val="4282197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Oval 8">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4" name="Freeform: Shape 13">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Oval 15">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Oval 16">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19" name="Rectangle 18">
            <a:extLst>
              <a:ext uri="{FF2B5EF4-FFF2-40B4-BE49-F238E27FC236}">
                <a16:creationId xmlns:a16="http://schemas.microsoft.com/office/drawing/2014/main" id="{940082A1-24A5-4276-83A4-39E993BD69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6D840B21-A957-4CFE-AA5B-9711DF6D33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5000" y="397225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CDD0878A-CF72-1822-D1C1-087C81B4B5C1}"/>
              </a:ext>
            </a:extLst>
          </p:cNvPr>
          <p:cNvSpPr>
            <a:spLocks noGrp="1"/>
          </p:cNvSpPr>
          <p:nvPr>
            <p:ph type="title"/>
          </p:nvPr>
        </p:nvSpPr>
        <p:spPr>
          <a:xfrm>
            <a:off x="1487487" y="549275"/>
            <a:ext cx="9217026" cy="3864534"/>
          </a:xfrm>
        </p:spPr>
        <p:txBody>
          <a:bodyPr vert="horz" wrap="square" lIns="0" tIns="0" rIns="0" bIns="0" rtlCol="0" anchor="b" anchorCtr="0">
            <a:normAutofit/>
          </a:bodyPr>
          <a:lstStyle/>
          <a:p>
            <a:r>
              <a:rPr lang="en-US" sz="9600"/>
              <a:t>Thank you</a:t>
            </a:r>
          </a:p>
        </p:txBody>
      </p:sp>
      <p:grpSp>
        <p:nvGrpSpPr>
          <p:cNvPr id="23" name="Group 22">
            <a:extLst>
              <a:ext uri="{FF2B5EF4-FFF2-40B4-BE49-F238E27FC236}">
                <a16:creationId xmlns:a16="http://schemas.microsoft.com/office/drawing/2014/main" id="{DBFD4376-13D5-43C1-86D8-8133A9D886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33126" y="5677571"/>
            <a:ext cx="631474" cy="667800"/>
            <a:chOff x="2994153" y="1378666"/>
            <a:chExt cx="631474" cy="667800"/>
          </a:xfrm>
        </p:grpSpPr>
        <p:sp>
          <p:nvSpPr>
            <p:cNvPr id="24" name="Freeform: Shape 23">
              <a:extLst>
                <a:ext uri="{FF2B5EF4-FFF2-40B4-BE49-F238E27FC236}">
                  <a16:creationId xmlns:a16="http://schemas.microsoft.com/office/drawing/2014/main" id="{176FEFF4-F643-4DA7-93C4-E222FCBA08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5000"/>
                    <a:lumOff val="5000"/>
                  </a:schemeClr>
                </a:gs>
                <a:gs pos="30000">
                  <a:schemeClr val="bg2">
                    <a:lumMod val="95000"/>
                    <a:lumOff val="5000"/>
                  </a:schemeClr>
                </a:gs>
                <a:gs pos="40000">
                  <a:schemeClr val="bg2">
                    <a:lumMod val="85000"/>
                    <a:lumOff val="1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A059AD75-BB86-41B7-84D4-4B5AE0E21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39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8" name="Freeform: Shape 42">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Oval 44">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0" name="Oval 46">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71" name="Group 48">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50" name="Freeform: Shape 49">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Freeform: Shape 50">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2" name="Oval 51">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Oval 52">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72" name="Rectangle 54">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11E28A-94DE-5173-6236-DDFE23F76638}"/>
              </a:ext>
            </a:extLst>
          </p:cNvPr>
          <p:cNvSpPr>
            <a:spLocks noGrp="1"/>
          </p:cNvSpPr>
          <p:nvPr>
            <p:ph type="title"/>
          </p:nvPr>
        </p:nvSpPr>
        <p:spPr>
          <a:xfrm>
            <a:off x="537725" y="798896"/>
            <a:ext cx="5437187" cy="5062026"/>
          </a:xfrm>
        </p:spPr>
        <p:txBody>
          <a:bodyPr vert="horz" wrap="square" lIns="0" tIns="0" rIns="0" bIns="0" rtlCol="0" anchor="b" anchorCtr="0">
            <a:normAutofit/>
          </a:bodyPr>
          <a:lstStyle/>
          <a:p>
            <a:pPr>
              <a:lnSpc>
                <a:spcPct val="90000"/>
              </a:lnSpc>
            </a:pPr>
            <a:r>
              <a:rPr lang="en-US" sz="4000" dirty="0"/>
              <a:t>Annual vs Casual members</a:t>
            </a:r>
            <a:br>
              <a:rPr lang="en-US" sz="2100" dirty="0"/>
            </a:br>
            <a:br>
              <a:rPr lang="en-US" sz="2100" dirty="0"/>
            </a:br>
            <a:r>
              <a:rPr lang="en-US" sz="2100" dirty="0"/>
              <a:t>Annual members:  </a:t>
            </a:r>
            <a:r>
              <a:rPr lang="en-US" sz="2100"/>
              <a:t>Subscribers</a:t>
            </a:r>
            <a:r>
              <a:rPr lang="en-US" sz="2100" dirty="0"/>
              <a:t> who pay an </a:t>
            </a:r>
            <a:r>
              <a:rPr lang="en-US" sz="2100"/>
              <a:t>annual fee for the unlimited bike rentals</a:t>
            </a:r>
            <a:br>
              <a:rPr lang="en-US" sz="2100" dirty="0"/>
            </a:br>
            <a:r>
              <a:rPr lang="en-US" sz="2100" dirty="0"/>
              <a:t>Casual members: Customers who pay a ride or </a:t>
            </a:r>
            <a:r>
              <a:rPr lang="en-US" sz="2100"/>
              <a:t>purchase a day pass</a:t>
            </a:r>
            <a:br>
              <a:rPr lang="en-US" sz="2100" dirty="0"/>
            </a:br>
            <a:br>
              <a:rPr lang="en-US" sz="2100" dirty="0"/>
            </a:br>
            <a:br>
              <a:rPr lang="en-US" sz="2100"/>
            </a:br>
            <a:r>
              <a:rPr lang="en-US" sz="2100"/>
              <a:t>Here the data contains 61.19% Annual </a:t>
            </a:r>
            <a:r>
              <a:rPr lang="en-US" sz="2100" dirty="0"/>
              <a:t>members and 39.81% Casual members</a:t>
            </a:r>
            <a:br>
              <a:rPr lang="en-US" sz="2100" dirty="0"/>
            </a:br>
            <a:br>
              <a:rPr lang="en-US" sz="2100" dirty="0"/>
            </a:br>
            <a:endParaRPr lang="en-US" sz="2100"/>
          </a:p>
        </p:txBody>
      </p:sp>
      <p:sp>
        <p:nvSpPr>
          <p:cNvPr id="73" name="Oval 56">
            <a:extLst>
              <a:ext uri="{FF2B5EF4-FFF2-40B4-BE49-F238E27FC236}">
                <a16:creationId xmlns:a16="http://schemas.microsoft.com/office/drawing/2014/main" id="{BEBFBB3C-FA07-4A06-A8D8-D690F92A2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56000" y="501282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 name="Picture 4" descr="Chart, pie chart&#10;&#10;Description automatically generated">
            <a:extLst>
              <a:ext uri="{FF2B5EF4-FFF2-40B4-BE49-F238E27FC236}">
                <a16:creationId xmlns:a16="http://schemas.microsoft.com/office/drawing/2014/main" id="{225292AB-F5E6-490E-1B9F-9CCF1F9E3ED5}"/>
              </a:ext>
            </a:extLst>
          </p:cNvPr>
          <p:cNvPicPr>
            <a:picLocks noGrp="1" noChangeAspect="1"/>
          </p:cNvPicPr>
          <p:nvPr>
            <p:ph idx="1"/>
          </p:nvPr>
        </p:nvPicPr>
        <p:blipFill>
          <a:blip r:embed="rId2"/>
          <a:stretch>
            <a:fillRect/>
          </a:stretch>
        </p:blipFill>
        <p:spPr>
          <a:xfrm>
            <a:off x="6440435" y="1657674"/>
            <a:ext cx="5437187" cy="4227411"/>
          </a:xfrm>
          <a:custGeom>
            <a:avLst/>
            <a:gdLst/>
            <a:ahLst/>
            <a:cxnLst/>
            <a:rect l="l" t="t" r="r" b="b"/>
            <a:pathLst>
              <a:path w="5437187" h="5761037">
                <a:moveTo>
                  <a:pt x="0" y="0"/>
                </a:moveTo>
                <a:lnTo>
                  <a:pt x="5437187" y="0"/>
                </a:lnTo>
                <a:lnTo>
                  <a:pt x="5437187" y="5761037"/>
                </a:lnTo>
                <a:lnTo>
                  <a:pt x="0" y="5761037"/>
                </a:lnTo>
                <a:close/>
              </a:path>
            </a:pathLst>
          </a:custGeom>
        </p:spPr>
      </p:pic>
    </p:spTree>
    <p:extLst>
      <p:ext uri="{BB962C8B-B14F-4D97-AF65-F5344CB8AC3E}">
        <p14:creationId xmlns:p14="http://schemas.microsoft.com/office/powerpoint/2010/main" val="3999590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3935CB-C718-E08E-0FE7-63859DBB7ECE}"/>
              </a:ext>
            </a:extLst>
          </p:cNvPr>
          <p:cNvSpPr>
            <a:spLocks noGrp="1"/>
          </p:cNvSpPr>
          <p:nvPr>
            <p:ph type="title"/>
          </p:nvPr>
        </p:nvSpPr>
        <p:spPr>
          <a:xfrm>
            <a:off x="550862" y="580363"/>
            <a:ext cx="5437188" cy="1333055"/>
          </a:xfrm>
        </p:spPr>
        <p:txBody>
          <a:bodyPr vert="horz" wrap="square" lIns="0" tIns="0" rIns="0" bIns="0" rtlCol="0" anchor="t" anchorCtr="0">
            <a:normAutofit/>
          </a:bodyPr>
          <a:lstStyle/>
          <a:p>
            <a:pPr>
              <a:lnSpc>
                <a:spcPct val="90000"/>
              </a:lnSpc>
            </a:pPr>
            <a:r>
              <a:rPr lang="en-US" sz="3700"/>
              <a:t>Different  types of bikes using by customers</a:t>
            </a:r>
          </a:p>
        </p:txBody>
      </p:sp>
      <p:grpSp>
        <p:nvGrpSpPr>
          <p:cNvPr id="58" name="Group 57">
            <a:extLst>
              <a:ext uri="{FF2B5EF4-FFF2-40B4-BE49-F238E27FC236}">
                <a16:creationId xmlns:a16="http://schemas.microsoft.com/office/drawing/2014/main" id="{D0342557-9691-41B1-9FFF-027845ED04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0971" y="1982786"/>
            <a:ext cx="734257" cy="760506"/>
            <a:chOff x="5243759" y="1363788"/>
            <a:chExt cx="734257" cy="760506"/>
          </a:xfrm>
        </p:grpSpPr>
        <p:sp>
          <p:nvSpPr>
            <p:cNvPr id="59" name="Freeform 5">
              <a:extLst>
                <a:ext uri="{FF2B5EF4-FFF2-40B4-BE49-F238E27FC236}">
                  <a16:creationId xmlns:a16="http://schemas.microsoft.com/office/drawing/2014/main" id="{086D6FFF-B330-42B3-9F1F-607CECF8D9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0" name="Freeform 6">
              <a:extLst>
                <a:ext uri="{FF2B5EF4-FFF2-40B4-BE49-F238E27FC236}">
                  <a16:creationId xmlns:a16="http://schemas.microsoft.com/office/drawing/2014/main" id="{8D054D43-E740-4CA9-8197-85FBE2ECCE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1" name="Freeform 8">
              <a:extLst>
                <a:ext uri="{FF2B5EF4-FFF2-40B4-BE49-F238E27FC236}">
                  <a16:creationId xmlns:a16="http://schemas.microsoft.com/office/drawing/2014/main" id="{CB5EB56C-B805-41B2-88BA-B198E68E69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4" name="Picture 4" descr="Chart, treemap chart&#10;&#10;Description automatically generated">
            <a:extLst>
              <a:ext uri="{FF2B5EF4-FFF2-40B4-BE49-F238E27FC236}">
                <a16:creationId xmlns:a16="http://schemas.microsoft.com/office/drawing/2014/main" id="{A7DCE264-A82F-E508-8457-4C5B9426CB0C}"/>
              </a:ext>
            </a:extLst>
          </p:cNvPr>
          <p:cNvPicPr>
            <a:picLocks noChangeAspect="1"/>
          </p:cNvPicPr>
          <p:nvPr/>
        </p:nvPicPr>
        <p:blipFill>
          <a:blip r:embed="rId2"/>
          <a:stretch>
            <a:fillRect/>
          </a:stretch>
        </p:blipFill>
        <p:spPr>
          <a:xfrm>
            <a:off x="550863" y="2582259"/>
            <a:ext cx="5773738" cy="3321543"/>
          </a:xfrm>
          <a:custGeom>
            <a:avLst/>
            <a:gdLst/>
            <a:ahLst/>
            <a:cxnLst/>
            <a:rect l="l" t="t" r="r" b="b"/>
            <a:pathLst>
              <a:path w="5773738" h="3779838">
                <a:moveTo>
                  <a:pt x="0" y="0"/>
                </a:moveTo>
                <a:lnTo>
                  <a:pt x="5773738" y="0"/>
                </a:lnTo>
                <a:lnTo>
                  <a:pt x="5773738" y="3779838"/>
                </a:lnTo>
                <a:lnTo>
                  <a:pt x="0" y="3779838"/>
                </a:lnTo>
                <a:close/>
              </a:path>
            </a:pathLst>
          </a:custGeom>
        </p:spPr>
      </p:pic>
      <p:sp>
        <p:nvSpPr>
          <p:cNvPr id="36" name="Content Placeholder 35">
            <a:extLst>
              <a:ext uri="{FF2B5EF4-FFF2-40B4-BE49-F238E27FC236}">
                <a16:creationId xmlns:a16="http://schemas.microsoft.com/office/drawing/2014/main" id="{BEB5F624-DEE7-DCC7-6CD1-75097F21C0BB}"/>
              </a:ext>
            </a:extLst>
          </p:cNvPr>
          <p:cNvSpPr>
            <a:spLocks noGrp="1"/>
          </p:cNvSpPr>
          <p:nvPr>
            <p:ph idx="1"/>
          </p:nvPr>
        </p:nvSpPr>
        <p:spPr>
          <a:xfrm>
            <a:off x="7140575" y="1520825"/>
            <a:ext cx="4500562" cy="4572000"/>
          </a:xfrm>
        </p:spPr>
        <p:txBody>
          <a:bodyPr anchor="t">
            <a:normAutofit/>
          </a:bodyPr>
          <a:lstStyle/>
          <a:p>
            <a:r>
              <a:rPr lang="en-US" dirty="0">
                <a:solidFill>
                  <a:schemeClr val="tx1">
                    <a:lumMod val="95000"/>
                  </a:schemeClr>
                </a:solidFill>
              </a:rPr>
              <a:t>Members are mostly interest in classic and electric bikes</a:t>
            </a:r>
          </a:p>
          <a:p>
            <a:r>
              <a:rPr lang="en-US" dirty="0">
                <a:solidFill>
                  <a:schemeClr val="tx1">
                    <a:lumMod val="95000"/>
                  </a:schemeClr>
                </a:solidFill>
              </a:rPr>
              <a:t>Docked bike are low popular than remaining</a:t>
            </a:r>
          </a:p>
        </p:txBody>
      </p:sp>
    </p:spTree>
    <p:extLst>
      <p:ext uri="{BB962C8B-B14F-4D97-AF65-F5344CB8AC3E}">
        <p14:creationId xmlns:p14="http://schemas.microsoft.com/office/powerpoint/2010/main" val="3131678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22">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558B11-C361-8F39-5EA3-966B11EF314A}"/>
              </a:ext>
            </a:extLst>
          </p:cNvPr>
          <p:cNvSpPr>
            <a:spLocks noGrp="1"/>
          </p:cNvSpPr>
          <p:nvPr>
            <p:ph type="title"/>
          </p:nvPr>
        </p:nvSpPr>
        <p:spPr>
          <a:xfrm>
            <a:off x="8075612" y="549275"/>
            <a:ext cx="3565524" cy="1603718"/>
          </a:xfrm>
        </p:spPr>
        <p:txBody>
          <a:bodyPr wrap="square" anchor="b">
            <a:normAutofit/>
          </a:bodyPr>
          <a:lstStyle/>
          <a:p>
            <a:r>
              <a:rPr lang="en-US"/>
              <a:t>Ride length</a:t>
            </a:r>
          </a:p>
        </p:txBody>
      </p:sp>
      <p:pic>
        <p:nvPicPr>
          <p:cNvPr id="4" name="Picture 4" descr="Chart, histogram&#10;&#10;Description automatically generated">
            <a:extLst>
              <a:ext uri="{FF2B5EF4-FFF2-40B4-BE49-F238E27FC236}">
                <a16:creationId xmlns:a16="http://schemas.microsoft.com/office/drawing/2014/main" id="{741FEA26-2129-3D01-C973-D800CD052198}"/>
              </a:ext>
            </a:extLst>
          </p:cNvPr>
          <p:cNvPicPr>
            <a:picLocks noChangeAspect="1"/>
          </p:cNvPicPr>
          <p:nvPr/>
        </p:nvPicPr>
        <p:blipFill>
          <a:blip r:embed="rId2"/>
          <a:stretch>
            <a:fillRect/>
          </a:stretch>
        </p:blipFill>
        <p:spPr>
          <a:xfrm>
            <a:off x="550864" y="1589639"/>
            <a:ext cx="6973882" cy="3678723"/>
          </a:xfrm>
          <a:custGeom>
            <a:avLst/>
            <a:gdLst/>
            <a:ahLst/>
            <a:cxnLst/>
            <a:rect l="l" t="t" r="r" b="b"/>
            <a:pathLst>
              <a:path w="6973882" h="5759451">
                <a:moveTo>
                  <a:pt x="0" y="0"/>
                </a:moveTo>
                <a:lnTo>
                  <a:pt x="6973882" y="0"/>
                </a:lnTo>
                <a:lnTo>
                  <a:pt x="6973882" y="5759451"/>
                </a:lnTo>
                <a:lnTo>
                  <a:pt x="0" y="5759451"/>
                </a:lnTo>
                <a:close/>
              </a:path>
            </a:pathLst>
          </a:custGeom>
        </p:spPr>
      </p:pic>
      <p:sp>
        <p:nvSpPr>
          <p:cNvPr id="3" name="Content Placeholder 2">
            <a:extLst>
              <a:ext uri="{FF2B5EF4-FFF2-40B4-BE49-F238E27FC236}">
                <a16:creationId xmlns:a16="http://schemas.microsoft.com/office/drawing/2014/main" id="{D37F4CDE-2E83-6B64-46A5-B0D13F2C2C59}"/>
              </a:ext>
            </a:extLst>
          </p:cNvPr>
          <p:cNvSpPr>
            <a:spLocks noGrp="1"/>
          </p:cNvSpPr>
          <p:nvPr>
            <p:ph idx="1"/>
          </p:nvPr>
        </p:nvSpPr>
        <p:spPr>
          <a:xfrm>
            <a:off x="8075611" y="2677306"/>
            <a:ext cx="3565525" cy="2771760"/>
          </a:xfrm>
        </p:spPr>
        <p:txBody>
          <a:bodyPr vert="horz" lIns="0" tIns="0" rIns="0" bIns="0" rtlCol="0" anchor="t">
            <a:normAutofit/>
          </a:bodyPr>
          <a:lstStyle/>
          <a:p>
            <a:r>
              <a:rPr lang="en-US" dirty="0">
                <a:solidFill>
                  <a:schemeClr val="tx1">
                    <a:lumMod val="95000"/>
                  </a:schemeClr>
                </a:solidFill>
              </a:rPr>
              <a:t>The ride length of the customers is less than one hour(&lt;1 </a:t>
            </a:r>
            <a:r>
              <a:rPr lang="en-US" err="1">
                <a:solidFill>
                  <a:schemeClr val="tx1">
                    <a:lumMod val="95000"/>
                  </a:schemeClr>
                </a:solidFill>
              </a:rPr>
              <a:t>hr</a:t>
            </a:r>
            <a:r>
              <a:rPr lang="en-US" dirty="0">
                <a:solidFill>
                  <a:schemeClr val="tx1">
                    <a:lumMod val="95000"/>
                  </a:schemeClr>
                </a:solidFill>
              </a:rPr>
              <a:t>)</a:t>
            </a:r>
          </a:p>
          <a:p>
            <a:r>
              <a:rPr lang="en-US" dirty="0">
                <a:solidFill>
                  <a:schemeClr val="tx1">
                    <a:lumMod val="95000"/>
                  </a:schemeClr>
                </a:solidFill>
              </a:rPr>
              <a:t>The members are mostly giving ride &gt;1 </a:t>
            </a:r>
            <a:r>
              <a:rPr lang="en-US" err="1">
                <a:solidFill>
                  <a:schemeClr val="tx1">
                    <a:lumMod val="95000"/>
                  </a:schemeClr>
                </a:solidFill>
              </a:rPr>
              <a:t>hr</a:t>
            </a:r>
            <a:r>
              <a:rPr lang="en-US" dirty="0">
                <a:solidFill>
                  <a:schemeClr val="tx1">
                    <a:lumMod val="95000"/>
                  </a:schemeClr>
                </a:solidFill>
              </a:rPr>
              <a:t> </a:t>
            </a:r>
          </a:p>
        </p:txBody>
      </p:sp>
      <p:sp>
        <p:nvSpPr>
          <p:cNvPr id="21" name="Oval 24">
            <a:extLst>
              <a:ext uri="{FF2B5EF4-FFF2-40B4-BE49-F238E27FC236}">
                <a16:creationId xmlns:a16="http://schemas.microsoft.com/office/drawing/2014/main" id="{FD3E50C4-0603-4524-A349-442067B88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05125" y="443252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203470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1" name="Rectangle 10">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DB64E9-2AD1-1BB9-9B72-1AF62EF849F7}"/>
              </a:ext>
            </a:extLst>
          </p:cNvPr>
          <p:cNvSpPr>
            <a:spLocks noGrp="1"/>
          </p:cNvSpPr>
          <p:nvPr>
            <p:ph type="title"/>
          </p:nvPr>
        </p:nvSpPr>
        <p:spPr>
          <a:xfrm>
            <a:off x="550862" y="580363"/>
            <a:ext cx="5437188" cy="1333055"/>
          </a:xfrm>
        </p:spPr>
        <p:txBody>
          <a:bodyPr wrap="square" anchor="t">
            <a:normAutofit/>
          </a:bodyPr>
          <a:lstStyle/>
          <a:p>
            <a:pPr>
              <a:lnSpc>
                <a:spcPct val="90000"/>
              </a:lnSpc>
            </a:pPr>
            <a:r>
              <a:rPr lang="en-US" dirty="0"/>
              <a:t>Trip frequency monthly</a:t>
            </a:r>
          </a:p>
        </p:txBody>
      </p:sp>
      <p:grpSp>
        <p:nvGrpSpPr>
          <p:cNvPr id="52" name="Group 12">
            <a:extLst>
              <a:ext uri="{FF2B5EF4-FFF2-40B4-BE49-F238E27FC236}">
                <a16:creationId xmlns:a16="http://schemas.microsoft.com/office/drawing/2014/main" id="{D0342557-9691-41B1-9FFF-027845ED04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0971" y="1982786"/>
            <a:ext cx="734257" cy="760506"/>
            <a:chOff x="5243759" y="1363788"/>
            <a:chExt cx="734257" cy="760506"/>
          </a:xfrm>
        </p:grpSpPr>
        <p:sp>
          <p:nvSpPr>
            <p:cNvPr id="14" name="Freeform 5">
              <a:extLst>
                <a:ext uri="{FF2B5EF4-FFF2-40B4-BE49-F238E27FC236}">
                  <a16:creationId xmlns:a16="http://schemas.microsoft.com/office/drawing/2014/main" id="{086D6FFF-B330-42B3-9F1F-607CECF8D9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8D054D43-E740-4CA9-8197-85FBE2ECCE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8">
              <a:extLst>
                <a:ext uri="{FF2B5EF4-FFF2-40B4-BE49-F238E27FC236}">
                  <a16:creationId xmlns:a16="http://schemas.microsoft.com/office/drawing/2014/main" id="{CB5EB56C-B805-41B2-88BA-B198E68E69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4" name="Picture 4" descr="Chart, bar chart&#10;&#10;Description automatically generated">
            <a:extLst>
              <a:ext uri="{FF2B5EF4-FFF2-40B4-BE49-F238E27FC236}">
                <a16:creationId xmlns:a16="http://schemas.microsoft.com/office/drawing/2014/main" id="{67AACE98-7B50-2689-51BD-DCBF9D2CE839}"/>
              </a:ext>
            </a:extLst>
          </p:cNvPr>
          <p:cNvPicPr>
            <a:picLocks noChangeAspect="1"/>
          </p:cNvPicPr>
          <p:nvPr/>
        </p:nvPicPr>
        <p:blipFill>
          <a:blip r:embed="rId2"/>
          <a:stretch>
            <a:fillRect/>
          </a:stretch>
        </p:blipFill>
        <p:spPr>
          <a:xfrm>
            <a:off x="550863" y="2372053"/>
            <a:ext cx="6062772" cy="3571163"/>
          </a:xfrm>
          <a:custGeom>
            <a:avLst/>
            <a:gdLst/>
            <a:ahLst/>
            <a:cxnLst/>
            <a:rect l="l" t="t" r="r" b="b"/>
            <a:pathLst>
              <a:path w="5773738" h="3779838">
                <a:moveTo>
                  <a:pt x="0" y="0"/>
                </a:moveTo>
                <a:lnTo>
                  <a:pt x="5773738" y="0"/>
                </a:lnTo>
                <a:lnTo>
                  <a:pt x="5773738" y="3779838"/>
                </a:lnTo>
                <a:lnTo>
                  <a:pt x="0" y="3779838"/>
                </a:lnTo>
                <a:close/>
              </a:path>
            </a:pathLst>
          </a:custGeom>
        </p:spPr>
      </p:pic>
      <p:sp>
        <p:nvSpPr>
          <p:cNvPr id="8" name="Content Placeholder 7">
            <a:extLst>
              <a:ext uri="{FF2B5EF4-FFF2-40B4-BE49-F238E27FC236}">
                <a16:creationId xmlns:a16="http://schemas.microsoft.com/office/drawing/2014/main" id="{4226F8D7-EF72-3E3A-4741-DAA3FDA626A0}"/>
              </a:ext>
            </a:extLst>
          </p:cNvPr>
          <p:cNvSpPr>
            <a:spLocks noGrp="1"/>
          </p:cNvSpPr>
          <p:nvPr>
            <p:ph idx="1"/>
          </p:nvPr>
        </p:nvSpPr>
        <p:spPr>
          <a:xfrm>
            <a:off x="7140575" y="1520825"/>
            <a:ext cx="4500562" cy="4572000"/>
          </a:xfrm>
        </p:spPr>
        <p:txBody>
          <a:bodyPr anchor="t">
            <a:normAutofit/>
          </a:bodyPr>
          <a:lstStyle/>
          <a:p>
            <a:r>
              <a:rPr lang="en-US" dirty="0">
                <a:solidFill>
                  <a:schemeClr val="tx1">
                    <a:lumMod val="95000"/>
                  </a:schemeClr>
                </a:solidFill>
              </a:rPr>
              <a:t>The month May to October has the highest number of rides</a:t>
            </a:r>
          </a:p>
          <a:p>
            <a:r>
              <a:rPr lang="en-US" dirty="0">
                <a:solidFill>
                  <a:schemeClr val="tx1">
                    <a:lumMod val="95000"/>
                  </a:schemeClr>
                </a:solidFill>
              </a:rPr>
              <a:t>Casual members are mostly preferring these months</a:t>
            </a:r>
          </a:p>
          <a:p>
            <a:r>
              <a:rPr lang="en-US" dirty="0">
                <a:solidFill>
                  <a:schemeClr val="tx1">
                    <a:lumMod val="95000"/>
                  </a:schemeClr>
                </a:solidFill>
              </a:rPr>
              <a:t>Subscribed members are same as casual but they actively riding every month May be because most of them are working </a:t>
            </a:r>
            <a:r>
              <a:rPr lang="en-US" dirty="0" err="1">
                <a:solidFill>
                  <a:schemeClr val="tx1">
                    <a:lumMod val="95000"/>
                  </a:schemeClr>
                </a:solidFill>
              </a:rPr>
              <a:t>proffessinols</a:t>
            </a:r>
          </a:p>
        </p:txBody>
      </p:sp>
    </p:spTree>
    <p:extLst>
      <p:ext uri="{BB962C8B-B14F-4D97-AF65-F5344CB8AC3E}">
        <p14:creationId xmlns:p14="http://schemas.microsoft.com/office/powerpoint/2010/main" val="2135448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 name="Rectangle 10">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02F191-8D58-3342-832F-72CB5A2484DE}"/>
              </a:ext>
            </a:extLst>
          </p:cNvPr>
          <p:cNvSpPr>
            <a:spLocks noGrp="1"/>
          </p:cNvSpPr>
          <p:nvPr>
            <p:ph type="title"/>
          </p:nvPr>
        </p:nvSpPr>
        <p:spPr>
          <a:xfrm>
            <a:off x="550862" y="580363"/>
            <a:ext cx="5437188" cy="1333055"/>
          </a:xfrm>
        </p:spPr>
        <p:txBody>
          <a:bodyPr wrap="square" anchor="t">
            <a:normAutofit/>
          </a:bodyPr>
          <a:lstStyle/>
          <a:p>
            <a:r>
              <a:rPr lang="en-US"/>
              <a:t>Trip purpose</a:t>
            </a:r>
          </a:p>
        </p:txBody>
      </p:sp>
      <p:grpSp>
        <p:nvGrpSpPr>
          <p:cNvPr id="7" name="Group 12">
            <a:extLst>
              <a:ext uri="{FF2B5EF4-FFF2-40B4-BE49-F238E27FC236}">
                <a16:creationId xmlns:a16="http://schemas.microsoft.com/office/drawing/2014/main" id="{D0342557-9691-41B1-9FFF-027845ED04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0971" y="1982786"/>
            <a:ext cx="734257" cy="760506"/>
            <a:chOff x="5243759" y="1363788"/>
            <a:chExt cx="734257" cy="760506"/>
          </a:xfrm>
        </p:grpSpPr>
        <p:sp>
          <p:nvSpPr>
            <p:cNvPr id="14" name="Freeform 5">
              <a:extLst>
                <a:ext uri="{FF2B5EF4-FFF2-40B4-BE49-F238E27FC236}">
                  <a16:creationId xmlns:a16="http://schemas.microsoft.com/office/drawing/2014/main" id="{086D6FFF-B330-42B3-9F1F-607CECF8D9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Freeform 6">
              <a:extLst>
                <a:ext uri="{FF2B5EF4-FFF2-40B4-BE49-F238E27FC236}">
                  <a16:creationId xmlns:a16="http://schemas.microsoft.com/office/drawing/2014/main" id="{8D054D43-E740-4CA9-8197-85FBE2ECCE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8">
              <a:extLst>
                <a:ext uri="{FF2B5EF4-FFF2-40B4-BE49-F238E27FC236}">
                  <a16:creationId xmlns:a16="http://schemas.microsoft.com/office/drawing/2014/main" id="{CB5EB56C-B805-41B2-88BA-B198E68E69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4" name="Picture 4" descr="Chart, line chart&#10;&#10;Description automatically generated">
            <a:extLst>
              <a:ext uri="{FF2B5EF4-FFF2-40B4-BE49-F238E27FC236}">
                <a16:creationId xmlns:a16="http://schemas.microsoft.com/office/drawing/2014/main" id="{87323E30-3100-E0F3-41E6-44EC808E26C9}"/>
              </a:ext>
            </a:extLst>
          </p:cNvPr>
          <p:cNvPicPr>
            <a:picLocks noChangeAspect="1"/>
          </p:cNvPicPr>
          <p:nvPr/>
        </p:nvPicPr>
        <p:blipFill>
          <a:blip r:embed="rId2"/>
          <a:stretch>
            <a:fillRect/>
          </a:stretch>
        </p:blipFill>
        <p:spPr>
          <a:xfrm>
            <a:off x="550863" y="1828096"/>
            <a:ext cx="6615948" cy="3954699"/>
          </a:xfrm>
          <a:custGeom>
            <a:avLst/>
            <a:gdLst/>
            <a:ahLst/>
            <a:cxnLst/>
            <a:rect l="l" t="t" r="r" b="b"/>
            <a:pathLst>
              <a:path w="5773738" h="3779838">
                <a:moveTo>
                  <a:pt x="0" y="0"/>
                </a:moveTo>
                <a:lnTo>
                  <a:pt x="5773738" y="0"/>
                </a:lnTo>
                <a:lnTo>
                  <a:pt x="5773738" y="3779838"/>
                </a:lnTo>
                <a:lnTo>
                  <a:pt x="0" y="3779838"/>
                </a:lnTo>
                <a:close/>
              </a:path>
            </a:pathLst>
          </a:custGeom>
        </p:spPr>
      </p:pic>
      <p:graphicFrame>
        <p:nvGraphicFramePr>
          <p:cNvPr id="18" name="Content Placeholder 7">
            <a:extLst>
              <a:ext uri="{FF2B5EF4-FFF2-40B4-BE49-F238E27FC236}">
                <a16:creationId xmlns:a16="http://schemas.microsoft.com/office/drawing/2014/main" id="{52CF8539-027F-827F-0D6A-61B32FC0E83D}"/>
              </a:ext>
            </a:extLst>
          </p:cNvPr>
          <p:cNvGraphicFramePr>
            <a:graphicFrameLocks noGrp="1"/>
          </p:cNvGraphicFramePr>
          <p:nvPr>
            <p:ph idx="1"/>
            <p:extLst>
              <p:ext uri="{D42A27DB-BD31-4B8C-83A1-F6EECF244321}">
                <p14:modId xmlns:p14="http://schemas.microsoft.com/office/powerpoint/2010/main" val="2593957418"/>
              </p:ext>
            </p:extLst>
          </p:nvPr>
        </p:nvGraphicFramePr>
        <p:xfrm>
          <a:off x="7421312" y="1306930"/>
          <a:ext cx="4500562"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0676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9" name="Rectangle 118">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67A4F5-A081-E780-5C84-B410929EE2F2}"/>
              </a:ext>
            </a:extLst>
          </p:cNvPr>
          <p:cNvSpPr>
            <a:spLocks noGrp="1"/>
          </p:cNvSpPr>
          <p:nvPr>
            <p:ph type="title"/>
          </p:nvPr>
        </p:nvSpPr>
        <p:spPr>
          <a:xfrm>
            <a:off x="550864" y="549275"/>
            <a:ext cx="5544049" cy="1088803"/>
          </a:xfrm>
        </p:spPr>
        <p:txBody>
          <a:bodyPr vert="horz" wrap="square" lIns="0" tIns="0" rIns="0" bIns="0" rtlCol="0" anchor="b" anchorCtr="0">
            <a:normAutofit/>
          </a:bodyPr>
          <a:lstStyle/>
          <a:p>
            <a:r>
              <a:rPr lang="en-US"/>
              <a:t>Popular locations </a:t>
            </a:r>
          </a:p>
        </p:txBody>
      </p:sp>
      <p:sp>
        <p:nvSpPr>
          <p:cNvPr id="21" name="Content Placeholder 7">
            <a:extLst>
              <a:ext uri="{FF2B5EF4-FFF2-40B4-BE49-F238E27FC236}">
                <a16:creationId xmlns:a16="http://schemas.microsoft.com/office/drawing/2014/main" id="{58D7FC8F-3B5D-17AC-D0B3-F5A60B57DA0F}"/>
              </a:ext>
            </a:extLst>
          </p:cNvPr>
          <p:cNvSpPr>
            <a:spLocks noGrp="1"/>
          </p:cNvSpPr>
          <p:nvPr>
            <p:ph idx="1"/>
          </p:nvPr>
        </p:nvSpPr>
        <p:spPr>
          <a:xfrm>
            <a:off x="550863" y="1916400"/>
            <a:ext cx="5356894" cy="4216529"/>
          </a:xfrm>
        </p:spPr>
        <p:txBody>
          <a:bodyPr vert="horz" wrap="square" lIns="0" tIns="0" rIns="0" bIns="0" rtlCol="0" anchor="t">
            <a:noAutofit/>
          </a:bodyPr>
          <a:lstStyle/>
          <a:p>
            <a:pPr>
              <a:lnSpc>
                <a:spcPct val="100000"/>
              </a:lnSpc>
            </a:pPr>
            <a:r>
              <a:rPr lang="en-US" sz="1600" b="1" dirty="0">
                <a:solidFill>
                  <a:schemeClr val="tx1">
                    <a:lumMod val="95000"/>
                  </a:schemeClr>
                </a:solidFill>
              </a:rPr>
              <a:t>Casual members</a:t>
            </a:r>
            <a:endParaRPr lang="en-US" sz="1600" dirty="0">
              <a:solidFill>
                <a:schemeClr val="tx1">
                  <a:lumMod val="95000"/>
                </a:schemeClr>
              </a:solidFill>
            </a:endParaRPr>
          </a:p>
          <a:p>
            <a:pPr marL="0" indent="0">
              <a:lnSpc>
                <a:spcPct val="100000"/>
              </a:lnSpc>
              <a:buNone/>
            </a:pPr>
            <a:r>
              <a:rPr lang="en-US" sz="1600" dirty="0">
                <a:solidFill>
                  <a:schemeClr val="tx1">
                    <a:lumMod val="95000"/>
                  </a:schemeClr>
                </a:solidFill>
              </a:rPr>
              <a:t>1. </a:t>
            </a:r>
            <a:r>
              <a:rPr lang="en-US" sz="1600" b="1" dirty="0">
                <a:solidFill>
                  <a:schemeClr val="tx1">
                    <a:lumMod val="95000"/>
                  </a:schemeClr>
                </a:solidFill>
              </a:rPr>
              <a:t>Top starting locations</a:t>
            </a:r>
            <a:r>
              <a:rPr lang="en-US" sz="1600" dirty="0">
                <a:solidFill>
                  <a:schemeClr val="tx1">
                    <a:lumMod val="95000"/>
                  </a:schemeClr>
                </a:solidFill>
              </a:rPr>
              <a:t>: Streeter  Dr &amp;Grand </a:t>
            </a:r>
            <a:r>
              <a:rPr lang="en-US" sz="1600" dirty="0" err="1">
                <a:solidFill>
                  <a:schemeClr val="tx1">
                    <a:lumMod val="95000"/>
                  </a:schemeClr>
                </a:solidFill>
              </a:rPr>
              <a:t>ave</a:t>
            </a:r>
            <a:r>
              <a:rPr lang="en-US" sz="1600" dirty="0">
                <a:solidFill>
                  <a:schemeClr val="tx1">
                    <a:lumMod val="95000"/>
                  </a:schemeClr>
                </a:solidFill>
              </a:rPr>
              <a:t>, </a:t>
            </a:r>
            <a:r>
              <a:rPr lang="en-US" sz="1600" dirty="0" err="1">
                <a:solidFill>
                  <a:schemeClr val="tx1">
                    <a:lumMod val="95000"/>
                  </a:schemeClr>
                </a:solidFill>
              </a:rPr>
              <a:t>Dusable</a:t>
            </a:r>
            <a:r>
              <a:rPr lang="en-US" sz="1600" dirty="0">
                <a:solidFill>
                  <a:schemeClr val="tx1">
                    <a:lumMod val="95000"/>
                  </a:schemeClr>
                </a:solidFill>
              </a:rPr>
              <a:t> lake shore Dr &amp;  </a:t>
            </a:r>
            <a:r>
              <a:rPr lang="en-US" sz="1600" dirty="0" err="1">
                <a:solidFill>
                  <a:schemeClr val="tx1">
                    <a:lumMod val="95000"/>
                  </a:schemeClr>
                </a:solidFill>
              </a:rPr>
              <a:t>monroe</a:t>
            </a:r>
            <a:r>
              <a:rPr lang="en-US" sz="1600" dirty="0">
                <a:solidFill>
                  <a:schemeClr val="tx1">
                    <a:lumMod val="95000"/>
                  </a:schemeClr>
                </a:solidFill>
              </a:rPr>
              <a:t> </a:t>
            </a:r>
            <a:r>
              <a:rPr lang="en-US" sz="1600" dirty="0" err="1">
                <a:solidFill>
                  <a:schemeClr val="tx1">
                    <a:lumMod val="95000"/>
                  </a:schemeClr>
                </a:solidFill>
              </a:rPr>
              <a:t>st,Millennium</a:t>
            </a:r>
            <a:r>
              <a:rPr lang="en-US" sz="1600" dirty="0">
                <a:solidFill>
                  <a:schemeClr val="tx1">
                    <a:lumMod val="95000"/>
                  </a:schemeClr>
                </a:solidFill>
              </a:rPr>
              <a:t> park, Michen </a:t>
            </a:r>
            <a:r>
              <a:rPr lang="en-US" sz="1600" dirty="0" err="1">
                <a:solidFill>
                  <a:schemeClr val="tx1">
                    <a:lumMod val="95000"/>
                  </a:schemeClr>
                </a:solidFill>
              </a:rPr>
              <a:t>ave</a:t>
            </a:r>
            <a:r>
              <a:rPr lang="en-US" sz="1600" dirty="0">
                <a:solidFill>
                  <a:schemeClr val="tx1">
                    <a:lumMod val="95000"/>
                  </a:schemeClr>
                </a:solidFill>
              </a:rPr>
              <a:t>&amp; oak </a:t>
            </a:r>
            <a:r>
              <a:rPr lang="en-US" sz="1600" dirty="0" err="1">
                <a:solidFill>
                  <a:schemeClr val="tx1">
                    <a:lumMod val="95000"/>
                  </a:schemeClr>
                </a:solidFill>
              </a:rPr>
              <a:t>st</a:t>
            </a:r>
            <a:endParaRPr lang="en-US" sz="1600" dirty="0">
              <a:solidFill>
                <a:schemeClr val="tx1">
                  <a:lumMod val="95000"/>
                </a:schemeClr>
              </a:solidFill>
            </a:endParaRPr>
          </a:p>
          <a:p>
            <a:pPr marL="0" indent="0">
              <a:lnSpc>
                <a:spcPct val="100000"/>
              </a:lnSpc>
              <a:buNone/>
            </a:pPr>
            <a:r>
              <a:rPr lang="en-US" sz="1600" dirty="0">
                <a:solidFill>
                  <a:schemeClr val="tx1">
                    <a:lumMod val="95000"/>
                  </a:schemeClr>
                </a:solidFill>
              </a:rPr>
              <a:t> 2. </a:t>
            </a:r>
            <a:r>
              <a:rPr lang="en-US" sz="1600" b="1" dirty="0">
                <a:solidFill>
                  <a:schemeClr val="tx1">
                    <a:lumMod val="95000"/>
                  </a:schemeClr>
                </a:solidFill>
              </a:rPr>
              <a:t>Top ending locations: </a:t>
            </a:r>
            <a:r>
              <a:rPr lang="en-US" sz="1600" dirty="0">
                <a:solidFill>
                  <a:schemeClr val="tx1">
                    <a:lumMod val="95000"/>
                  </a:schemeClr>
                </a:solidFill>
              </a:rPr>
              <a:t> same as starting stations</a:t>
            </a:r>
            <a:endParaRPr lang="en-US" sz="1600">
              <a:solidFill>
                <a:schemeClr val="tx1">
                  <a:lumMod val="95000"/>
                </a:schemeClr>
              </a:solidFill>
            </a:endParaRPr>
          </a:p>
          <a:p>
            <a:pPr marL="0" indent="0">
              <a:lnSpc>
                <a:spcPct val="100000"/>
              </a:lnSpc>
              <a:buNone/>
            </a:pPr>
            <a:r>
              <a:rPr lang="en-US" sz="1600" b="1" dirty="0">
                <a:solidFill>
                  <a:schemeClr val="tx1">
                    <a:lumMod val="95000"/>
                  </a:schemeClr>
                </a:solidFill>
              </a:rPr>
              <a:t>Annual members : </a:t>
            </a:r>
            <a:endParaRPr lang="en-US" sz="1600" b="1">
              <a:solidFill>
                <a:schemeClr val="tx1">
                  <a:lumMod val="95000"/>
                </a:schemeClr>
              </a:solidFill>
            </a:endParaRPr>
          </a:p>
          <a:p>
            <a:pPr marL="0" indent="0">
              <a:lnSpc>
                <a:spcPct val="100000"/>
              </a:lnSpc>
              <a:buNone/>
            </a:pPr>
            <a:r>
              <a:rPr lang="en-US" sz="1600" b="1" dirty="0">
                <a:solidFill>
                  <a:schemeClr val="tx1">
                    <a:lumMod val="95000"/>
                  </a:schemeClr>
                </a:solidFill>
                <a:ea typeface="+mn-lt"/>
                <a:cs typeface="+mn-lt"/>
              </a:rPr>
              <a:t>     Top starting locations: </a:t>
            </a:r>
            <a:r>
              <a:rPr lang="en-US" sz="1600" dirty="0">
                <a:solidFill>
                  <a:schemeClr val="tx1">
                    <a:lumMod val="95000"/>
                  </a:schemeClr>
                </a:solidFill>
              </a:rPr>
              <a:t>Kings bury </a:t>
            </a:r>
            <a:r>
              <a:rPr lang="en-US" sz="1600" err="1">
                <a:solidFill>
                  <a:schemeClr val="tx1">
                    <a:lumMod val="95000"/>
                  </a:schemeClr>
                </a:solidFill>
              </a:rPr>
              <a:t>st</a:t>
            </a:r>
            <a:r>
              <a:rPr lang="en-US" sz="1600" dirty="0">
                <a:solidFill>
                  <a:schemeClr val="tx1">
                    <a:lumMod val="95000"/>
                  </a:schemeClr>
                </a:solidFill>
              </a:rPr>
              <a:t>&amp; </a:t>
            </a:r>
            <a:r>
              <a:rPr lang="en-US" sz="1600" err="1">
                <a:solidFill>
                  <a:schemeClr val="tx1">
                    <a:lumMod val="95000"/>
                  </a:schemeClr>
                </a:solidFill>
              </a:rPr>
              <a:t>kingi</a:t>
            </a:r>
            <a:r>
              <a:rPr lang="en-US" sz="1600" dirty="0">
                <a:solidFill>
                  <a:schemeClr val="tx1">
                    <a:lumMod val="95000"/>
                  </a:schemeClr>
                </a:solidFill>
              </a:rPr>
              <a:t> </a:t>
            </a:r>
            <a:r>
              <a:rPr lang="en-US" sz="1600" err="1">
                <a:solidFill>
                  <a:schemeClr val="tx1">
                    <a:lumMod val="95000"/>
                  </a:schemeClr>
                </a:solidFill>
              </a:rPr>
              <a:t>st,Clark</a:t>
            </a:r>
            <a:r>
              <a:rPr lang="en-US" sz="1600" dirty="0">
                <a:solidFill>
                  <a:schemeClr val="tx1">
                    <a:lumMod val="95000"/>
                  </a:schemeClr>
                </a:solidFill>
              </a:rPr>
              <a:t> </a:t>
            </a:r>
            <a:r>
              <a:rPr lang="en-US" sz="1600" err="1">
                <a:solidFill>
                  <a:schemeClr val="tx1">
                    <a:lumMod val="95000"/>
                  </a:schemeClr>
                </a:solidFill>
              </a:rPr>
              <a:t>st</a:t>
            </a:r>
            <a:r>
              <a:rPr lang="en-US" sz="1600" dirty="0">
                <a:solidFill>
                  <a:schemeClr val="tx1">
                    <a:lumMod val="95000"/>
                  </a:schemeClr>
                </a:solidFill>
              </a:rPr>
              <a:t> &amp;Elm </a:t>
            </a:r>
            <a:r>
              <a:rPr lang="en-US" sz="1600" err="1">
                <a:solidFill>
                  <a:schemeClr val="tx1">
                    <a:lumMod val="95000"/>
                  </a:schemeClr>
                </a:solidFill>
              </a:rPr>
              <a:t>st,well</a:t>
            </a:r>
            <a:r>
              <a:rPr lang="en-US" sz="1600" dirty="0">
                <a:solidFill>
                  <a:schemeClr val="tx1">
                    <a:lumMod val="95000"/>
                  </a:schemeClr>
                </a:solidFill>
              </a:rPr>
              <a:t> </a:t>
            </a:r>
            <a:r>
              <a:rPr lang="en-US" sz="1600" err="1">
                <a:solidFill>
                  <a:schemeClr val="tx1">
                    <a:lumMod val="95000"/>
                  </a:schemeClr>
                </a:solidFill>
              </a:rPr>
              <a:t>st</a:t>
            </a:r>
            <a:r>
              <a:rPr lang="en-US" sz="1600" dirty="0">
                <a:solidFill>
                  <a:schemeClr val="tx1">
                    <a:lumMod val="95000"/>
                  </a:schemeClr>
                </a:solidFill>
              </a:rPr>
              <a:t>&amp; concord ln</a:t>
            </a:r>
            <a:endParaRPr lang="en-US" sz="1600">
              <a:solidFill>
                <a:schemeClr val="tx1">
                  <a:lumMod val="95000"/>
                </a:schemeClr>
              </a:solidFill>
            </a:endParaRPr>
          </a:p>
          <a:p>
            <a:pPr marL="0" indent="0">
              <a:lnSpc>
                <a:spcPct val="100000"/>
              </a:lnSpc>
              <a:buNone/>
            </a:pPr>
            <a:r>
              <a:rPr lang="en-US" sz="1600" dirty="0">
                <a:solidFill>
                  <a:schemeClr val="tx1">
                    <a:lumMod val="95000"/>
                  </a:schemeClr>
                </a:solidFill>
                <a:ea typeface="+mn-lt"/>
                <a:cs typeface="+mn-lt"/>
              </a:rPr>
              <a:t>  </a:t>
            </a:r>
            <a:r>
              <a:rPr lang="en-US" sz="1600" b="1" dirty="0">
                <a:solidFill>
                  <a:schemeClr val="tx1">
                    <a:lumMod val="95000"/>
                  </a:schemeClr>
                </a:solidFill>
                <a:ea typeface="+mn-lt"/>
                <a:cs typeface="+mn-lt"/>
              </a:rPr>
              <a:t>   Top ending locations:</a:t>
            </a:r>
            <a:r>
              <a:rPr lang="en-US" sz="1600" dirty="0">
                <a:solidFill>
                  <a:schemeClr val="tx1">
                    <a:lumMod val="95000"/>
                  </a:schemeClr>
                </a:solidFill>
                <a:ea typeface="+mn-lt"/>
                <a:cs typeface="+mn-lt"/>
              </a:rPr>
              <a:t> same as starting locations</a:t>
            </a:r>
            <a:endParaRPr lang="en-US" sz="1600">
              <a:solidFill>
                <a:schemeClr val="tx1">
                  <a:lumMod val="95000"/>
                </a:schemeClr>
              </a:solidFill>
              <a:ea typeface="+mn-lt"/>
              <a:cs typeface="+mn-lt"/>
            </a:endParaRPr>
          </a:p>
          <a:p>
            <a:pPr>
              <a:lnSpc>
                <a:spcPct val="100000"/>
              </a:lnSpc>
            </a:pPr>
            <a:r>
              <a:rPr lang="en-US" sz="1600" dirty="0">
                <a:solidFill>
                  <a:schemeClr val="tx1">
                    <a:lumMod val="95000"/>
                  </a:schemeClr>
                </a:solidFill>
              </a:rPr>
              <a:t>I will insert a tableau link to understand picture friendl</a:t>
            </a:r>
            <a:r>
              <a:rPr lang="en-US" sz="1600" dirty="0"/>
              <a:t>y </a:t>
            </a:r>
            <a:r>
              <a:rPr lang="en-US" sz="1600" dirty="0">
                <a:ea typeface="+mn-lt"/>
                <a:cs typeface="+mn-lt"/>
                <a:hlinkClick r:id="rId2"/>
              </a:rPr>
              <a:t>cyclistic bike analysis-2022 | Tableau Public</a:t>
            </a:r>
            <a:endParaRPr lang="en-US" sz="1600">
              <a:solidFill>
                <a:srgbClr val="FFFFFF">
                  <a:alpha val="60000"/>
                </a:srgbClr>
              </a:solidFill>
            </a:endParaRPr>
          </a:p>
        </p:txBody>
      </p:sp>
      <p:pic>
        <p:nvPicPr>
          <p:cNvPr id="6" name="Picture 6" descr="Photo of Person Riding Road Bike · Free Stock Photo">
            <a:extLst>
              <a:ext uri="{FF2B5EF4-FFF2-40B4-BE49-F238E27FC236}">
                <a16:creationId xmlns:a16="http://schemas.microsoft.com/office/drawing/2014/main" id="{D6FC9B04-AD4D-916C-64D0-B210C919B53D}"/>
              </a:ext>
            </a:extLst>
          </p:cNvPr>
          <p:cNvPicPr>
            <a:picLocks noChangeAspect="1"/>
          </p:cNvPicPr>
          <p:nvPr/>
        </p:nvPicPr>
        <p:blipFill rotWithShape="1">
          <a:blip r:embed="rId3"/>
          <a:srcRect l="27727" r="5522" b="-2"/>
          <a:stretch/>
        </p:blipFill>
        <p:spPr>
          <a:xfrm>
            <a:off x="6336632" y="1023227"/>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grpSp>
        <p:nvGrpSpPr>
          <p:cNvPr id="121" name="Group 120">
            <a:extLst>
              <a:ext uri="{FF2B5EF4-FFF2-40B4-BE49-F238E27FC236}">
                <a16:creationId xmlns:a16="http://schemas.microsoft.com/office/drawing/2014/main" id="{183B29DA-9BB8-4BA8-B8E1-8C2B544078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22156" y="4143453"/>
            <a:ext cx="734257" cy="760506"/>
            <a:chOff x="5243759" y="1363788"/>
            <a:chExt cx="734257" cy="760506"/>
          </a:xfrm>
        </p:grpSpPr>
        <p:sp>
          <p:nvSpPr>
            <p:cNvPr id="122" name="Freeform 5">
              <a:extLst>
                <a:ext uri="{FF2B5EF4-FFF2-40B4-BE49-F238E27FC236}">
                  <a16:creationId xmlns:a16="http://schemas.microsoft.com/office/drawing/2014/main" id="{D02496F8-166D-469A-8040-08608013BF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3" name="Freeform 6">
              <a:extLst>
                <a:ext uri="{FF2B5EF4-FFF2-40B4-BE49-F238E27FC236}">
                  <a16:creationId xmlns:a16="http://schemas.microsoft.com/office/drawing/2014/main" id="{23E648A7-A02A-4DC7-9FEC-489F1BA6F7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4" name="Freeform 8">
              <a:extLst>
                <a:ext uri="{FF2B5EF4-FFF2-40B4-BE49-F238E27FC236}">
                  <a16:creationId xmlns:a16="http://schemas.microsoft.com/office/drawing/2014/main" id="{4EF573B1-38BC-4C7B-894C-BE3864A04A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6" name="Oval 125">
            <a:extLst>
              <a:ext uri="{FF2B5EF4-FFF2-40B4-BE49-F238E27FC236}">
                <a16:creationId xmlns:a16="http://schemas.microsoft.com/office/drawing/2014/main" id="{647A77D8-817B-4A9F-86AA-FE781E813D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142228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3" name="Rectangle 62">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171943-BD0E-AF2D-EC22-EC567E38891E}"/>
              </a:ext>
            </a:extLst>
          </p:cNvPr>
          <p:cNvSpPr>
            <a:spLocks noGrp="1"/>
          </p:cNvSpPr>
          <p:nvPr>
            <p:ph type="title"/>
          </p:nvPr>
        </p:nvSpPr>
        <p:spPr>
          <a:xfrm>
            <a:off x="550864" y="549275"/>
            <a:ext cx="3565524" cy="1997855"/>
          </a:xfrm>
        </p:spPr>
        <p:txBody>
          <a:bodyPr wrap="square" anchor="b">
            <a:normAutofit/>
          </a:bodyPr>
          <a:lstStyle/>
          <a:p>
            <a:r>
              <a:rPr lang="en-US"/>
              <a:t>Ride starting time</a:t>
            </a:r>
          </a:p>
        </p:txBody>
      </p:sp>
      <p:sp>
        <p:nvSpPr>
          <p:cNvPr id="8" name="Content Placeholder 7">
            <a:extLst>
              <a:ext uri="{FF2B5EF4-FFF2-40B4-BE49-F238E27FC236}">
                <a16:creationId xmlns:a16="http://schemas.microsoft.com/office/drawing/2014/main" id="{29C1FE0F-01A9-517B-EA50-DF6BC193A23F}"/>
              </a:ext>
            </a:extLst>
          </p:cNvPr>
          <p:cNvSpPr>
            <a:spLocks noGrp="1"/>
          </p:cNvSpPr>
          <p:nvPr>
            <p:ph idx="1"/>
          </p:nvPr>
        </p:nvSpPr>
        <p:spPr>
          <a:xfrm>
            <a:off x="550863" y="2798715"/>
            <a:ext cx="3565525" cy="3294110"/>
          </a:xfrm>
        </p:spPr>
        <p:txBody>
          <a:bodyPr anchor="t">
            <a:normAutofit/>
          </a:bodyPr>
          <a:lstStyle/>
          <a:p>
            <a:r>
              <a:rPr lang="en-US" sz="1600" dirty="0">
                <a:solidFill>
                  <a:schemeClr val="tx1">
                    <a:lumMod val="95000"/>
                  </a:schemeClr>
                </a:solidFill>
              </a:rPr>
              <a:t>Annual members : Starting time of annual members are at 6 AM which I the highest peak and again at 4-7 PM</a:t>
            </a:r>
          </a:p>
          <a:p>
            <a:r>
              <a:rPr lang="en-US" sz="1600" dirty="0">
                <a:solidFill>
                  <a:schemeClr val="tx1">
                    <a:lumMod val="95000"/>
                  </a:schemeClr>
                </a:solidFill>
              </a:rPr>
              <a:t>Casual members: Starting time at 8 AM and increasing up to 6 PM</a:t>
            </a:r>
            <a:r>
              <a:rPr lang="en-US" sz="1600" dirty="0"/>
              <a:t> </a:t>
            </a:r>
            <a:endParaRPr lang="en-US" sz="1600"/>
          </a:p>
        </p:txBody>
      </p:sp>
      <p:pic>
        <p:nvPicPr>
          <p:cNvPr id="6" name="Picture 6" descr="Chart, line chart&#10;&#10;Description automatically generated">
            <a:extLst>
              <a:ext uri="{FF2B5EF4-FFF2-40B4-BE49-F238E27FC236}">
                <a16:creationId xmlns:a16="http://schemas.microsoft.com/office/drawing/2014/main" id="{FE4ED0B9-EE4D-4EC4-855D-7001EB1A4691}"/>
              </a:ext>
            </a:extLst>
          </p:cNvPr>
          <p:cNvPicPr>
            <a:picLocks noChangeAspect="1"/>
          </p:cNvPicPr>
          <p:nvPr/>
        </p:nvPicPr>
        <p:blipFill rotWithShape="1">
          <a:blip r:embed="rId2"/>
          <a:srcRect l="17623" r="23603" b="-1"/>
          <a:stretch/>
        </p:blipFill>
        <p:spPr>
          <a:xfrm>
            <a:off x="4550899" y="10"/>
            <a:ext cx="7641102" cy="6857990"/>
          </a:xfrm>
          <a:custGeom>
            <a:avLst/>
            <a:gdLst/>
            <a:ahLst/>
            <a:cxnLst/>
            <a:rect l="l" t="t" r="r" b="b"/>
            <a:pathLst>
              <a:path w="7641102" h="6858000">
                <a:moveTo>
                  <a:pt x="0" y="0"/>
                </a:moveTo>
                <a:lnTo>
                  <a:pt x="7641102" y="0"/>
                </a:lnTo>
                <a:lnTo>
                  <a:pt x="7641102" y="6858000"/>
                </a:lnTo>
                <a:lnTo>
                  <a:pt x="0" y="6858000"/>
                </a:lnTo>
                <a:close/>
              </a:path>
            </a:pathLst>
          </a:custGeom>
        </p:spPr>
      </p:pic>
      <p:sp>
        <p:nvSpPr>
          <p:cNvPr id="65" name="Rectangle 64">
            <a:extLst>
              <a:ext uri="{FF2B5EF4-FFF2-40B4-BE49-F238E27FC236}">
                <a16:creationId xmlns:a16="http://schemas.microsoft.com/office/drawing/2014/main" id="{6FF3A87B-2255-45E0-A551-C11FAF932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8" y="5773729"/>
            <a:ext cx="7641102"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488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0">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a:p>
            <a:pPr algn="ctr"/>
            <a:endParaRPr lang="en-US" dirty="0"/>
          </a:p>
        </p:txBody>
      </p:sp>
      <p:sp>
        <p:nvSpPr>
          <p:cNvPr id="2" name="Title 1">
            <a:extLst>
              <a:ext uri="{FF2B5EF4-FFF2-40B4-BE49-F238E27FC236}">
                <a16:creationId xmlns:a16="http://schemas.microsoft.com/office/drawing/2014/main" id="{925CDF57-2432-6ABC-C45C-C4E933230BAD}"/>
              </a:ext>
            </a:extLst>
          </p:cNvPr>
          <p:cNvSpPr>
            <a:spLocks noGrp="1"/>
          </p:cNvSpPr>
          <p:nvPr>
            <p:ph type="title"/>
          </p:nvPr>
        </p:nvSpPr>
        <p:spPr>
          <a:xfrm>
            <a:off x="550864" y="549275"/>
            <a:ext cx="3565524" cy="1997855"/>
          </a:xfrm>
        </p:spPr>
        <p:txBody>
          <a:bodyPr wrap="square" anchor="b">
            <a:normAutofit/>
          </a:bodyPr>
          <a:lstStyle/>
          <a:p>
            <a:r>
              <a:rPr lang="en-US"/>
              <a:t>Ride ending time</a:t>
            </a:r>
          </a:p>
        </p:txBody>
      </p:sp>
      <p:sp>
        <p:nvSpPr>
          <p:cNvPr id="19" name="Content Placeholder 7">
            <a:extLst>
              <a:ext uri="{FF2B5EF4-FFF2-40B4-BE49-F238E27FC236}">
                <a16:creationId xmlns:a16="http://schemas.microsoft.com/office/drawing/2014/main" id="{85AFC238-FCD2-3CFC-80A4-261A174A8D0C}"/>
              </a:ext>
            </a:extLst>
          </p:cNvPr>
          <p:cNvSpPr>
            <a:spLocks noGrp="1"/>
          </p:cNvSpPr>
          <p:nvPr>
            <p:ph idx="1"/>
          </p:nvPr>
        </p:nvSpPr>
        <p:spPr>
          <a:xfrm>
            <a:off x="550863" y="2678400"/>
            <a:ext cx="3565525" cy="3414425"/>
          </a:xfrm>
        </p:spPr>
        <p:txBody>
          <a:bodyPr anchor="t">
            <a:normAutofit/>
          </a:bodyPr>
          <a:lstStyle/>
          <a:p>
            <a:r>
              <a:rPr lang="en-US" sz="1600" dirty="0">
                <a:solidFill>
                  <a:schemeClr val="tx1">
                    <a:lumMod val="95000"/>
                  </a:schemeClr>
                </a:solidFill>
              </a:rPr>
              <a:t>Annual members: Ending time is same as starting time</a:t>
            </a:r>
          </a:p>
          <a:p>
            <a:r>
              <a:rPr lang="en-US" sz="1600" dirty="0">
                <a:solidFill>
                  <a:schemeClr val="tx1">
                    <a:lumMod val="95000"/>
                  </a:schemeClr>
                </a:solidFill>
              </a:rPr>
              <a:t>Casual members: Ending  is same as starting</a:t>
            </a:r>
            <a:r>
              <a:rPr lang="en-US" sz="1600" dirty="0">
                <a:solidFill>
                  <a:srgbClr val="FFFFFF">
                    <a:alpha val="60000"/>
                  </a:srgbClr>
                </a:solidFill>
              </a:rPr>
              <a:t> </a:t>
            </a:r>
          </a:p>
        </p:txBody>
      </p:sp>
      <p:pic>
        <p:nvPicPr>
          <p:cNvPr id="4" name="Picture 4" descr="Chart, line chart&#10;&#10;Description automatically generated">
            <a:extLst>
              <a:ext uri="{FF2B5EF4-FFF2-40B4-BE49-F238E27FC236}">
                <a16:creationId xmlns:a16="http://schemas.microsoft.com/office/drawing/2014/main" id="{4A6C47DA-C502-D60F-75CF-1BAD8A5CFE7B}"/>
              </a:ext>
            </a:extLst>
          </p:cNvPr>
          <p:cNvPicPr>
            <a:picLocks noChangeAspect="1"/>
          </p:cNvPicPr>
          <p:nvPr/>
        </p:nvPicPr>
        <p:blipFill rotWithShape="1">
          <a:blip r:embed="rId2"/>
          <a:srcRect l="16671" r="24555" b="-1"/>
          <a:stretch/>
        </p:blipFill>
        <p:spPr>
          <a:xfrm>
            <a:off x="4550899" y="10"/>
            <a:ext cx="7641102" cy="6857990"/>
          </a:xfrm>
          <a:custGeom>
            <a:avLst/>
            <a:gdLst/>
            <a:ahLst/>
            <a:cxnLst/>
            <a:rect l="l" t="t" r="r" b="b"/>
            <a:pathLst>
              <a:path w="7641102" h="6858000">
                <a:moveTo>
                  <a:pt x="0" y="0"/>
                </a:moveTo>
                <a:lnTo>
                  <a:pt x="7641102" y="0"/>
                </a:lnTo>
                <a:lnTo>
                  <a:pt x="7641102" y="6858000"/>
                </a:lnTo>
                <a:lnTo>
                  <a:pt x="0" y="6858000"/>
                </a:lnTo>
                <a:close/>
              </a:path>
            </a:pathLst>
          </a:custGeom>
        </p:spPr>
      </p:pic>
      <p:sp>
        <p:nvSpPr>
          <p:cNvPr id="20" name="Rectangle 12">
            <a:extLst>
              <a:ext uri="{FF2B5EF4-FFF2-40B4-BE49-F238E27FC236}">
                <a16:creationId xmlns:a16="http://schemas.microsoft.com/office/drawing/2014/main" id="{6FF3A87B-2255-45E0-A551-C11FAF932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8" y="5773729"/>
            <a:ext cx="7641102"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0551874"/>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emplate>office theme</Template>
  <TotalTime>39</TotalTime>
  <Words>589</Words>
  <Application>Microsoft Office PowerPoint</Application>
  <PresentationFormat>Widescreen</PresentationFormat>
  <Paragraphs>45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Avenir Next LT Pro</vt:lpstr>
      <vt:lpstr>Calibri</vt:lpstr>
      <vt:lpstr>Wingdings</vt:lpstr>
      <vt:lpstr>3DFloatVTI</vt:lpstr>
      <vt:lpstr>Analyzing Cyclistic Trip Data for 2022 Annual Members and Casual Riders</vt:lpstr>
      <vt:lpstr>Annual vs Casual members  Annual members:  Subscribers who pay an annual fee for the unlimited bike rentals Casual members: Customers who pay a ride or purchase a day pass   Here the data contains 61.19% Annual members and 39.81% Casual members  </vt:lpstr>
      <vt:lpstr>Different  types of bikes using by customers</vt:lpstr>
      <vt:lpstr>Ride length</vt:lpstr>
      <vt:lpstr>Trip frequency monthly</vt:lpstr>
      <vt:lpstr>Trip purpose</vt:lpstr>
      <vt:lpstr>Popular locations </vt:lpstr>
      <vt:lpstr>Ride starting time</vt:lpstr>
      <vt:lpstr>Ride ending time</vt:lpstr>
      <vt:lpstr>Marketing strategies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sarojini mandapati</cp:lastModifiedBy>
  <cp:revision>688</cp:revision>
  <cp:lastPrinted>2023-05-12T13:51:07Z</cp:lastPrinted>
  <dcterms:created xsi:type="dcterms:W3CDTF">2023-05-12T09:44:19Z</dcterms:created>
  <dcterms:modified xsi:type="dcterms:W3CDTF">2023-05-12T13:52:10Z</dcterms:modified>
</cp:coreProperties>
</file>