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256" r:id="rId5"/>
    <p:sldId id="297" r:id="rId6"/>
    <p:sldId id="298" r:id="rId7"/>
    <p:sldId id="299" r:id="rId8"/>
    <p:sldId id="305" r:id="rId9"/>
    <p:sldId id="300" r:id="rId10"/>
    <p:sldId id="301" r:id="rId11"/>
    <p:sldId id="302" r:id="rId12"/>
    <p:sldId id="303" r:id="rId13"/>
    <p:sldId id="30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FA3FF1-9EF6-488A-9E17-FFFCFF75B5CA}" v="15" dt="2023-07-26T07:24:38.709"/>
    <p1510:client id="{A95F54C5-701D-40DA-8C3E-E27FDC173220}" v="102" dt="2023-07-26T05:23:52.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8"/>
  </p:normalViewPr>
  <p:slideViewPr>
    <p:cSldViewPr snapToGrid="0">
      <p:cViewPr varScale="1">
        <p:scale>
          <a:sx n="82" d="100"/>
          <a:sy n="82" d="100"/>
        </p:scale>
        <p:origin x="672"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7/26/2023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7/26/2023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7/26/2023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7/26/2023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7/26/2023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016215" y="4732158"/>
            <a:ext cx="3362102" cy="1127953"/>
          </a:xfrm>
        </p:spPr>
        <p:txBody>
          <a:bodyPr/>
          <a:lstStyle/>
          <a:p>
            <a:r>
              <a:rPr lang="en-US" dirty="0"/>
              <a:t>Saroj Kumar Jha</a:t>
            </a:r>
          </a:p>
          <a:p>
            <a:pPr algn="ctr"/>
            <a:r>
              <a:rPr lang="en-IN" sz="2400" b="0" i="1" dirty="0">
                <a:solidFill>
                  <a:srgbClr val="0070C0"/>
                </a:solidFill>
                <a:effectLst/>
                <a:highlight>
                  <a:srgbClr val="FFFF00"/>
                </a:highlight>
                <a:latin typeface="Roboto" panose="02000000000000000000" pitchFamily="2" charset="0"/>
              </a:rPr>
              <a:t>Saroj Codes</a:t>
            </a:r>
            <a:endParaRPr lang="en-US" sz="2400" i="1" dirty="0">
              <a:solidFill>
                <a:srgbClr val="0070C0"/>
              </a:solidFill>
              <a:highlight>
                <a:srgbClr val="FFFF00"/>
              </a:highlight>
            </a:endParaRPr>
          </a:p>
        </p:txBody>
      </p:sp>
      <p:sp>
        <p:nvSpPr>
          <p:cNvPr id="7" name="Title 1">
            <a:extLst>
              <a:ext uri="{FF2B5EF4-FFF2-40B4-BE49-F238E27FC236}">
                <a16:creationId xmlns:a16="http://schemas.microsoft.com/office/drawing/2014/main" id="{6BEC874E-757D-1AB8-5707-D0481A4F62E2}"/>
              </a:ext>
            </a:extLst>
          </p:cNvPr>
          <p:cNvSpPr txBox="1">
            <a:spLocks/>
          </p:cNvSpPr>
          <p:nvPr/>
        </p:nvSpPr>
        <p:spPr>
          <a:xfrm>
            <a:off x="7018351" y="6197944"/>
            <a:ext cx="3901441" cy="52468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nSpc>
                <a:spcPct val="100000"/>
              </a:lnSpc>
              <a:spcBef>
                <a:spcPts val="0"/>
              </a:spcBef>
            </a:pPr>
            <a:r>
              <a:rPr lang="en-US" sz="4000" dirty="0">
                <a:solidFill>
                  <a:srgbClr val="FFC000"/>
                </a:solidFill>
              </a:rPr>
              <a:t>Please </a:t>
            </a:r>
            <a:r>
              <a:rPr lang="en-US" sz="4000" dirty="0">
                <a:solidFill>
                  <a:srgbClr val="00B050"/>
                </a:solidFill>
              </a:rPr>
              <a:t>subscribe</a:t>
            </a:r>
          </a:p>
        </p:txBody>
      </p:sp>
      <p:sp>
        <p:nvSpPr>
          <p:cNvPr id="19" name="Rectangle 18">
            <a:extLst>
              <a:ext uri="{FF2B5EF4-FFF2-40B4-BE49-F238E27FC236}">
                <a16:creationId xmlns:a16="http://schemas.microsoft.com/office/drawing/2014/main" id="{35CBED4F-317B-D550-A921-3230C5824C9F}"/>
              </a:ext>
            </a:extLst>
          </p:cNvPr>
          <p:cNvSpPr/>
          <p:nvPr/>
        </p:nvSpPr>
        <p:spPr>
          <a:xfrm>
            <a:off x="1123282" y="-17774"/>
            <a:ext cx="979651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Python Class 11 Series</a:t>
            </a:r>
          </a:p>
        </p:txBody>
      </p:sp>
      <p:sp>
        <p:nvSpPr>
          <p:cNvPr id="20" name="Rectangle 19">
            <a:extLst>
              <a:ext uri="{FF2B5EF4-FFF2-40B4-BE49-F238E27FC236}">
                <a16:creationId xmlns:a16="http://schemas.microsoft.com/office/drawing/2014/main" id="{E7762FA3-4061-0F15-0CBE-124B11DF3BCC}"/>
              </a:ext>
            </a:extLst>
          </p:cNvPr>
          <p:cNvSpPr/>
          <p:nvPr/>
        </p:nvSpPr>
        <p:spPr>
          <a:xfrm>
            <a:off x="1937258" y="1572361"/>
            <a:ext cx="648869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Data Types in Python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8" name="TextBox 7">
            <a:extLst>
              <a:ext uri="{FF2B5EF4-FFF2-40B4-BE49-F238E27FC236}">
                <a16:creationId xmlns:a16="http://schemas.microsoft.com/office/drawing/2014/main" id="{B6ED2329-EE12-660E-08BA-4923A30A16A0}"/>
              </a:ext>
            </a:extLst>
          </p:cNvPr>
          <p:cNvSpPr txBox="1"/>
          <p:nvPr/>
        </p:nvSpPr>
        <p:spPr>
          <a:xfrm>
            <a:off x="604934" y="136525"/>
            <a:ext cx="10982131" cy="6370975"/>
          </a:xfrm>
          <a:prstGeom prst="rect">
            <a:avLst/>
          </a:prstGeom>
          <a:noFill/>
        </p:spPr>
        <p:txBody>
          <a:bodyPr wrap="square" rtlCol="0">
            <a:spAutoFit/>
          </a:bodyPr>
          <a:lstStyle/>
          <a:p>
            <a:pPr lvl="1"/>
            <a:r>
              <a:rPr lang="en-IN" sz="2400" dirty="0" err="1"/>
              <a:t>union_set</a:t>
            </a:r>
            <a:r>
              <a:rPr lang="en-IN" sz="2400" dirty="0"/>
              <a:t> = set1.</a:t>
            </a:r>
            <a:r>
              <a:rPr lang="en-IN" sz="2400" dirty="0">
                <a:solidFill>
                  <a:schemeClr val="accent1"/>
                </a:solidFill>
              </a:rPr>
              <a:t>union</a:t>
            </a:r>
            <a:r>
              <a:rPr lang="en-IN" sz="2400" dirty="0"/>
              <a:t>(set2)           # {1, 2, 3, 4, 5}</a:t>
            </a:r>
          </a:p>
          <a:p>
            <a:pPr lvl="1"/>
            <a:r>
              <a:rPr lang="en-IN" sz="2400" dirty="0" err="1"/>
              <a:t>intersection_set</a:t>
            </a:r>
            <a:r>
              <a:rPr lang="en-IN" sz="2400" dirty="0"/>
              <a:t> = set1.</a:t>
            </a:r>
            <a:r>
              <a:rPr lang="en-IN" sz="2400" dirty="0">
                <a:solidFill>
                  <a:schemeClr val="accent1"/>
                </a:solidFill>
              </a:rPr>
              <a:t>intersection</a:t>
            </a:r>
            <a:r>
              <a:rPr lang="en-IN" sz="2400" dirty="0"/>
              <a:t>(set2)  # {3}</a:t>
            </a:r>
          </a:p>
          <a:p>
            <a:r>
              <a:rPr lang="en-IN" sz="2400" dirty="0">
                <a:solidFill>
                  <a:srgbClr val="FF0000"/>
                </a:solidFill>
              </a:rPr>
              <a:t>Boolean Type:</a:t>
            </a:r>
          </a:p>
          <a:p>
            <a:pPr lvl="1"/>
            <a:r>
              <a:rPr lang="en-IN" sz="2400" dirty="0">
                <a:solidFill>
                  <a:schemeClr val="accent1"/>
                </a:solidFill>
              </a:rPr>
              <a:t># Boolean type</a:t>
            </a:r>
          </a:p>
          <a:p>
            <a:pPr lvl="1"/>
            <a:r>
              <a:rPr lang="en-IN" sz="2400" dirty="0" err="1"/>
              <a:t>is_true</a:t>
            </a:r>
            <a:r>
              <a:rPr lang="en-IN" sz="2400" dirty="0"/>
              <a:t> = True</a:t>
            </a:r>
          </a:p>
          <a:p>
            <a:pPr lvl="1"/>
            <a:r>
              <a:rPr lang="en-IN" sz="2400" dirty="0" err="1"/>
              <a:t>is_false</a:t>
            </a:r>
            <a:r>
              <a:rPr lang="en-IN" sz="2400" dirty="0"/>
              <a:t> = False</a:t>
            </a:r>
          </a:p>
          <a:p>
            <a:pPr lvl="1"/>
            <a:r>
              <a:rPr lang="en-IN" sz="2400" dirty="0">
                <a:solidFill>
                  <a:schemeClr val="accent1"/>
                </a:solidFill>
              </a:rPr>
              <a:t># Conditional statements</a:t>
            </a:r>
          </a:p>
          <a:p>
            <a:pPr lvl="1"/>
            <a:r>
              <a:rPr lang="en-IN" sz="2400" dirty="0"/>
              <a:t>if </a:t>
            </a:r>
            <a:r>
              <a:rPr lang="en-IN" sz="2400" dirty="0" err="1"/>
              <a:t>is_true</a:t>
            </a:r>
            <a:r>
              <a:rPr lang="en-IN" sz="2400" dirty="0"/>
              <a:t>:</a:t>
            </a:r>
          </a:p>
          <a:p>
            <a:pPr lvl="1"/>
            <a:r>
              <a:rPr lang="en-IN" sz="2400" dirty="0"/>
              <a:t>    print("It's true!")</a:t>
            </a:r>
          </a:p>
          <a:p>
            <a:pPr lvl="1"/>
            <a:r>
              <a:rPr lang="en-IN" sz="2400" dirty="0"/>
              <a:t>else:</a:t>
            </a:r>
          </a:p>
          <a:p>
            <a:pPr lvl="1"/>
            <a:r>
              <a:rPr lang="en-IN" sz="2400" dirty="0"/>
              <a:t>    print("It's false.")</a:t>
            </a:r>
          </a:p>
          <a:p>
            <a:r>
              <a:rPr lang="en-IN" sz="2400" dirty="0">
                <a:solidFill>
                  <a:srgbClr val="FF0000"/>
                </a:solidFill>
              </a:rPr>
              <a:t>None Type:</a:t>
            </a:r>
          </a:p>
          <a:p>
            <a:pPr lvl="1"/>
            <a:r>
              <a:rPr lang="en-IN" sz="2400" dirty="0">
                <a:solidFill>
                  <a:schemeClr val="accent1"/>
                </a:solidFill>
              </a:rPr>
              <a:t># None type</a:t>
            </a:r>
          </a:p>
          <a:p>
            <a:pPr lvl="1"/>
            <a:r>
              <a:rPr lang="en-IN" sz="2400" dirty="0" err="1"/>
              <a:t>empty_variable</a:t>
            </a:r>
            <a:r>
              <a:rPr lang="en-IN" sz="2400" dirty="0"/>
              <a:t> = None</a:t>
            </a:r>
          </a:p>
          <a:p>
            <a:pPr lvl="1"/>
            <a:r>
              <a:rPr lang="en-IN" sz="2400" dirty="0">
                <a:solidFill>
                  <a:schemeClr val="accent1"/>
                </a:solidFill>
              </a:rPr>
              <a:t># Checking for None</a:t>
            </a:r>
          </a:p>
          <a:p>
            <a:pPr lvl="1"/>
            <a:r>
              <a:rPr lang="en-IN" sz="2400" dirty="0"/>
              <a:t>if </a:t>
            </a:r>
            <a:r>
              <a:rPr lang="en-IN" sz="2400" dirty="0" err="1"/>
              <a:t>empty_variable</a:t>
            </a:r>
            <a:r>
              <a:rPr lang="en-IN" sz="2400" dirty="0"/>
              <a:t> is None:</a:t>
            </a:r>
          </a:p>
          <a:p>
            <a:pPr lvl="1"/>
            <a:r>
              <a:rPr lang="en-IN" sz="2400" dirty="0"/>
              <a:t>    print("The variable is empty.")</a:t>
            </a:r>
          </a:p>
        </p:txBody>
      </p:sp>
    </p:spTree>
    <p:extLst>
      <p:ext uri="{BB962C8B-B14F-4D97-AF65-F5344CB8AC3E}">
        <p14:creationId xmlns:p14="http://schemas.microsoft.com/office/powerpoint/2010/main" val="349586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4" y="3784918"/>
            <a:ext cx="6220277" cy="1119591"/>
          </a:xfrm>
        </p:spPr>
        <p:txBody>
          <a:bodyPr>
            <a:normAutofit/>
          </a:bodyPr>
          <a:lstStyle/>
          <a:p>
            <a:r>
              <a:rPr lang="en-US" dirty="0"/>
              <a:t>Saroj Kumar Jha​</a:t>
            </a:r>
          </a:p>
          <a:p>
            <a:r>
              <a:rPr lang="en-US" dirty="0"/>
              <a:t>srojkrjha@gmail.com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99798" y="812994"/>
            <a:ext cx="10086390" cy="4766712"/>
          </a:xfrm>
        </p:spPr>
        <p:txBody>
          <a:bodyPr vert="horz" lIns="91440" tIns="45720" rIns="91440" bIns="45720" rtlCol="0" anchor="t">
            <a:noAutofit/>
          </a:bodyPr>
          <a:lstStyle/>
          <a:p>
            <a:pPr algn="l"/>
            <a:r>
              <a:rPr lang="en-US" sz="2400" b="1" i="0" dirty="0">
                <a:solidFill>
                  <a:srgbClr val="374151"/>
                </a:solidFill>
                <a:effectLst/>
                <a:latin typeface="Söhne"/>
              </a:rPr>
              <a:t>In Python, data types are used to specify the type of data a variable can hold. Python is a dynamically typed language, which means that the type of a variable is determined at runtime based on the value assigned to it. Some of the common data types in Python are as follows:</a:t>
            </a:r>
          </a:p>
          <a:p>
            <a:pPr marL="457200" indent="-457200" algn="l">
              <a:buFont typeface="+mj-lt"/>
              <a:buAutoNum type="arabicPeriod"/>
            </a:pPr>
            <a:endParaRPr lang="en-US" sz="2400" b="1" i="0" dirty="0">
              <a:solidFill>
                <a:srgbClr val="374151"/>
              </a:solidFill>
              <a:effectLst/>
              <a:latin typeface="Söhne"/>
            </a:endParaRPr>
          </a:p>
          <a:p>
            <a:pPr marL="457200" indent="-457200" algn="l">
              <a:buFont typeface="+mj-lt"/>
              <a:buAutoNum type="arabicPeriod"/>
            </a:pPr>
            <a:r>
              <a:rPr lang="en-US" sz="2400" b="1" i="0" dirty="0">
                <a:solidFill>
                  <a:srgbClr val="FF0000"/>
                </a:solidFill>
                <a:effectLst/>
                <a:latin typeface="Söhne"/>
              </a:rPr>
              <a:t>Numeric Types</a:t>
            </a:r>
            <a:r>
              <a:rPr lang="en-US" sz="2400" b="1" i="0" dirty="0">
                <a:solidFill>
                  <a:srgbClr val="374151"/>
                </a:solidFill>
                <a:effectLst/>
                <a:latin typeface="Söhne"/>
              </a:rPr>
              <a:t>:</a:t>
            </a:r>
          </a:p>
          <a:p>
            <a:pPr marL="914400" lvl="1" indent="-457200">
              <a:buFont typeface="+mj-lt"/>
              <a:buAutoNum type="arabicPeriod"/>
            </a:pPr>
            <a:r>
              <a:rPr lang="en-US" sz="2000" b="1" i="0" dirty="0">
                <a:solidFill>
                  <a:schemeClr val="accent1"/>
                </a:solidFill>
                <a:effectLst/>
                <a:latin typeface="Söhne"/>
              </a:rPr>
              <a:t>int</a:t>
            </a:r>
            <a:r>
              <a:rPr lang="en-US" sz="2000" b="1" i="0" dirty="0">
                <a:solidFill>
                  <a:srgbClr val="374151"/>
                </a:solidFill>
                <a:effectLst/>
                <a:latin typeface="Söhne"/>
              </a:rPr>
              <a:t>: Integer type, e.g., 5, -10, 1000.</a:t>
            </a:r>
          </a:p>
          <a:p>
            <a:pPr marL="914400" lvl="1" indent="-457200">
              <a:buFont typeface="+mj-lt"/>
              <a:buAutoNum type="arabicPeriod"/>
            </a:pPr>
            <a:r>
              <a:rPr lang="en-US" sz="2000" b="1" i="0" dirty="0">
                <a:solidFill>
                  <a:schemeClr val="accent1"/>
                </a:solidFill>
                <a:effectLst/>
                <a:latin typeface="Söhne"/>
              </a:rPr>
              <a:t>float</a:t>
            </a:r>
            <a:r>
              <a:rPr lang="en-US" sz="2000" b="1" i="0" dirty="0">
                <a:solidFill>
                  <a:srgbClr val="374151"/>
                </a:solidFill>
                <a:effectLst/>
                <a:latin typeface="Söhne"/>
              </a:rPr>
              <a:t>: Floating-point type, e.g., 3.14, -2.718, 0.0.</a:t>
            </a:r>
          </a:p>
          <a:p>
            <a:pPr marL="457200" indent="-457200" algn="l">
              <a:buFont typeface="+mj-lt"/>
              <a:buAutoNum type="arabicPeriod"/>
            </a:pPr>
            <a:r>
              <a:rPr lang="en-US" sz="2400" b="1" i="0" dirty="0">
                <a:solidFill>
                  <a:srgbClr val="FF0000"/>
                </a:solidFill>
                <a:effectLst/>
                <a:latin typeface="Söhne"/>
              </a:rPr>
              <a:t>Sequence Types</a:t>
            </a:r>
            <a:r>
              <a:rPr lang="en-US" sz="2400" b="1" i="0" dirty="0">
                <a:solidFill>
                  <a:srgbClr val="374151"/>
                </a:solidFill>
                <a:effectLst/>
                <a:latin typeface="Söhne"/>
              </a:rPr>
              <a:t>:</a:t>
            </a:r>
          </a:p>
          <a:p>
            <a:pPr marL="914400" lvl="1" indent="-457200">
              <a:buFont typeface="+mj-lt"/>
              <a:buAutoNum type="arabicPeriod"/>
            </a:pPr>
            <a:r>
              <a:rPr lang="en-US" sz="2000" b="1" i="0" dirty="0">
                <a:solidFill>
                  <a:schemeClr val="accent1"/>
                </a:solidFill>
                <a:effectLst/>
                <a:latin typeface="Söhne"/>
              </a:rPr>
              <a:t>str</a:t>
            </a:r>
            <a:r>
              <a:rPr lang="en-US" sz="2000" b="1" i="0" dirty="0">
                <a:solidFill>
                  <a:srgbClr val="374151"/>
                </a:solidFill>
                <a:effectLst/>
                <a:latin typeface="Söhne"/>
              </a:rPr>
              <a:t>: String type, e.g., "Hello, World!", 'Python', "123".</a:t>
            </a:r>
          </a:p>
          <a:p>
            <a:pPr marL="914400" lvl="1" indent="-457200">
              <a:buFont typeface="+mj-lt"/>
              <a:buAutoNum type="arabicPeriod"/>
            </a:pPr>
            <a:r>
              <a:rPr lang="en-US" sz="2000" b="1" i="0" dirty="0">
                <a:solidFill>
                  <a:schemeClr val="accent1"/>
                </a:solidFill>
                <a:effectLst/>
                <a:latin typeface="Söhne"/>
              </a:rPr>
              <a:t>list</a:t>
            </a:r>
            <a:r>
              <a:rPr lang="en-US" sz="2000" b="1" i="0" dirty="0">
                <a:solidFill>
                  <a:srgbClr val="374151"/>
                </a:solidFill>
                <a:effectLst/>
                <a:latin typeface="Söhne"/>
              </a:rPr>
              <a:t>: Ordered collection of items, e.g., [1, 2, 3], ['a', 'b', 'c'].</a:t>
            </a:r>
          </a:p>
          <a:p>
            <a:pPr marL="914400" lvl="1" indent="-457200">
              <a:buFont typeface="+mj-lt"/>
              <a:buAutoNum type="arabicPeriod"/>
            </a:pPr>
            <a:r>
              <a:rPr lang="en-US" sz="2000" b="1" i="0" dirty="0">
                <a:solidFill>
                  <a:schemeClr val="accent1"/>
                </a:solidFill>
                <a:effectLst/>
                <a:latin typeface="Söhne"/>
              </a:rPr>
              <a:t>tuple</a:t>
            </a:r>
            <a:r>
              <a:rPr lang="en-US" sz="2000" b="1" i="0" dirty="0">
                <a:solidFill>
                  <a:srgbClr val="374151"/>
                </a:solidFill>
                <a:effectLst/>
                <a:latin typeface="Söhne"/>
              </a:rPr>
              <a:t>: Immutable ordered collection of items, e.g., (1, 2, 3), ('x', 'y', 'z').</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24637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99798" y="812994"/>
            <a:ext cx="10086390" cy="4766712"/>
          </a:xfrm>
        </p:spPr>
        <p:txBody>
          <a:bodyPr vert="horz" lIns="91440" tIns="45720" rIns="91440" bIns="45720" rtlCol="0" anchor="t">
            <a:noAutofit/>
          </a:bodyPr>
          <a:lstStyle/>
          <a:p>
            <a:pPr marL="457200" indent="-457200" algn="l">
              <a:buFont typeface="+mj-lt"/>
              <a:buAutoNum type="arabicPeriod" startAt="3"/>
            </a:pPr>
            <a:r>
              <a:rPr lang="en-US" sz="2400" b="1" i="0" dirty="0">
                <a:solidFill>
                  <a:srgbClr val="FF0000"/>
                </a:solidFill>
                <a:effectLst/>
                <a:latin typeface="Söhne"/>
              </a:rPr>
              <a:t>Mapping Type</a:t>
            </a:r>
            <a:r>
              <a:rPr lang="en-US" sz="2400" b="1" i="0" dirty="0">
                <a:solidFill>
                  <a:srgbClr val="374151"/>
                </a:solidFill>
                <a:effectLst/>
                <a:latin typeface="Söhne"/>
              </a:rPr>
              <a:t>:</a:t>
            </a:r>
          </a:p>
          <a:p>
            <a:pPr marL="914400" lvl="1" indent="-457200">
              <a:buFont typeface="+mj-lt"/>
              <a:buAutoNum type="arabicPeriod"/>
            </a:pPr>
            <a:r>
              <a:rPr lang="en-US" sz="2000" b="1" i="0" dirty="0" err="1">
                <a:solidFill>
                  <a:schemeClr val="accent1"/>
                </a:solidFill>
                <a:effectLst/>
                <a:latin typeface="Söhne"/>
              </a:rPr>
              <a:t>dict</a:t>
            </a:r>
            <a:r>
              <a:rPr lang="en-US" sz="2000" b="1" i="0" dirty="0">
                <a:solidFill>
                  <a:srgbClr val="374151"/>
                </a:solidFill>
                <a:effectLst/>
                <a:latin typeface="Söhne"/>
              </a:rPr>
              <a:t>: Dictionary type, a collection of key-value pairs, e.g., {'name': 'John', 'age': 30}.</a:t>
            </a:r>
          </a:p>
          <a:p>
            <a:pPr marL="457200" indent="-457200" algn="l">
              <a:buFont typeface="+mj-lt"/>
              <a:buAutoNum type="arabicPeriod" startAt="3"/>
            </a:pPr>
            <a:r>
              <a:rPr lang="en-US" sz="2400" b="1" i="0" dirty="0">
                <a:solidFill>
                  <a:srgbClr val="FF0000"/>
                </a:solidFill>
                <a:effectLst/>
                <a:latin typeface="Söhne"/>
              </a:rPr>
              <a:t>Set Types</a:t>
            </a:r>
            <a:r>
              <a:rPr lang="en-US" sz="2400" b="1" i="0" dirty="0">
                <a:solidFill>
                  <a:srgbClr val="374151"/>
                </a:solidFill>
                <a:effectLst/>
                <a:latin typeface="Söhne"/>
              </a:rPr>
              <a:t>:</a:t>
            </a:r>
            <a:endParaRPr lang="en-US" sz="2000" b="1" i="0" dirty="0">
              <a:solidFill>
                <a:srgbClr val="374151"/>
              </a:solidFill>
              <a:effectLst/>
              <a:latin typeface="Söhne"/>
            </a:endParaRPr>
          </a:p>
          <a:p>
            <a:pPr marL="914400" lvl="1" indent="-457200">
              <a:buFont typeface="+mj-lt"/>
              <a:buAutoNum type="arabicPeriod"/>
            </a:pPr>
            <a:r>
              <a:rPr lang="en-US" sz="2000" b="1" i="0" dirty="0">
                <a:solidFill>
                  <a:schemeClr val="accent1"/>
                </a:solidFill>
                <a:effectLst/>
                <a:latin typeface="Söhne"/>
              </a:rPr>
              <a:t>set</a:t>
            </a:r>
            <a:r>
              <a:rPr lang="en-US" sz="2000" b="1" i="0" dirty="0">
                <a:solidFill>
                  <a:srgbClr val="374151"/>
                </a:solidFill>
                <a:effectLst/>
                <a:latin typeface="Söhne"/>
              </a:rPr>
              <a:t>: Unordered collection of unique elements, e.g., {1, 2, 3}, {'apple', 'banana', 'orange'}.</a:t>
            </a:r>
          </a:p>
          <a:p>
            <a:pPr marL="914400" lvl="1" indent="-457200">
              <a:buFont typeface="+mj-lt"/>
              <a:buAutoNum type="arabicPeriod"/>
            </a:pPr>
            <a:r>
              <a:rPr lang="en-US" sz="2000" b="1" i="0" dirty="0" err="1">
                <a:solidFill>
                  <a:schemeClr val="accent1"/>
                </a:solidFill>
                <a:effectLst/>
                <a:latin typeface="Söhne"/>
              </a:rPr>
              <a:t>frozenset</a:t>
            </a:r>
            <a:r>
              <a:rPr lang="en-US" sz="2000" b="1" i="0" dirty="0">
                <a:solidFill>
                  <a:srgbClr val="374151"/>
                </a:solidFill>
                <a:effectLst/>
                <a:latin typeface="Söhne"/>
              </a:rPr>
              <a:t>: Immutable version of a set.</a:t>
            </a:r>
          </a:p>
          <a:p>
            <a:pPr marL="457200" indent="-457200" algn="l">
              <a:buFont typeface="+mj-lt"/>
              <a:buAutoNum type="arabicPeriod" startAt="3"/>
            </a:pPr>
            <a:r>
              <a:rPr lang="en-US" sz="2400" b="1" i="0" dirty="0">
                <a:solidFill>
                  <a:srgbClr val="FF0000"/>
                </a:solidFill>
                <a:effectLst/>
                <a:latin typeface="Söhne"/>
              </a:rPr>
              <a:t>Boolean Type</a:t>
            </a:r>
            <a:r>
              <a:rPr lang="en-US" sz="2400" b="1" i="0" dirty="0">
                <a:solidFill>
                  <a:srgbClr val="374151"/>
                </a:solidFill>
                <a:effectLst/>
                <a:latin typeface="Söhne"/>
              </a:rPr>
              <a:t>:</a:t>
            </a:r>
          </a:p>
          <a:p>
            <a:pPr marL="914400" lvl="1" indent="-457200">
              <a:buFont typeface="+mj-lt"/>
              <a:buAutoNum type="arabicPeriod"/>
            </a:pPr>
            <a:r>
              <a:rPr lang="en-US" sz="2000" b="1" i="0" dirty="0">
                <a:solidFill>
                  <a:schemeClr val="accent1"/>
                </a:solidFill>
                <a:effectLst/>
                <a:latin typeface="Söhne"/>
              </a:rPr>
              <a:t>bool</a:t>
            </a:r>
            <a:r>
              <a:rPr lang="en-US" sz="2000" b="1" i="0" dirty="0">
                <a:solidFill>
                  <a:srgbClr val="374151"/>
                </a:solidFill>
                <a:effectLst/>
                <a:latin typeface="Söhne"/>
              </a:rPr>
              <a:t>: Represents the truth values True or False.</a:t>
            </a:r>
          </a:p>
          <a:p>
            <a:pPr marL="457200" indent="-457200" algn="l">
              <a:buFont typeface="+mj-lt"/>
              <a:buAutoNum type="arabicPeriod" startAt="3"/>
            </a:pPr>
            <a:r>
              <a:rPr lang="en-US" sz="2400" b="1" i="0" dirty="0">
                <a:solidFill>
                  <a:srgbClr val="FF0000"/>
                </a:solidFill>
                <a:effectLst/>
                <a:latin typeface="Söhne"/>
              </a:rPr>
              <a:t>None Type</a:t>
            </a:r>
            <a:r>
              <a:rPr lang="en-US" sz="2400" b="1" i="0" dirty="0">
                <a:solidFill>
                  <a:srgbClr val="374151"/>
                </a:solidFill>
                <a:effectLst/>
                <a:latin typeface="Söhne"/>
              </a:rPr>
              <a:t>:</a:t>
            </a:r>
          </a:p>
          <a:p>
            <a:pPr marL="914400" lvl="1" indent="-457200">
              <a:buFont typeface="+mj-lt"/>
              <a:buAutoNum type="arabicPeriod"/>
            </a:pPr>
            <a:r>
              <a:rPr lang="en-US" sz="2000" b="1" i="0" dirty="0">
                <a:solidFill>
                  <a:schemeClr val="accent1"/>
                </a:solidFill>
                <a:effectLst/>
                <a:latin typeface="Söhne"/>
              </a:rPr>
              <a:t>None</a:t>
            </a:r>
            <a:r>
              <a:rPr lang="en-US" sz="2000" b="1" i="0" dirty="0">
                <a:solidFill>
                  <a:srgbClr val="374151"/>
                </a:solidFill>
                <a:effectLst/>
                <a:latin typeface="Söhne"/>
              </a:rPr>
              <a:t>: Represents the absence of a value or null.</a:t>
            </a:r>
          </a:p>
          <a:p>
            <a:pPr algn="l"/>
            <a:r>
              <a:rPr lang="en-US" sz="2400" b="1" i="0" dirty="0">
                <a:solidFill>
                  <a:srgbClr val="374151"/>
                </a:solidFill>
                <a:effectLst/>
                <a:latin typeface="Söhne"/>
              </a:rPr>
              <a:t>Python automatically assigns data types based on the value assigned to a variable. You can also explicitly specify the data type using type casting</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31758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4" name="TextBox 3">
            <a:extLst>
              <a:ext uri="{FF2B5EF4-FFF2-40B4-BE49-F238E27FC236}">
                <a16:creationId xmlns:a16="http://schemas.microsoft.com/office/drawing/2014/main" id="{58CB57E0-1B42-7885-B419-5B7A3FE99694}"/>
              </a:ext>
            </a:extLst>
          </p:cNvPr>
          <p:cNvSpPr txBox="1"/>
          <p:nvPr/>
        </p:nvSpPr>
        <p:spPr>
          <a:xfrm>
            <a:off x="1959429" y="136525"/>
            <a:ext cx="6617736" cy="6370975"/>
          </a:xfrm>
          <a:prstGeom prst="rect">
            <a:avLst/>
          </a:prstGeom>
          <a:noFill/>
        </p:spPr>
        <p:txBody>
          <a:bodyPr wrap="square">
            <a:spAutoFit/>
          </a:bodyPr>
          <a:lstStyle/>
          <a:p>
            <a:r>
              <a:rPr lang="en-IN" sz="2400" b="0" i="0" dirty="0">
                <a:effectLst/>
                <a:latin typeface="Söhne Mono"/>
              </a:rPr>
              <a:t># Integer type</a:t>
            </a:r>
          </a:p>
          <a:p>
            <a:r>
              <a:rPr lang="en-IN" sz="2400" b="0" i="0" dirty="0">
                <a:solidFill>
                  <a:srgbClr val="FFFFFF"/>
                </a:solidFill>
                <a:effectLst/>
                <a:latin typeface="Söhne Mono"/>
              </a:rPr>
              <a:t> </a:t>
            </a:r>
            <a:r>
              <a:rPr lang="en-IN" sz="2400" b="0" i="0" dirty="0" err="1">
                <a:solidFill>
                  <a:schemeClr val="accent1"/>
                </a:solidFill>
                <a:effectLst/>
                <a:latin typeface="Söhne Mono"/>
              </a:rPr>
              <a:t>num_int</a:t>
            </a:r>
            <a:r>
              <a:rPr lang="en-IN" sz="2400" b="0" i="0" dirty="0">
                <a:solidFill>
                  <a:schemeClr val="accent1"/>
                </a:solidFill>
                <a:effectLst/>
                <a:latin typeface="Söhne Mono"/>
              </a:rPr>
              <a:t> = 42 </a:t>
            </a:r>
          </a:p>
          <a:p>
            <a:r>
              <a:rPr lang="en-IN" sz="2400" b="0" i="0" dirty="0">
                <a:effectLst/>
                <a:latin typeface="Söhne Mono"/>
              </a:rPr>
              <a:t># Float type</a:t>
            </a:r>
            <a:r>
              <a:rPr lang="en-IN" sz="2400" b="0" i="0" dirty="0">
                <a:solidFill>
                  <a:srgbClr val="FFFFFF"/>
                </a:solidFill>
                <a:effectLst/>
                <a:latin typeface="Söhne Mono"/>
              </a:rPr>
              <a:t> </a:t>
            </a:r>
          </a:p>
          <a:p>
            <a:r>
              <a:rPr lang="en-IN" sz="2400" b="0" i="0" dirty="0" err="1">
                <a:solidFill>
                  <a:schemeClr val="accent1"/>
                </a:solidFill>
                <a:effectLst/>
                <a:latin typeface="Söhne Mono"/>
              </a:rPr>
              <a:t>num_float</a:t>
            </a:r>
            <a:r>
              <a:rPr lang="en-IN" sz="2400" b="0" i="0" dirty="0">
                <a:solidFill>
                  <a:schemeClr val="accent1"/>
                </a:solidFill>
                <a:effectLst/>
                <a:latin typeface="Söhne Mono"/>
              </a:rPr>
              <a:t> = </a:t>
            </a:r>
            <a:r>
              <a:rPr lang="en-IN" sz="2400" b="0" i="0" dirty="0">
                <a:solidFill>
                  <a:srgbClr val="DF3079"/>
                </a:solidFill>
                <a:effectLst/>
                <a:latin typeface="Söhne Mono"/>
              </a:rPr>
              <a:t>3.14</a:t>
            </a:r>
            <a:r>
              <a:rPr lang="en-IN" sz="2400" b="0" i="0" dirty="0">
                <a:solidFill>
                  <a:srgbClr val="FFFFFF"/>
                </a:solidFill>
                <a:effectLst/>
                <a:latin typeface="Söhne Mono"/>
              </a:rPr>
              <a:t> </a:t>
            </a:r>
          </a:p>
          <a:p>
            <a:r>
              <a:rPr lang="en-IN" sz="2400" b="0" i="0" dirty="0">
                <a:effectLst/>
                <a:latin typeface="Söhne Mono"/>
              </a:rPr>
              <a:t># String type</a:t>
            </a:r>
            <a:r>
              <a:rPr lang="en-IN" sz="2400" b="0" i="0" dirty="0">
                <a:solidFill>
                  <a:srgbClr val="FFFFFF"/>
                </a:solidFill>
                <a:effectLst/>
                <a:latin typeface="Söhne Mono"/>
              </a:rPr>
              <a:t> </a:t>
            </a:r>
          </a:p>
          <a:p>
            <a:r>
              <a:rPr lang="en-IN" sz="2400" b="0" i="0" dirty="0">
                <a:solidFill>
                  <a:schemeClr val="accent1"/>
                </a:solidFill>
                <a:effectLst/>
                <a:latin typeface="Söhne Mono"/>
              </a:rPr>
              <a:t>text = "</a:t>
            </a:r>
            <a:r>
              <a:rPr lang="en-IN" sz="2400" b="0" i="0" dirty="0">
                <a:solidFill>
                  <a:srgbClr val="00A67D"/>
                </a:solidFill>
                <a:effectLst/>
                <a:latin typeface="Söhne Mono"/>
              </a:rPr>
              <a:t>Hello, Python!"</a:t>
            </a:r>
            <a:r>
              <a:rPr lang="en-IN" sz="2400" b="0" i="0" dirty="0">
                <a:solidFill>
                  <a:srgbClr val="FFFFFF"/>
                </a:solidFill>
                <a:effectLst/>
                <a:latin typeface="Söhne Mono"/>
              </a:rPr>
              <a:t> </a:t>
            </a:r>
          </a:p>
          <a:p>
            <a:r>
              <a:rPr lang="en-IN" sz="2400" b="0" i="0" dirty="0">
                <a:effectLst/>
                <a:latin typeface="Söhne Mono"/>
              </a:rPr>
              <a:t># List type</a:t>
            </a:r>
            <a:r>
              <a:rPr lang="en-IN" sz="2400" b="0" i="0" dirty="0">
                <a:solidFill>
                  <a:srgbClr val="FFFFFF"/>
                </a:solidFill>
                <a:effectLst/>
                <a:latin typeface="Söhne Mono"/>
              </a:rPr>
              <a:t> </a:t>
            </a:r>
          </a:p>
          <a:p>
            <a:r>
              <a:rPr lang="en-IN" sz="2400" b="0" i="0" dirty="0" err="1">
                <a:solidFill>
                  <a:schemeClr val="accent1"/>
                </a:solidFill>
                <a:effectLst/>
                <a:latin typeface="Söhne Mono"/>
              </a:rPr>
              <a:t>my_list</a:t>
            </a:r>
            <a:r>
              <a:rPr lang="en-IN" sz="2400" b="0" i="0" dirty="0">
                <a:solidFill>
                  <a:schemeClr val="accent1"/>
                </a:solidFill>
                <a:effectLst/>
                <a:latin typeface="Söhne Mono"/>
              </a:rPr>
              <a:t> = [</a:t>
            </a:r>
            <a:r>
              <a:rPr lang="en-IN" sz="2400" b="0" i="0" dirty="0">
                <a:solidFill>
                  <a:srgbClr val="DF3079"/>
                </a:solidFill>
                <a:effectLst/>
                <a:latin typeface="Söhne Mono"/>
              </a:rPr>
              <a:t>1</a:t>
            </a:r>
            <a:r>
              <a:rPr lang="en-IN" sz="2400" b="0" i="0" dirty="0">
                <a:solidFill>
                  <a:srgbClr val="FFFFFF"/>
                </a:solidFill>
                <a:effectLst/>
                <a:latin typeface="Söhne Mono"/>
              </a:rPr>
              <a:t>, </a:t>
            </a:r>
            <a:r>
              <a:rPr lang="en-IN" sz="2400" b="0" i="0" dirty="0">
                <a:solidFill>
                  <a:srgbClr val="DF3079"/>
                </a:solidFill>
                <a:effectLst/>
                <a:latin typeface="Söhne Mono"/>
              </a:rPr>
              <a:t>2</a:t>
            </a:r>
            <a:r>
              <a:rPr lang="en-IN" sz="2400" b="0" i="0" dirty="0">
                <a:solidFill>
                  <a:srgbClr val="FFFFFF"/>
                </a:solidFill>
                <a:effectLst/>
                <a:latin typeface="Söhne Mono"/>
              </a:rPr>
              <a:t>, </a:t>
            </a:r>
            <a:r>
              <a:rPr lang="en-IN" sz="2400" b="0" i="0" dirty="0">
                <a:solidFill>
                  <a:srgbClr val="DF3079"/>
                </a:solidFill>
                <a:effectLst/>
                <a:latin typeface="Söhne Mono"/>
              </a:rPr>
              <a:t>3</a:t>
            </a:r>
            <a:r>
              <a:rPr lang="en-IN" sz="2400" b="0" i="0" dirty="0">
                <a:solidFill>
                  <a:schemeClr val="accent1"/>
                </a:solidFill>
                <a:effectLst/>
                <a:latin typeface="Söhne Mono"/>
              </a:rPr>
              <a:t>] </a:t>
            </a:r>
          </a:p>
          <a:p>
            <a:r>
              <a:rPr lang="en-IN" sz="2400" b="0" i="0" dirty="0">
                <a:effectLst/>
                <a:latin typeface="Söhne Mono"/>
              </a:rPr>
              <a:t># Tuple type</a:t>
            </a:r>
            <a:r>
              <a:rPr lang="en-IN" sz="2400" b="0" i="0" dirty="0">
                <a:solidFill>
                  <a:srgbClr val="FFFFFF"/>
                </a:solidFill>
                <a:effectLst/>
                <a:latin typeface="Söhne Mono"/>
              </a:rPr>
              <a:t> </a:t>
            </a:r>
            <a:r>
              <a:rPr lang="en-IN" sz="2400" b="0" i="0" dirty="0" err="1">
                <a:solidFill>
                  <a:schemeClr val="accent1"/>
                </a:solidFill>
                <a:effectLst/>
                <a:latin typeface="Söhne Mono"/>
              </a:rPr>
              <a:t>my_tuple</a:t>
            </a:r>
            <a:r>
              <a:rPr lang="en-IN" sz="2400" b="0" i="0" dirty="0">
                <a:solidFill>
                  <a:schemeClr val="accent1"/>
                </a:solidFill>
                <a:effectLst/>
                <a:latin typeface="Söhne Mono"/>
              </a:rPr>
              <a:t> = (</a:t>
            </a:r>
            <a:r>
              <a:rPr lang="en-IN" sz="2400" b="0" i="0" dirty="0">
                <a:solidFill>
                  <a:srgbClr val="DF3079"/>
                </a:solidFill>
                <a:effectLst/>
                <a:latin typeface="Söhne Mono"/>
              </a:rPr>
              <a:t>10</a:t>
            </a:r>
            <a:r>
              <a:rPr lang="en-IN" sz="2400" b="0" i="0" dirty="0">
                <a:solidFill>
                  <a:srgbClr val="FFFFFF"/>
                </a:solidFill>
                <a:effectLst/>
                <a:latin typeface="Söhne Mono"/>
              </a:rPr>
              <a:t>, </a:t>
            </a:r>
            <a:r>
              <a:rPr lang="en-IN" sz="2400" b="0" i="0" dirty="0">
                <a:solidFill>
                  <a:srgbClr val="DF3079"/>
                </a:solidFill>
                <a:effectLst/>
                <a:latin typeface="Söhne Mono"/>
              </a:rPr>
              <a:t>20</a:t>
            </a:r>
            <a:r>
              <a:rPr lang="en-IN" sz="2400" b="0" i="0" dirty="0">
                <a:solidFill>
                  <a:srgbClr val="FFFFFF"/>
                </a:solidFill>
                <a:effectLst/>
                <a:latin typeface="Söhne Mono"/>
              </a:rPr>
              <a:t>, </a:t>
            </a:r>
            <a:r>
              <a:rPr lang="en-IN" sz="2400" b="0" i="0" dirty="0">
                <a:solidFill>
                  <a:srgbClr val="DF3079"/>
                </a:solidFill>
                <a:effectLst/>
                <a:latin typeface="Söhne Mono"/>
              </a:rPr>
              <a:t>30</a:t>
            </a:r>
            <a:r>
              <a:rPr lang="en-IN" sz="2400" b="0" i="0" dirty="0">
                <a:solidFill>
                  <a:schemeClr val="accent1"/>
                </a:solidFill>
                <a:effectLst/>
                <a:latin typeface="Söhne Mono"/>
              </a:rPr>
              <a:t>)</a:t>
            </a:r>
            <a:r>
              <a:rPr lang="en-IN" sz="2400" b="0" i="0" dirty="0">
                <a:solidFill>
                  <a:srgbClr val="FFFFFF"/>
                </a:solidFill>
                <a:effectLst/>
                <a:latin typeface="Söhne Mono"/>
              </a:rPr>
              <a:t> </a:t>
            </a:r>
          </a:p>
          <a:p>
            <a:r>
              <a:rPr lang="en-IN" sz="2400" b="0" i="0" dirty="0">
                <a:effectLst/>
                <a:latin typeface="Söhne Mono"/>
              </a:rPr>
              <a:t># Dictionary type</a:t>
            </a:r>
            <a:r>
              <a:rPr lang="en-IN" sz="2400" b="0" i="0" dirty="0">
                <a:solidFill>
                  <a:srgbClr val="FFFFFF"/>
                </a:solidFill>
                <a:effectLst/>
                <a:latin typeface="Söhne Mono"/>
              </a:rPr>
              <a:t> </a:t>
            </a:r>
          </a:p>
          <a:p>
            <a:r>
              <a:rPr lang="en-IN" sz="2400" b="0" i="0" dirty="0" err="1">
                <a:solidFill>
                  <a:schemeClr val="accent1"/>
                </a:solidFill>
                <a:effectLst/>
                <a:latin typeface="Söhne Mono"/>
              </a:rPr>
              <a:t>my_dict</a:t>
            </a:r>
            <a:r>
              <a:rPr lang="en-IN" sz="2400" b="0" i="0" dirty="0">
                <a:solidFill>
                  <a:schemeClr val="accent1"/>
                </a:solidFill>
                <a:effectLst/>
                <a:latin typeface="Söhne Mono"/>
              </a:rPr>
              <a:t> = {</a:t>
            </a:r>
            <a:r>
              <a:rPr lang="en-IN" sz="2400" b="0" i="0" dirty="0">
                <a:solidFill>
                  <a:srgbClr val="00A67D"/>
                </a:solidFill>
                <a:effectLst/>
                <a:latin typeface="Söhne Mono"/>
              </a:rPr>
              <a:t>'name'</a:t>
            </a:r>
            <a:r>
              <a:rPr lang="en-IN" sz="2400" b="0" i="0" dirty="0">
                <a:solidFill>
                  <a:srgbClr val="FFFFFF"/>
                </a:solidFill>
                <a:effectLst/>
                <a:latin typeface="Söhne Mono"/>
              </a:rPr>
              <a:t>: </a:t>
            </a:r>
            <a:r>
              <a:rPr lang="en-IN" sz="2400" b="0" i="0" dirty="0">
                <a:solidFill>
                  <a:srgbClr val="00A67D"/>
                </a:solidFill>
                <a:effectLst/>
                <a:latin typeface="Söhne Mono"/>
              </a:rPr>
              <a:t>'Alice'</a:t>
            </a:r>
            <a:r>
              <a:rPr lang="en-IN" sz="2400" b="0" i="0" dirty="0">
                <a:solidFill>
                  <a:srgbClr val="FFFFFF"/>
                </a:solidFill>
                <a:effectLst/>
                <a:latin typeface="Söhne Mono"/>
              </a:rPr>
              <a:t>, </a:t>
            </a:r>
            <a:r>
              <a:rPr lang="en-IN" sz="2400" b="0" i="0" dirty="0">
                <a:solidFill>
                  <a:srgbClr val="00A67D"/>
                </a:solidFill>
                <a:effectLst/>
                <a:latin typeface="Söhne Mono"/>
              </a:rPr>
              <a:t>'age'</a:t>
            </a:r>
            <a:r>
              <a:rPr lang="en-IN" sz="2400" b="0" i="0" dirty="0">
                <a:solidFill>
                  <a:srgbClr val="FFFFFF"/>
                </a:solidFill>
                <a:effectLst/>
                <a:latin typeface="Söhne Mono"/>
              </a:rPr>
              <a:t>: </a:t>
            </a:r>
            <a:r>
              <a:rPr lang="en-IN" sz="2400" b="0" i="0" dirty="0">
                <a:solidFill>
                  <a:srgbClr val="DF3079"/>
                </a:solidFill>
                <a:effectLst/>
                <a:latin typeface="Söhne Mono"/>
              </a:rPr>
              <a:t>25</a:t>
            </a:r>
            <a:r>
              <a:rPr lang="en-IN" sz="2400" b="0" i="0" dirty="0">
                <a:solidFill>
                  <a:schemeClr val="accent1"/>
                </a:solidFill>
                <a:effectLst/>
                <a:latin typeface="Söhne Mono"/>
              </a:rPr>
              <a:t>}</a:t>
            </a:r>
            <a:r>
              <a:rPr lang="en-IN" sz="2400" b="0" i="0" dirty="0">
                <a:solidFill>
                  <a:srgbClr val="FFFFFF"/>
                </a:solidFill>
                <a:effectLst/>
                <a:latin typeface="Söhne Mono"/>
              </a:rPr>
              <a:t> </a:t>
            </a:r>
          </a:p>
          <a:p>
            <a:r>
              <a:rPr lang="en-IN" sz="2400" b="0" i="0" dirty="0">
                <a:effectLst/>
                <a:latin typeface="Söhne Mono"/>
              </a:rPr>
              <a:t># Set type</a:t>
            </a:r>
            <a:r>
              <a:rPr lang="en-IN" sz="2400" b="0" i="0" dirty="0">
                <a:solidFill>
                  <a:srgbClr val="FFFFFF"/>
                </a:solidFill>
                <a:effectLst/>
                <a:latin typeface="Söhne Mono"/>
              </a:rPr>
              <a:t> </a:t>
            </a:r>
          </a:p>
          <a:p>
            <a:r>
              <a:rPr lang="en-IN" sz="2400" b="0" i="0" dirty="0" err="1">
                <a:solidFill>
                  <a:schemeClr val="accent1"/>
                </a:solidFill>
                <a:effectLst/>
                <a:latin typeface="Söhne Mono"/>
              </a:rPr>
              <a:t>my_set</a:t>
            </a:r>
            <a:r>
              <a:rPr lang="en-IN" sz="2400" b="0" i="0" dirty="0">
                <a:solidFill>
                  <a:schemeClr val="accent1"/>
                </a:solidFill>
                <a:effectLst/>
                <a:latin typeface="Söhne Mono"/>
              </a:rPr>
              <a:t> = {</a:t>
            </a:r>
            <a:r>
              <a:rPr lang="en-IN" sz="2400" b="0" i="0" dirty="0">
                <a:solidFill>
                  <a:srgbClr val="DF3079"/>
                </a:solidFill>
                <a:effectLst/>
                <a:latin typeface="Söhne Mono"/>
              </a:rPr>
              <a:t>1</a:t>
            </a:r>
            <a:r>
              <a:rPr lang="en-IN" sz="2400" b="0" i="0" dirty="0">
                <a:solidFill>
                  <a:srgbClr val="FFFFFF"/>
                </a:solidFill>
                <a:effectLst/>
                <a:latin typeface="Söhne Mono"/>
              </a:rPr>
              <a:t>, </a:t>
            </a:r>
            <a:r>
              <a:rPr lang="en-IN" sz="2400" b="0" i="0" dirty="0">
                <a:solidFill>
                  <a:srgbClr val="DF3079"/>
                </a:solidFill>
                <a:effectLst/>
                <a:latin typeface="Söhne Mono"/>
              </a:rPr>
              <a:t>2</a:t>
            </a:r>
            <a:r>
              <a:rPr lang="en-IN" sz="2400" b="0" i="0" dirty="0">
                <a:solidFill>
                  <a:srgbClr val="FFFFFF"/>
                </a:solidFill>
                <a:effectLst/>
                <a:latin typeface="Söhne Mono"/>
              </a:rPr>
              <a:t>, </a:t>
            </a:r>
            <a:r>
              <a:rPr lang="en-IN" sz="2400" b="0" i="0" dirty="0">
                <a:solidFill>
                  <a:srgbClr val="DF3079"/>
                </a:solidFill>
                <a:effectLst/>
                <a:latin typeface="Söhne Mono"/>
              </a:rPr>
              <a:t>3</a:t>
            </a:r>
            <a:r>
              <a:rPr lang="en-IN" sz="2400" b="0" i="0" dirty="0">
                <a:solidFill>
                  <a:schemeClr val="accent1"/>
                </a:solidFill>
                <a:effectLst/>
                <a:latin typeface="Söhne Mono"/>
              </a:rPr>
              <a:t>} </a:t>
            </a:r>
          </a:p>
          <a:p>
            <a:r>
              <a:rPr lang="en-IN" sz="2400" b="0" i="0" dirty="0">
                <a:effectLst/>
                <a:latin typeface="Söhne Mono"/>
              </a:rPr>
              <a:t># Boolean type</a:t>
            </a:r>
            <a:r>
              <a:rPr lang="en-IN" sz="2400" b="0" i="0" dirty="0">
                <a:solidFill>
                  <a:srgbClr val="FFFFFF"/>
                </a:solidFill>
                <a:effectLst/>
                <a:latin typeface="Söhne Mono"/>
              </a:rPr>
              <a:t> </a:t>
            </a:r>
          </a:p>
          <a:p>
            <a:r>
              <a:rPr lang="en-IN" sz="2400" b="0" i="0" dirty="0" err="1">
                <a:solidFill>
                  <a:schemeClr val="accent1"/>
                </a:solidFill>
                <a:effectLst/>
                <a:latin typeface="Söhne Mono"/>
              </a:rPr>
              <a:t>is_true</a:t>
            </a:r>
            <a:r>
              <a:rPr lang="en-IN" sz="2400" b="0" i="0" dirty="0">
                <a:solidFill>
                  <a:schemeClr val="accent1"/>
                </a:solidFill>
                <a:effectLst/>
                <a:latin typeface="Söhne Mono"/>
              </a:rPr>
              <a:t> = </a:t>
            </a:r>
            <a:r>
              <a:rPr lang="en-IN" sz="2400" b="0" i="0" dirty="0">
                <a:solidFill>
                  <a:srgbClr val="2E95D3"/>
                </a:solidFill>
                <a:effectLst/>
                <a:latin typeface="Söhne Mono"/>
              </a:rPr>
              <a:t>True</a:t>
            </a:r>
            <a:r>
              <a:rPr lang="en-IN" sz="2400" b="0" i="0" dirty="0">
                <a:solidFill>
                  <a:srgbClr val="FFFFFF"/>
                </a:solidFill>
                <a:effectLst/>
                <a:latin typeface="Söhne Mono"/>
              </a:rPr>
              <a:t> </a:t>
            </a:r>
          </a:p>
          <a:p>
            <a:r>
              <a:rPr lang="en-IN" sz="2400" b="0" i="0" dirty="0">
                <a:effectLst/>
                <a:latin typeface="Söhne Mono"/>
              </a:rPr>
              <a:t># None type</a:t>
            </a:r>
            <a:r>
              <a:rPr lang="en-IN" sz="2400" b="0" i="0" dirty="0">
                <a:solidFill>
                  <a:srgbClr val="FFFFFF"/>
                </a:solidFill>
                <a:effectLst/>
                <a:latin typeface="Söhne Mono"/>
              </a:rPr>
              <a:t> </a:t>
            </a:r>
          </a:p>
          <a:p>
            <a:r>
              <a:rPr lang="en-IN" sz="2400" b="0" i="0" dirty="0">
                <a:solidFill>
                  <a:schemeClr val="accent1"/>
                </a:solidFill>
                <a:effectLst/>
                <a:latin typeface="Söhne Mono"/>
              </a:rPr>
              <a:t>empty = </a:t>
            </a:r>
            <a:r>
              <a:rPr lang="en-IN" sz="2400" b="0" i="0" dirty="0">
                <a:solidFill>
                  <a:srgbClr val="2E95D3"/>
                </a:solidFill>
                <a:effectLst/>
                <a:latin typeface="Söhne Mono"/>
              </a:rPr>
              <a:t>None</a:t>
            </a:r>
            <a:endParaRPr lang="en-IN" sz="2400" dirty="0"/>
          </a:p>
        </p:txBody>
      </p:sp>
    </p:spTree>
    <p:extLst>
      <p:ext uri="{BB962C8B-B14F-4D97-AF65-F5344CB8AC3E}">
        <p14:creationId xmlns:p14="http://schemas.microsoft.com/office/powerpoint/2010/main" val="96088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63895" y="812994"/>
            <a:ext cx="11262048" cy="5438516"/>
          </a:xfrm>
        </p:spPr>
        <p:txBody>
          <a:bodyPr vert="horz" lIns="91440" tIns="45720" rIns="91440" bIns="45720" rtlCol="0" anchor="t">
            <a:noAutofit/>
          </a:bodyPr>
          <a:lstStyle/>
          <a:p>
            <a:pPr algn="l"/>
            <a:r>
              <a:rPr lang="en-US" sz="2400" b="1" i="0" dirty="0">
                <a:solidFill>
                  <a:schemeClr val="accent1"/>
                </a:solidFill>
                <a:effectLst/>
                <a:latin typeface="Söhne"/>
              </a:rPr>
              <a:t>Google </a:t>
            </a:r>
            <a:r>
              <a:rPr lang="en-US" sz="2400" b="1" i="0" dirty="0" err="1">
                <a:solidFill>
                  <a:schemeClr val="accent1"/>
                </a:solidFill>
                <a:effectLst/>
                <a:latin typeface="Söhne"/>
              </a:rPr>
              <a:t>Colab</a:t>
            </a:r>
            <a:r>
              <a:rPr lang="en-US" sz="2400" b="1" i="0" dirty="0">
                <a:solidFill>
                  <a:schemeClr val="accent1"/>
                </a:solidFill>
                <a:effectLst/>
                <a:latin typeface="Söhne"/>
              </a:rPr>
              <a:t> </a:t>
            </a:r>
            <a:r>
              <a:rPr lang="en-US" sz="2400" b="1" i="0" dirty="0">
                <a:solidFill>
                  <a:srgbClr val="374151"/>
                </a:solidFill>
                <a:effectLst/>
                <a:latin typeface="Söhne"/>
              </a:rPr>
              <a:t>is a cloud-based platform provided by Google that allows users to run Python code in a </a:t>
            </a:r>
            <a:r>
              <a:rPr lang="en-US" sz="2400" b="1" i="0" dirty="0" err="1">
                <a:solidFill>
                  <a:srgbClr val="374151"/>
                </a:solidFill>
                <a:effectLst/>
                <a:latin typeface="Söhne"/>
              </a:rPr>
              <a:t>Jupyter</a:t>
            </a:r>
            <a:r>
              <a:rPr lang="en-US" sz="2400" b="1" i="0" dirty="0">
                <a:solidFill>
                  <a:srgbClr val="374151"/>
                </a:solidFill>
                <a:effectLst/>
                <a:latin typeface="Söhne"/>
              </a:rPr>
              <a:t> notebook environment. It is a popular choice for data analysis, machine learning, and deep learning tasks, as it provides free access to GPU and TPU resources, making it easier to work with large datasets and complex models.</a:t>
            </a:r>
          </a:p>
          <a:p>
            <a:pPr algn="l"/>
            <a:r>
              <a:rPr lang="en-US" sz="2400" b="1" i="0" dirty="0">
                <a:solidFill>
                  <a:schemeClr val="accent1"/>
                </a:solidFill>
                <a:effectLst/>
                <a:latin typeface="Söhne"/>
              </a:rPr>
              <a:t>Opening Google </a:t>
            </a:r>
            <a:r>
              <a:rPr lang="en-US" sz="2400" b="1" i="0" dirty="0" err="1">
                <a:solidFill>
                  <a:schemeClr val="accent1"/>
                </a:solidFill>
                <a:effectLst/>
                <a:latin typeface="Söhne"/>
              </a:rPr>
              <a:t>Colab</a:t>
            </a:r>
            <a:r>
              <a:rPr lang="en-US" sz="2400" b="1" i="0" dirty="0">
                <a:solidFill>
                  <a:schemeClr val="accent1"/>
                </a:solidFill>
                <a:effectLst/>
                <a:latin typeface="Söhne"/>
              </a:rPr>
              <a:t>:</a:t>
            </a:r>
          </a:p>
          <a:p>
            <a:pPr algn="l"/>
            <a:r>
              <a:rPr lang="en-US" sz="2400" b="1" i="0" dirty="0">
                <a:solidFill>
                  <a:srgbClr val="374151"/>
                </a:solidFill>
                <a:effectLst/>
                <a:latin typeface="Söhne"/>
              </a:rPr>
              <a:t>Simply open your web browser and navigate to https://colab.research.google.com/. You will be taken to the </a:t>
            </a:r>
            <a:r>
              <a:rPr lang="en-US" sz="2400" b="1" i="0" dirty="0" err="1">
                <a:solidFill>
                  <a:srgbClr val="374151"/>
                </a:solidFill>
                <a:effectLst/>
                <a:latin typeface="Söhne"/>
              </a:rPr>
              <a:t>Colab</a:t>
            </a:r>
            <a:r>
              <a:rPr lang="en-US" sz="2400" b="1" i="0" dirty="0">
                <a:solidFill>
                  <a:srgbClr val="374151"/>
                </a:solidFill>
                <a:effectLst/>
                <a:latin typeface="Söhne"/>
              </a:rPr>
              <a:t> environment where you can create or open notebooks.</a:t>
            </a:r>
          </a:p>
          <a:p>
            <a:pPr algn="l"/>
            <a:r>
              <a:rPr lang="en-US" sz="2400" b="1" i="0" dirty="0">
                <a:solidFill>
                  <a:schemeClr val="accent1"/>
                </a:solidFill>
                <a:effectLst/>
                <a:latin typeface="Söhne"/>
              </a:rPr>
              <a:t>Creating a New Notebook:</a:t>
            </a:r>
            <a:endParaRPr lang="en-US" sz="2400" b="1" i="0" dirty="0">
              <a:solidFill>
                <a:srgbClr val="374151"/>
              </a:solidFill>
              <a:effectLst/>
              <a:latin typeface="Söhne"/>
            </a:endParaRPr>
          </a:p>
          <a:p>
            <a:pPr algn="l"/>
            <a:r>
              <a:rPr lang="en-US" sz="2400" b="1" i="0" dirty="0">
                <a:solidFill>
                  <a:srgbClr val="374151"/>
                </a:solidFill>
                <a:effectLst/>
                <a:latin typeface="Söhne"/>
              </a:rPr>
              <a:t>Click on "New Notebook" to create a new </a:t>
            </a:r>
            <a:r>
              <a:rPr lang="en-US" sz="2400" b="1" i="0" dirty="0" err="1">
                <a:solidFill>
                  <a:srgbClr val="374151"/>
                </a:solidFill>
                <a:effectLst/>
                <a:latin typeface="Söhne"/>
              </a:rPr>
              <a:t>Colab</a:t>
            </a:r>
            <a:r>
              <a:rPr lang="en-US" sz="2400" b="1" i="0" dirty="0">
                <a:solidFill>
                  <a:srgbClr val="374151"/>
                </a:solidFill>
                <a:effectLst/>
                <a:latin typeface="Söhne"/>
              </a:rPr>
              <a:t> notebook. This will open a new Python notebook in your browser.</a:t>
            </a:r>
          </a:p>
          <a:p>
            <a:pPr algn="l"/>
            <a:r>
              <a:rPr lang="en-US" sz="2400" b="1" i="0" dirty="0">
                <a:solidFill>
                  <a:schemeClr val="accent1"/>
                </a:solidFill>
                <a:effectLst/>
                <a:latin typeface="Söhne"/>
              </a:rPr>
              <a:t>Saving and Renaming Notebooks:</a:t>
            </a:r>
            <a:endParaRPr lang="en-US" sz="2400" b="1" i="0" dirty="0">
              <a:solidFill>
                <a:srgbClr val="374151"/>
              </a:solidFill>
              <a:effectLst/>
              <a:latin typeface="Söhne"/>
            </a:endParaRPr>
          </a:p>
          <a:p>
            <a:pPr algn="l"/>
            <a:r>
              <a:rPr lang="en-US" sz="2400" b="1" i="0" dirty="0" err="1">
                <a:solidFill>
                  <a:srgbClr val="374151"/>
                </a:solidFill>
                <a:effectLst/>
                <a:latin typeface="Söhne"/>
              </a:rPr>
              <a:t>Colab</a:t>
            </a:r>
            <a:r>
              <a:rPr lang="en-US" sz="2400" b="1" i="0" dirty="0">
                <a:solidFill>
                  <a:srgbClr val="374151"/>
                </a:solidFill>
                <a:effectLst/>
                <a:latin typeface="Söhne"/>
              </a:rPr>
              <a:t> autosaves your notebook regularly. However, you can also manually save it by clicking on </a:t>
            </a:r>
            <a:r>
              <a:rPr lang="en-US" sz="2400" b="1" i="0" dirty="0">
                <a:solidFill>
                  <a:schemeClr val="accent1"/>
                </a:solidFill>
                <a:effectLst/>
                <a:latin typeface="Söhne"/>
              </a:rPr>
              <a:t>"File" &gt; "Save" </a:t>
            </a:r>
            <a:r>
              <a:rPr lang="en-US" sz="2400" b="1" i="0" dirty="0">
                <a:solidFill>
                  <a:srgbClr val="374151"/>
                </a:solidFill>
                <a:effectLst/>
                <a:latin typeface="Söhne"/>
              </a:rPr>
              <a:t>or using the shortcut </a:t>
            </a:r>
            <a:r>
              <a:rPr lang="en-US" sz="2400" b="1" i="0" dirty="0">
                <a:solidFill>
                  <a:schemeClr val="accent1"/>
                </a:solidFill>
                <a:effectLst/>
                <a:latin typeface="Söhne"/>
              </a:rPr>
              <a:t>Ctrl + S </a:t>
            </a:r>
            <a:r>
              <a:rPr lang="en-US" sz="2400" b="1" i="0" dirty="0">
                <a:solidFill>
                  <a:srgbClr val="374151"/>
                </a:solidFill>
                <a:effectLst/>
                <a:latin typeface="Söhne"/>
              </a:rPr>
              <a:t>(or </a:t>
            </a:r>
            <a:r>
              <a:rPr lang="en-US" sz="2400" b="1" i="0" dirty="0" err="1">
                <a:solidFill>
                  <a:srgbClr val="374151"/>
                </a:solidFill>
                <a:effectLst/>
                <a:latin typeface="Söhne"/>
              </a:rPr>
              <a:t>Cmd</a:t>
            </a:r>
            <a:r>
              <a:rPr lang="en-US" sz="2400" b="1" i="0" dirty="0">
                <a:solidFill>
                  <a:srgbClr val="374151"/>
                </a:solidFill>
                <a:effectLst/>
                <a:latin typeface="Söhne"/>
              </a:rPr>
              <a:t> + S on macOS). You can also rename the notebook by clicking on the title at the top.</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28114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8" name="TextBox 7">
            <a:extLst>
              <a:ext uri="{FF2B5EF4-FFF2-40B4-BE49-F238E27FC236}">
                <a16:creationId xmlns:a16="http://schemas.microsoft.com/office/drawing/2014/main" id="{B6ED2329-EE12-660E-08BA-4923A30A16A0}"/>
              </a:ext>
            </a:extLst>
          </p:cNvPr>
          <p:cNvSpPr txBox="1"/>
          <p:nvPr/>
        </p:nvSpPr>
        <p:spPr>
          <a:xfrm>
            <a:off x="1287624" y="136525"/>
            <a:ext cx="10982131" cy="6370975"/>
          </a:xfrm>
          <a:prstGeom prst="rect">
            <a:avLst/>
          </a:prstGeom>
          <a:noFill/>
        </p:spPr>
        <p:txBody>
          <a:bodyPr wrap="square" rtlCol="0">
            <a:spAutoFit/>
          </a:bodyPr>
          <a:lstStyle/>
          <a:p>
            <a:r>
              <a:rPr lang="en-IN" sz="2400" dirty="0">
                <a:solidFill>
                  <a:srgbClr val="FF0000"/>
                </a:solidFill>
              </a:rPr>
              <a:t>Numeric Types:</a:t>
            </a:r>
          </a:p>
          <a:p>
            <a:pPr lvl="1"/>
            <a:r>
              <a:rPr lang="en-IN" sz="2400" dirty="0"/>
              <a:t># </a:t>
            </a:r>
            <a:r>
              <a:rPr lang="en-IN" sz="2400" dirty="0">
                <a:solidFill>
                  <a:schemeClr val="accent1"/>
                </a:solidFill>
              </a:rPr>
              <a:t>Integer type</a:t>
            </a:r>
          </a:p>
          <a:p>
            <a:pPr lvl="1"/>
            <a:r>
              <a:rPr lang="en-IN" sz="2400" dirty="0"/>
              <a:t>age = 25</a:t>
            </a:r>
          </a:p>
          <a:p>
            <a:pPr lvl="1"/>
            <a:r>
              <a:rPr lang="en-IN" sz="2400" dirty="0"/>
              <a:t># </a:t>
            </a:r>
            <a:r>
              <a:rPr lang="en-IN" sz="2400" dirty="0">
                <a:solidFill>
                  <a:schemeClr val="accent1"/>
                </a:solidFill>
              </a:rPr>
              <a:t>Float type</a:t>
            </a:r>
          </a:p>
          <a:p>
            <a:pPr lvl="1"/>
            <a:r>
              <a:rPr lang="en-IN" sz="2400" dirty="0"/>
              <a:t>pi = 3.14159</a:t>
            </a:r>
          </a:p>
          <a:p>
            <a:pPr lvl="1"/>
            <a:endParaRPr lang="en-IN" sz="2400" dirty="0"/>
          </a:p>
          <a:p>
            <a:r>
              <a:rPr lang="en-IN" sz="2400" dirty="0">
                <a:solidFill>
                  <a:srgbClr val="FF0000"/>
                </a:solidFill>
              </a:rPr>
              <a:t>String Type:</a:t>
            </a:r>
          </a:p>
          <a:p>
            <a:pPr lvl="1"/>
            <a:r>
              <a:rPr lang="en-IN" sz="2400" dirty="0"/>
              <a:t># </a:t>
            </a:r>
            <a:r>
              <a:rPr lang="en-IN" sz="2400" dirty="0">
                <a:solidFill>
                  <a:schemeClr val="accent1"/>
                </a:solidFill>
              </a:rPr>
              <a:t>String type</a:t>
            </a:r>
          </a:p>
          <a:p>
            <a:pPr lvl="1"/>
            <a:r>
              <a:rPr lang="en-IN" sz="2400" dirty="0"/>
              <a:t>name = "John Doe"</a:t>
            </a:r>
          </a:p>
          <a:p>
            <a:pPr lvl="1"/>
            <a:r>
              <a:rPr lang="en-IN" sz="2400" dirty="0"/>
              <a:t>message = 'Welcome to Python!'</a:t>
            </a:r>
          </a:p>
          <a:p>
            <a:pPr lvl="1"/>
            <a:r>
              <a:rPr lang="en-IN" sz="2400" dirty="0" err="1"/>
              <a:t>multiline_string</a:t>
            </a:r>
            <a:r>
              <a:rPr lang="en-IN" sz="2400" dirty="0"/>
              <a:t> = """This is a multiline string.</a:t>
            </a:r>
          </a:p>
          <a:p>
            <a:pPr lvl="1"/>
            <a:r>
              <a:rPr lang="en-IN" sz="2400" dirty="0"/>
              <a:t>It can span across multiple lines."""</a:t>
            </a:r>
          </a:p>
          <a:p>
            <a:pPr lvl="1"/>
            <a:r>
              <a:rPr lang="en-IN" sz="2400" dirty="0"/>
              <a:t># </a:t>
            </a:r>
            <a:r>
              <a:rPr lang="en-IN" sz="2400" dirty="0">
                <a:solidFill>
                  <a:schemeClr val="accent1"/>
                </a:solidFill>
              </a:rPr>
              <a:t>String concatenation</a:t>
            </a:r>
          </a:p>
          <a:p>
            <a:pPr lvl="1"/>
            <a:r>
              <a:rPr lang="en-IN" sz="2400" dirty="0"/>
              <a:t>greeting = "Hello, " + name</a:t>
            </a:r>
          </a:p>
          <a:p>
            <a:pPr lvl="1"/>
            <a:r>
              <a:rPr lang="en-IN" sz="2400" dirty="0"/>
              <a:t># </a:t>
            </a:r>
            <a:r>
              <a:rPr lang="en-IN" sz="2400" dirty="0">
                <a:solidFill>
                  <a:schemeClr val="accent1"/>
                </a:solidFill>
              </a:rPr>
              <a:t>String interpolation using f-strings (Python 3.6+)</a:t>
            </a:r>
          </a:p>
          <a:p>
            <a:pPr lvl="1"/>
            <a:r>
              <a:rPr lang="en-IN" sz="2400" dirty="0"/>
              <a:t>age = 30</a:t>
            </a:r>
          </a:p>
          <a:p>
            <a:pPr lvl="1"/>
            <a:r>
              <a:rPr lang="en-IN" sz="2400" dirty="0" err="1"/>
              <a:t>greeting_with_age</a:t>
            </a:r>
            <a:r>
              <a:rPr lang="en-IN" sz="2400" dirty="0"/>
              <a:t> = </a:t>
            </a:r>
            <a:r>
              <a:rPr lang="en-IN" sz="2400" dirty="0" err="1"/>
              <a:t>f"Hello</a:t>
            </a:r>
            <a:r>
              <a:rPr lang="en-IN" sz="2400" dirty="0"/>
              <a:t>, {name}. You are {age} years old."</a:t>
            </a:r>
          </a:p>
        </p:txBody>
      </p:sp>
    </p:spTree>
    <p:extLst>
      <p:ext uri="{BB962C8B-B14F-4D97-AF65-F5344CB8AC3E}">
        <p14:creationId xmlns:p14="http://schemas.microsoft.com/office/powerpoint/2010/main" val="3312453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8" name="TextBox 7">
            <a:extLst>
              <a:ext uri="{FF2B5EF4-FFF2-40B4-BE49-F238E27FC236}">
                <a16:creationId xmlns:a16="http://schemas.microsoft.com/office/drawing/2014/main" id="{B6ED2329-EE12-660E-08BA-4923A30A16A0}"/>
              </a:ext>
            </a:extLst>
          </p:cNvPr>
          <p:cNvSpPr txBox="1"/>
          <p:nvPr/>
        </p:nvSpPr>
        <p:spPr>
          <a:xfrm>
            <a:off x="1287624" y="136525"/>
            <a:ext cx="10982131" cy="6001643"/>
          </a:xfrm>
          <a:prstGeom prst="rect">
            <a:avLst/>
          </a:prstGeom>
          <a:noFill/>
        </p:spPr>
        <p:txBody>
          <a:bodyPr wrap="square" rtlCol="0">
            <a:spAutoFit/>
          </a:bodyPr>
          <a:lstStyle/>
          <a:p>
            <a:pPr lvl="1"/>
            <a:r>
              <a:rPr lang="en-IN" sz="2400" dirty="0">
                <a:solidFill>
                  <a:schemeClr val="accent1"/>
                </a:solidFill>
              </a:rPr>
              <a:t># String methods</a:t>
            </a:r>
          </a:p>
          <a:p>
            <a:pPr lvl="1"/>
            <a:r>
              <a:rPr lang="en-IN" sz="2400" dirty="0" err="1"/>
              <a:t>uppercase_name</a:t>
            </a:r>
            <a:r>
              <a:rPr lang="en-IN" sz="2400" dirty="0"/>
              <a:t> = </a:t>
            </a:r>
            <a:r>
              <a:rPr lang="en-IN" sz="2400" dirty="0" err="1"/>
              <a:t>name.upper</a:t>
            </a:r>
            <a:r>
              <a:rPr lang="en-IN" sz="2400" dirty="0"/>
              <a:t>()</a:t>
            </a:r>
          </a:p>
          <a:p>
            <a:pPr lvl="1"/>
            <a:r>
              <a:rPr lang="en-IN" sz="2400" dirty="0" err="1"/>
              <a:t>lowercase_name</a:t>
            </a:r>
            <a:r>
              <a:rPr lang="en-IN" sz="2400" dirty="0"/>
              <a:t> = </a:t>
            </a:r>
            <a:r>
              <a:rPr lang="en-IN" sz="2400" dirty="0" err="1"/>
              <a:t>name.lower</a:t>
            </a:r>
            <a:r>
              <a:rPr lang="en-IN" sz="2400" dirty="0"/>
              <a:t>()</a:t>
            </a:r>
          </a:p>
          <a:p>
            <a:pPr lvl="1"/>
            <a:r>
              <a:rPr lang="en-IN" sz="2400" dirty="0" err="1"/>
              <a:t>length_of_name</a:t>
            </a:r>
            <a:r>
              <a:rPr lang="en-IN" sz="2400" dirty="0"/>
              <a:t> = </a:t>
            </a:r>
            <a:r>
              <a:rPr lang="en-IN" sz="2400" dirty="0" err="1"/>
              <a:t>len</a:t>
            </a:r>
            <a:r>
              <a:rPr lang="en-IN" sz="2400" dirty="0"/>
              <a:t>(name)</a:t>
            </a:r>
          </a:p>
          <a:p>
            <a:endParaRPr lang="en-IN" sz="2400" dirty="0">
              <a:solidFill>
                <a:srgbClr val="FF0000"/>
              </a:solidFill>
            </a:endParaRPr>
          </a:p>
          <a:p>
            <a:r>
              <a:rPr lang="en-IN" sz="2400" dirty="0">
                <a:solidFill>
                  <a:srgbClr val="FF0000"/>
                </a:solidFill>
              </a:rPr>
              <a:t>List Type:</a:t>
            </a:r>
          </a:p>
          <a:p>
            <a:pPr lvl="1"/>
            <a:r>
              <a:rPr lang="en-IN" sz="2400" dirty="0">
                <a:solidFill>
                  <a:schemeClr val="accent1"/>
                </a:solidFill>
              </a:rPr>
              <a:t># List type</a:t>
            </a:r>
          </a:p>
          <a:p>
            <a:pPr lvl="1"/>
            <a:r>
              <a:rPr lang="en-IN" sz="2400" dirty="0"/>
              <a:t>numbers = [1, 2, 3, 4, 5]</a:t>
            </a:r>
          </a:p>
          <a:p>
            <a:pPr lvl="1"/>
            <a:r>
              <a:rPr lang="en-IN" sz="2400" dirty="0"/>
              <a:t>fruits = ['apple', 'banana', 'orange']</a:t>
            </a:r>
          </a:p>
          <a:p>
            <a:endParaRPr lang="en-IN" sz="2400" dirty="0"/>
          </a:p>
          <a:p>
            <a:pPr lvl="1"/>
            <a:r>
              <a:rPr lang="en-IN" sz="2400" dirty="0">
                <a:solidFill>
                  <a:schemeClr val="accent1"/>
                </a:solidFill>
              </a:rPr>
              <a:t># Accessing elements</a:t>
            </a:r>
          </a:p>
          <a:p>
            <a:pPr lvl="1"/>
            <a:r>
              <a:rPr lang="en-IN" sz="2400" dirty="0" err="1"/>
              <a:t>first_number</a:t>
            </a:r>
            <a:r>
              <a:rPr lang="en-IN" sz="2400" dirty="0"/>
              <a:t> = numbers[0]</a:t>
            </a:r>
          </a:p>
          <a:p>
            <a:pPr lvl="1"/>
            <a:r>
              <a:rPr lang="en-IN" sz="2400" dirty="0" err="1"/>
              <a:t>second_fruit</a:t>
            </a:r>
            <a:r>
              <a:rPr lang="en-IN" sz="2400" dirty="0"/>
              <a:t> = fruits[1]</a:t>
            </a:r>
          </a:p>
          <a:p>
            <a:pPr lvl="1"/>
            <a:endParaRPr lang="en-IN" sz="2400" dirty="0"/>
          </a:p>
          <a:p>
            <a:pPr lvl="1"/>
            <a:r>
              <a:rPr lang="en-IN" sz="2400" dirty="0">
                <a:solidFill>
                  <a:schemeClr val="accent1"/>
                </a:solidFill>
              </a:rPr>
              <a:t># Slicing</a:t>
            </a:r>
          </a:p>
          <a:p>
            <a:pPr lvl="1"/>
            <a:r>
              <a:rPr lang="en-IN" sz="2400" dirty="0" err="1"/>
              <a:t>some_numbers</a:t>
            </a:r>
            <a:r>
              <a:rPr lang="en-IN" sz="2400" dirty="0"/>
              <a:t> = numbers[1:4]  # [2, 3, 4]</a:t>
            </a:r>
          </a:p>
        </p:txBody>
      </p:sp>
    </p:spTree>
    <p:extLst>
      <p:ext uri="{BB962C8B-B14F-4D97-AF65-F5344CB8AC3E}">
        <p14:creationId xmlns:p14="http://schemas.microsoft.com/office/powerpoint/2010/main" val="153319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8" name="TextBox 7">
            <a:extLst>
              <a:ext uri="{FF2B5EF4-FFF2-40B4-BE49-F238E27FC236}">
                <a16:creationId xmlns:a16="http://schemas.microsoft.com/office/drawing/2014/main" id="{B6ED2329-EE12-660E-08BA-4923A30A16A0}"/>
              </a:ext>
            </a:extLst>
          </p:cNvPr>
          <p:cNvSpPr txBox="1"/>
          <p:nvPr/>
        </p:nvSpPr>
        <p:spPr>
          <a:xfrm>
            <a:off x="1209869" y="136525"/>
            <a:ext cx="10982131" cy="6740307"/>
          </a:xfrm>
          <a:prstGeom prst="rect">
            <a:avLst/>
          </a:prstGeom>
          <a:noFill/>
        </p:spPr>
        <p:txBody>
          <a:bodyPr wrap="square" rtlCol="0">
            <a:spAutoFit/>
          </a:bodyPr>
          <a:lstStyle/>
          <a:p>
            <a:pPr lvl="1"/>
            <a:r>
              <a:rPr lang="en-IN" sz="2400" dirty="0">
                <a:solidFill>
                  <a:schemeClr val="accent1"/>
                </a:solidFill>
              </a:rPr>
              <a:t># List methods</a:t>
            </a:r>
          </a:p>
          <a:p>
            <a:pPr lvl="1"/>
            <a:r>
              <a:rPr lang="en-IN" sz="2400" dirty="0" err="1"/>
              <a:t>numbers.append</a:t>
            </a:r>
            <a:r>
              <a:rPr lang="en-IN" sz="2400" dirty="0"/>
              <a:t>(6)        # [1, 2, 3, 4, 5, 6]</a:t>
            </a:r>
          </a:p>
          <a:p>
            <a:pPr lvl="1"/>
            <a:r>
              <a:rPr lang="en-IN" sz="2400" dirty="0" err="1"/>
              <a:t>fruits.insert</a:t>
            </a:r>
            <a:r>
              <a:rPr lang="en-IN" sz="2400" dirty="0"/>
              <a:t>(2, 'grape') # ['apple', 'banana', 'grape', 'orange']</a:t>
            </a:r>
          </a:p>
          <a:p>
            <a:pPr lvl="1"/>
            <a:r>
              <a:rPr lang="en-IN" sz="2400" dirty="0" err="1"/>
              <a:t>fruits.remove</a:t>
            </a:r>
            <a:r>
              <a:rPr lang="en-IN" sz="2400" dirty="0"/>
              <a:t>('banana')   # ['apple', 'grape', 'orange']</a:t>
            </a:r>
          </a:p>
          <a:p>
            <a:r>
              <a:rPr lang="en-IN" sz="2400" dirty="0">
                <a:solidFill>
                  <a:srgbClr val="FF0000"/>
                </a:solidFill>
              </a:rPr>
              <a:t>Tuple Type:</a:t>
            </a:r>
          </a:p>
          <a:p>
            <a:pPr lvl="1"/>
            <a:r>
              <a:rPr lang="en-IN" sz="2400" dirty="0">
                <a:solidFill>
                  <a:schemeClr val="accent1"/>
                </a:solidFill>
              </a:rPr>
              <a:t># Tuple type</a:t>
            </a:r>
          </a:p>
          <a:p>
            <a:pPr lvl="1"/>
            <a:r>
              <a:rPr lang="en-IN" sz="2400" dirty="0"/>
              <a:t>coordinates = (10, 20)</a:t>
            </a:r>
          </a:p>
          <a:p>
            <a:pPr lvl="1"/>
            <a:endParaRPr lang="en-IN" sz="2400" dirty="0"/>
          </a:p>
          <a:p>
            <a:pPr lvl="1"/>
            <a:r>
              <a:rPr lang="en-IN" sz="2400" dirty="0">
                <a:solidFill>
                  <a:schemeClr val="accent1"/>
                </a:solidFill>
              </a:rPr>
              <a:t># Accessing elements</a:t>
            </a:r>
          </a:p>
          <a:p>
            <a:pPr lvl="1"/>
            <a:r>
              <a:rPr lang="en-IN" sz="2400" dirty="0"/>
              <a:t>x = coordinates[0]</a:t>
            </a:r>
          </a:p>
          <a:p>
            <a:pPr lvl="1"/>
            <a:r>
              <a:rPr lang="en-IN" sz="2400" dirty="0"/>
              <a:t>y = coordinates[1]</a:t>
            </a:r>
          </a:p>
          <a:p>
            <a:r>
              <a:rPr lang="en-IN" sz="2400" dirty="0">
                <a:solidFill>
                  <a:srgbClr val="FF0000"/>
                </a:solidFill>
              </a:rPr>
              <a:t>Dictionary Type:</a:t>
            </a:r>
          </a:p>
          <a:p>
            <a:pPr lvl="1"/>
            <a:r>
              <a:rPr lang="en-IN" sz="2400" dirty="0">
                <a:solidFill>
                  <a:schemeClr val="accent1"/>
                </a:solidFill>
              </a:rPr>
              <a:t># Dictionary type</a:t>
            </a:r>
          </a:p>
          <a:p>
            <a:pPr lvl="1"/>
            <a:r>
              <a:rPr lang="en-IN" sz="2400" dirty="0"/>
              <a:t>person = {'name': 'Alice', 'age': 30, 'city': 'New York'}</a:t>
            </a:r>
          </a:p>
          <a:p>
            <a:pPr lvl="1"/>
            <a:endParaRPr lang="en-IN" sz="2400" dirty="0"/>
          </a:p>
          <a:p>
            <a:pPr lvl="1"/>
            <a:r>
              <a:rPr lang="en-IN" sz="2400" dirty="0">
                <a:solidFill>
                  <a:schemeClr val="accent1"/>
                </a:solidFill>
              </a:rPr>
              <a:t># Accessing values</a:t>
            </a:r>
          </a:p>
          <a:p>
            <a:pPr lvl="1"/>
            <a:r>
              <a:rPr lang="en-IN" sz="2400" dirty="0" err="1"/>
              <a:t>person_name</a:t>
            </a:r>
            <a:r>
              <a:rPr lang="en-IN" sz="2400" dirty="0"/>
              <a:t> = person['name']</a:t>
            </a:r>
          </a:p>
          <a:p>
            <a:pPr lvl="1"/>
            <a:r>
              <a:rPr lang="en-IN" sz="2400" dirty="0" err="1"/>
              <a:t>person_age</a:t>
            </a:r>
            <a:r>
              <a:rPr lang="en-IN" sz="2400" dirty="0"/>
              <a:t> = person['age']</a:t>
            </a:r>
          </a:p>
        </p:txBody>
      </p:sp>
    </p:spTree>
    <p:extLst>
      <p:ext uri="{BB962C8B-B14F-4D97-AF65-F5344CB8AC3E}">
        <p14:creationId xmlns:p14="http://schemas.microsoft.com/office/powerpoint/2010/main" val="57407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8" name="TextBox 7">
            <a:extLst>
              <a:ext uri="{FF2B5EF4-FFF2-40B4-BE49-F238E27FC236}">
                <a16:creationId xmlns:a16="http://schemas.microsoft.com/office/drawing/2014/main" id="{B6ED2329-EE12-660E-08BA-4923A30A16A0}"/>
              </a:ext>
            </a:extLst>
          </p:cNvPr>
          <p:cNvSpPr txBox="1"/>
          <p:nvPr/>
        </p:nvSpPr>
        <p:spPr>
          <a:xfrm>
            <a:off x="604934" y="136525"/>
            <a:ext cx="10982131" cy="6370975"/>
          </a:xfrm>
          <a:prstGeom prst="rect">
            <a:avLst/>
          </a:prstGeom>
          <a:noFill/>
        </p:spPr>
        <p:txBody>
          <a:bodyPr wrap="square" rtlCol="0">
            <a:spAutoFit/>
          </a:bodyPr>
          <a:lstStyle/>
          <a:p>
            <a:pPr lvl="1"/>
            <a:r>
              <a:rPr lang="en-IN" sz="2400" dirty="0">
                <a:solidFill>
                  <a:schemeClr val="accent1"/>
                </a:solidFill>
              </a:rPr>
              <a:t># Adding or modifying entries</a:t>
            </a:r>
          </a:p>
          <a:p>
            <a:pPr lvl="1"/>
            <a:r>
              <a:rPr lang="en-IN" sz="2400" dirty="0"/>
              <a:t>person['occupation'] = 'Engineer'  # {'name': 'Alice', 'age': 30, 'city': 'New York', 'occupation': 'Engineer'}</a:t>
            </a:r>
          </a:p>
          <a:p>
            <a:pPr lvl="1"/>
            <a:r>
              <a:rPr lang="en-IN" sz="2400" dirty="0"/>
              <a:t>person['age'] = 31  # {'name': 'Alice', 'age': 31, 'city': 'New York', 'occupation': 'Engineer’}</a:t>
            </a:r>
          </a:p>
          <a:p>
            <a:endParaRPr lang="en-IN" sz="2400" dirty="0">
              <a:solidFill>
                <a:srgbClr val="FF0000"/>
              </a:solidFill>
            </a:endParaRPr>
          </a:p>
          <a:p>
            <a:r>
              <a:rPr lang="en-IN" sz="2400" dirty="0">
                <a:solidFill>
                  <a:srgbClr val="FF0000"/>
                </a:solidFill>
              </a:rPr>
              <a:t>Set Type:</a:t>
            </a:r>
          </a:p>
          <a:p>
            <a:pPr lvl="1"/>
            <a:r>
              <a:rPr lang="en-IN" sz="2400" dirty="0">
                <a:solidFill>
                  <a:schemeClr val="accent1"/>
                </a:solidFill>
              </a:rPr>
              <a:t># Set type</a:t>
            </a:r>
          </a:p>
          <a:p>
            <a:pPr lvl="1"/>
            <a:r>
              <a:rPr lang="en-IN" sz="2400" dirty="0" err="1"/>
              <a:t>unique_numbers</a:t>
            </a:r>
            <a:r>
              <a:rPr lang="en-IN" sz="2400" dirty="0"/>
              <a:t> = {1, 2, 3, 4, 5}</a:t>
            </a:r>
          </a:p>
          <a:p>
            <a:pPr lvl="1"/>
            <a:endParaRPr lang="en-IN" sz="2400" dirty="0"/>
          </a:p>
          <a:p>
            <a:pPr lvl="1"/>
            <a:r>
              <a:rPr lang="en-IN" sz="2400" dirty="0">
                <a:solidFill>
                  <a:schemeClr val="accent1"/>
                </a:solidFill>
              </a:rPr>
              <a:t># Adding elements</a:t>
            </a:r>
          </a:p>
          <a:p>
            <a:pPr lvl="1"/>
            <a:r>
              <a:rPr lang="en-IN" sz="2400" dirty="0" err="1"/>
              <a:t>unique_numbers.add</a:t>
            </a:r>
            <a:r>
              <a:rPr lang="en-IN" sz="2400" dirty="0"/>
              <a:t>(6)    # {1, 2, 3, 4, 5, 6}</a:t>
            </a:r>
          </a:p>
          <a:p>
            <a:pPr lvl="1"/>
            <a:r>
              <a:rPr lang="en-IN" sz="2400" dirty="0" err="1"/>
              <a:t>unique_numbers.add</a:t>
            </a:r>
            <a:r>
              <a:rPr lang="en-IN" sz="2400" dirty="0"/>
              <a:t>(2)    # Still {1, 2, 3, 4, 5, 6} - no duplicates in sets</a:t>
            </a:r>
          </a:p>
          <a:p>
            <a:pPr lvl="1"/>
            <a:endParaRPr lang="en-IN" sz="2400" dirty="0"/>
          </a:p>
          <a:p>
            <a:pPr lvl="1"/>
            <a:r>
              <a:rPr lang="en-IN" sz="2400" dirty="0">
                <a:solidFill>
                  <a:schemeClr val="accent1"/>
                </a:solidFill>
              </a:rPr>
              <a:t># Set operations</a:t>
            </a:r>
          </a:p>
          <a:p>
            <a:pPr lvl="1"/>
            <a:r>
              <a:rPr lang="en-IN" sz="2400" dirty="0"/>
              <a:t>set1 = {1, 2, 3}</a:t>
            </a:r>
          </a:p>
          <a:p>
            <a:pPr lvl="1"/>
            <a:r>
              <a:rPr lang="en-IN" sz="2400" dirty="0"/>
              <a:t>set2 = {3, 4, 5}</a:t>
            </a:r>
          </a:p>
        </p:txBody>
      </p:sp>
    </p:spTree>
    <p:extLst>
      <p:ext uri="{BB962C8B-B14F-4D97-AF65-F5344CB8AC3E}">
        <p14:creationId xmlns:p14="http://schemas.microsoft.com/office/powerpoint/2010/main" val="398880121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tf45331398_wac</Template>
  <TotalTime>0</TotalTime>
  <Words>1198</Words>
  <Application>Microsoft Office PowerPoint</Application>
  <PresentationFormat>Widescreen</PresentationFormat>
  <Paragraphs>152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Söhne</vt:lpstr>
      <vt:lpstr>Söhne Mono</vt:lpstr>
      <vt:lpstr>Tenorite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2023-06-08T17:56:15Z</dcterms:created>
  <dcterms:modified xsi:type="dcterms:W3CDTF">2023-07-26T07:27:29Z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