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57"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2284" y="848897"/>
            <a:ext cx="7930497" cy="3697465"/>
          </a:xfrm>
        </p:spPr>
        <p:txBody>
          <a:bodyPr/>
          <a:lstStyle/>
          <a:p>
            <a:r>
              <a:rPr lang="en-US" dirty="0" smtClean="0">
                <a:latin typeface="Cambria" panose="02040503050406030204" pitchFamily="18" charset="0"/>
                <a:ea typeface="Cambria" panose="02040503050406030204" pitchFamily="18" charset="0"/>
              </a:rPr>
              <a:t>	Data </a:t>
            </a:r>
            <a:r>
              <a:rPr lang="en-US" dirty="0">
                <a:latin typeface="Cambria" panose="02040503050406030204" pitchFamily="18" charset="0"/>
                <a:ea typeface="Cambria" panose="02040503050406030204" pitchFamily="18" charset="0"/>
              </a:rPr>
              <a:t>Visualisation: </a:t>
            </a:r>
            <a:r>
              <a:rPr lang="en-US" sz="4400" dirty="0">
                <a:latin typeface="Cambria" panose="02040503050406030204" pitchFamily="18" charset="0"/>
                <a:ea typeface="Cambria" panose="02040503050406030204" pitchFamily="18" charset="0"/>
              </a:rPr>
              <a:t>Empowering Business with </a:t>
            </a:r>
            <a:r>
              <a:rPr lang="en-US" sz="4400" dirty="0" smtClean="0">
                <a:latin typeface="Cambria" panose="02040503050406030204" pitchFamily="18" charset="0"/>
                <a:ea typeface="Cambria" panose="02040503050406030204" pitchFamily="18" charset="0"/>
              </a:rPr>
              <a:t>	 Effective </a:t>
            </a:r>
            <a:r>
              <a:rPr lang="en-US" sz="4400" dirty="0">
                <a:latin typeface="Cambria" panose="02040503050406030204" pitchFamily="18" charset="0"/>
                <a:ea typeface="Cambria" panose="02040503050406030204" pitchFamily="18" charset="0"/>
              </a:rPr>
              <a:t>Insights</a:t>
            </a:r>
            <a:r>
              <a:rPr lang="en-US" dirty="0">
                <a:latin typeface="Cambria" panose="02040503050406030204" pitchFamily="18" charset="0"/>
                <a:ea typeface="Cambria" panose="02040503050406030204" pitchFamily="18" charset="0"/>
              </a:rPr>
              <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	 	    	</a:t>
            </a:r>
            <a:endParaRPr lang="en-US" sz="2800"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8285770" y="5982056"/>
            <a:ext cx="3755255" cy="692210"/>
          </a:xfrm>
        </p:spPr>
        <p:txBody>
          <a:bodyPr>
            <a:normAutofit fontScale="70000" lnSpcReduction="20000"/>
          </a:bodyPr>
          <a:lstStyle/>
          <a:p>
            <a:r>
              <a:rPr lang="en-US" dirty="0" smtClean="0">
                <a:latin typeface="Cambria" panose="02040503050406030204" pitchFamily="18" charset="0"/>
                <a:ea typeface="Cambria" panose="02040503050406030204" pitchFamily="18" charset="0"/>
              </a:rPr>
              <a:t>Submitted by: </a:t>
            </a:r>
          </a:p>
          <a:p>
            <a:r>
              <a:rPr lang="en-US" dirty="0" smtClean="0">
                <a:latin typeface="Cambria" panose="02040503050406030204" pitchFamily="18" charset="0"/>
                <a:ea typeface="Cambria" panose="02040503050406030204" pitchFamily="18" charset="0"/>
              </a:rPr>
              <a:t>SaROJ rimal</a:t>
            </a:r>
            <a:endParaRPr lang="en-US" dirty="0">
              <a:latin typeface="Cambria" panose="02040503050406030204" pitchFamily="18" charset="0"/>
              <a:ea typeface="Cambria" panose="02040503050406030204" pitchFamily="18" charset="0"/>
            </a:endParaRPr>
          </a:p>
        </p:txBody>
      </p:sp>
      <p:sp>
        <p:nvSpPr>
          <p:cNvPr id="4" name="Subtitle 2"/>
          <p:cNvSpPr txBox="1">
            <a:spLocks/>
          </p:cNvSpPr>
          <p:nvPr/>
        </p:nvSpPr>
        <p:spPr>
          <a:xfrm>
            <a:off x="2387747" y="5375304"/>
            <a:ext cx="3755255" cy="153824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ea typeface="Cambria" panose="02040503050406030204" pitchFamily="18" charset="0"/>
              </a:rPr>
              <a:t>Big THANKFUL TO</a:t>
            </a:r>
          </a:p>
          <a:p>
            <a:pPr marL="285750" indent="-285750">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Forage </a:t>
            </a:r>
          </a:p>
          <a:p>
            <a:pPr marL="285750" indent="-285750">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Tata insights and quants</a:t>
            </a: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64073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Steps	</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ea typeface="Cambria" panose="02040503050406030204" pitchFamily="18" charset="0"/>
              </a:rPr>
              <a:t>There are 4 modules in this virtual experience programme.</a:t>
            </a:r>
          </a:p>
          <a:p>
            <a:r>
              <a:rPr lang="en-US" dirty="0" smtClean="0">
                <a:latin typeface="Cambria" panose="02040503050406030204" pitchFamily="18" charset="0"/>
                <a:ea typeface="Cambria" panose="02040503050406030204" pitchFamily="18" charset="0"/>
              </a:rPr>
              <a:t>Framing </a:t>
            </a:r>
            <a:r>
              <a:rPr lang="en-US" dirty="0">
                <a:latin typeface="Cambria" panose="02040503050406030204" pitchFamily="18" charset="0"/>
                <a:ea typeface="Cambria" panose="02040503050406030204" pitchFamily="18" charset="0"/>
              </a:rPr>
              <a:t>the Business Scenario</a:t>
            </a:r>
          </a:p>
          <a:p>
            <a:r>
              <a:rPr lang="en-US" dirty="0" smtClean="0">
                <a:latin typeface="Cambria" panose="02040503050406030204" pitchFamily="18" charset="0"/>
                <a:ea typeface="Cambria" panose="02040503050406030204" pitchFamily="18" charset="0"/>
              </a:rPr>
              <a:t>Choosing </a:t>
            </a:r>
            <a:r>
              <a:rPr lang="en-US" dirty="0">
                <a:latin typeface="Cambria" panose="02040503050406030204" pitchFamily="18" charset="0"/>
                <a:ea typeface="Cambria" panose="02040503050406030204" pitchFamily="18" charset="0"/>
              </a:rPr>
              <a:t>the Right Visuals</a:t>
            </a:r>
          </a:p>
          <a:p>
            <a:r>
              <a:rPr lang="en-US" dirty="0" smtClean="0">
                <a:latin typeface="Cambria" panose="02040503050406030204" pitchFamily="18" charset="0"/>
                <a:ea typeface="Cambria" panose="02040503050406030204" pitchFamily="18" charset="0"/>
              </a:rPr>
              <a:t>Creating </a:t>
            </a:r>
            <a:r>
              <a:rPr lang="en-US" dirty="0">
                <a:latin typeface="Cambria" panose="02040503050406030204" pitchFamily="18" charset="0"/>
                <a:ea typeface="Cambria" panose="02040503050406030204" pitchFamily="18" charset="0"/>
              </a:rPr>
              <a:t>Effective Visuals</a:t>
            </a:r>
          </a:p>
          <a:p>
            <a:r>
              <a:rPr lang="en-US" dirty="0" smtClean="0">
                <a:latin typeface="Cambria" panose="02040503050406030204" pitchFamily="18" charset="0"/>
                <a:ea typeface="Cambria" panose="02040503050406030204" pitchFamily="18" charset="0"/>
              </a:rPr>
              <a:t>Communicating </a:t>
            </a:r>
            <a:r>
              <a:rPr lang="en-US" dirty="0">
                <a:latin typeface="Cambria" panose="02040503050406030204" pitchFamily="18" charset="0"/>
                <a:ea typeface="Cambria" panose="02040503050406030204" pitchFamily="18" charset="0"/>
              </a:rPr>
              <a:t>Insights and Analysis</a:t>
            </a:r>
          </a:p>
          <a:p>
            <a:endParaRPr lang="en-US" dirty="0"/>
          </a:p>
        </p:txBody>
      </p:sp>
    </p:spTree>
    <p:extLst>
      <p:ext uri="{BB962C8B-B14F-4D97-AF65-F5344CB8AC3E}">
        <p14:creationId xmlns:p14="http://schemas.microsoft.com/office/powerpoint/2010/main" val="3500182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3600" dirty="0" smtClean="0">
                <a:latin typeface="Cambria" panose="02040503050406030204" pitchFamily="18" charset="0"/>
                <a:ea typeface="Cambria" panose="02040503050406030204" pitchFamily="18" charset="0"/>
              </a:rPr>
              <a:t>			Report on: </a:t>
            </a:r>
          </a:p>
          <a:p>
            <a:pPr marL="0" indent="0">
              <a:buNone/>
            </a:pPr>
            <a:r>
              <a:rPr lang="en-US" sz="3600" dirty="0">
                <a:latin typeface="Cambria" panose="02040503050406030204" pitchFamily="18" charset="0"/>
                <a:ea typeface="Cambria" panose="02040503050406030204" pitchFamily="18" charset="0"/>
              </a:rPr>
              <a:t>Communicating Insights and Analysis</a:t>
            </a:r>
          </a:p>
          <a:p>
            <a:pPr marL="0" indent="0">
              <a:buNone/>
            </a:pPr>
            <a:endParaRPr lang="en-US" dirty="0">
              <a:latin typeface="Cambria" panose="02040503050406030204" pitchFamily="18" charset="0"/>
              <a:ea typeface="Cambria" panose="02040503050406030204" pitchFamily="18" charset="0"/>
            </a:endParaRPr>
          </a:p>
          <a:p>
            <a:endParaRPr lang="en-US" dirty="0"/>
          </a:p>
        </p:txBody>
      </p:sp>
    </p:spTree>
    <p:extLst>
      <p:ext uri="{BB962C8B-B14F-4D97-AF65-F5344CB8AC3E}">
        <p14:creationId xmlns:p14="http://schemas.microsoft.com/office/powerpoint/2010/main" val="1154105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732089"/>
          </a:xfrm>
        </p:spPr>
        <p:txBody>
          <a:bodyPr/>
          <a:lstStyle/>
          <a:p>
            <a:r>
              <a:rPr lang="en-US" dirty="0"/>
              <a:t>Question 1</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6200" y="1820254"/>
            <a:ext cx="6252436" cy="4341264"/>
          </a:xfrm>
        </p:spPr>
      </p:pic>
      <p:sp>
        <p:nvSpPr>
          <p:cNvPr id="4" name="Text Placeholder 3"/>
          <p:cNvSpPr>
            <a:spLocks noGrp="1"/>
          </p:cNvSpPr>
          <p:nvPr>
            <p:ph type="body" sz="half" idx="2"/>
          </p:nvPr>
        </p:nvSpPr>
        <p:spPr>
          <a:xfrm>
            <a:off x="726393" y="1751888"/>
            <a:ext cx="4276349" cy="4039312"/>
          </a:xfrm>
        </p:spPr>
        <p:txBody>
          <a:bodyPr>
            <a:normAutofit/>
          </a:bodyPr>
          <a:lstStyle/>
          <a:p>
            <a:pPr marL="285750" indent="-285750">
              <a:buFont typeface="Arial" panose="020B0604020202020204" pitchFamily="34" charset="0"/>
              <a:buChar char="•"/>
            </a:pPr>
            <a:r>
              <a:rPr lang="en-US" sz="1400" dirty="0" smtClean="0">
                <a:latin typeface="Cambria" panose="02040503050406030204" pitchFamily="18" charset="0"/>
                <a:ea typeface="Cambria" panose="02040503050406030204" pitchFamily="18" charset="0"/>
              </a:rPr>
              <a:t>The </a:t>
            </a:r>
            <a:r>
              <a:rPr lang="en-US" sz="1400" dirty="0">
                <a:latin typeface="Cambria" panose="02040503050406030204" pitchFamily="18" charset="0"/>
                <a:ea typeface="Cambria" panose="02040503050406030204" pitchFamily="18" charset="0"/>
              </a:rPr>
              <a:t>first eight months of sales from January to August were very stable, with an average of $685K (Six hundred eighty-five thousand US dollars) in revenue per </a:t>
            </a:r>
            <a:r>
              <a:rPr lang="en-US" sz="1400" dirty="0" smtClean="0">
                <a:latin typeface="Cambria" panose="02040503050406030204" pitchFamily="18" charset="0"/>
                <a:ea typeface="Cambria" panose="02040503050406030204" pitchFamily="18" charset="0"/>
              </a:rPr>
              <a:t>month.</a:t>
            </a:r>
          </a:p>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The increase in revenue begins in September, when it grows by 40% over the previous month. This pattern persisted up until November, when it rose to 1.5 million US dollars, the largest amount of the whole year. </a:t>
            </a:r>
            <a:endParaRPr lang="en-US" sz="1400" dirty="0" smtClean="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Unfortunately, since the data for December is insufficient, no inferences can be made from it. This research demonstrates how seasonality—which generally happens in the last four months of the year—affects retail store sales.</a:t>
            </a:r>
          </a:p>
        </p:txBody>
      </p:sp>
    </p:spTree>
    <p:extLst>
      <p:ext uri="{BB962C8B-B14F-4D97-AF65-F5344CB8AC3E}">
        <p14:creationId xmlns:p14="http://schemas.microsoft.com/office/powerpoint/2010/main" val="17013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732089"/>
          </a:xfrm>
        </p:spPr>
        <p:txBody>
          <a:bodyPr/>
          <a:lstStyle/>
          <a:p>
            <a:r>
              <a:rPr lang="en-US" dirty="0"/>
              <a:t>Question 2</a:t>
            </a:r>
          </a:p>
        </p:txBody>
      </p:sp>
      <p:sp>
        <p:nvSpPr>
          <p:cNvPr id="4" name="Text Placeholder 3"/>
          <p:cNvSpPr>
            <a:spLocks noGrp="1"/>
          </p:cNvSpPr>
          <p:nvPr>
            <p:ph type="body" sz="half" idx="2"/>
          </p:nvPr>
        </p:nvSpPr>
        <p:spPr>
          <a:xfrm>
            <a:off x="726393" y="1751888"/>
            <a:ext cx="4276349" cy="4039312"/>
          </a:xfrm>
        </p:spPr>
        <p:txBody>
          <a:bodyPr>
            <a:normAutofit/>
          </a:bodyPr>
          <a:lstStyle/>
          <a:p>
            <a:r>
              <a:rPr lang="en-US" sz="1400" dirty="0">
                <a:latin typeface="Cambria" panose="02040503050406030204" pitchFamily="18" charset="0"/>
                <a:ea typeface="Cambria" panose="02040503050406030204" pitchFamily="18" charset="0"/>
              </a:rPr>
              <a:t>Since the UK already has a large demand and I understand you are more interested in nations where demand may be boosted, the UK is not included in these statistics. </a:t>
            </a:r>
            <a:endParaRPr lang="en-US" sz="1400" dirty="0" smtClean="0">
              <a:latin typeface="Cambria" panose="02040503050406030204" pitchFamily="18" charset="0"/>
              <a:ea typeface="Cambria" panose="02040503050406030204" pitchFamily="18" charset="0"/>
            </a:endParaRPr>
          </a:p>
          <a:p>
            <a:r>
              <a:rPr lang="en-US" sz="1400" dirty="0" smtClean="0">
                <a:latin typeface="Cambria" panose="02040503050406030204" pitchFamily="18" charset="0"/>
                <a:ea typeface="Cambria" panose="02040503050406030204" pitchFamily="18" charset="0"/>
              </a:rPr>
              <a:t>The supplied Quantity and Revenue are </a:t>
            </a:r>
            <a:r>
              <a:rPr lang="en-US" sz="1400" dirty="0">
                <a:latin typeface="Cambria" panose="02040503050406030204" pitchFamily="18" charset="0"/>
                <a:ea typeface="Cambria" panose="02040503050406030204" pitchFamily="18" charset="0"/>
              </a:rPr>
              <a:t>quite high in nations like the Netherlands, Ireland, Germany, and France. To guarantee that steps are taken to further seize these markets, I would propose concentrating on these nations</a:t>
            </a:r>
            <a:r>
              <a:rPr lang="en-US" sz="1400" dirty="0" smtClean="0">
                <a:latin typeface="Cambria" panose="02040503050406030204" pitchFamily="18" charset="0"/>
                <a:ea typeface="Cambria" panose="02040503050406030204" pitchFamily="18" charset="0"/>
              </a:rPr>
              <a:t>.</a:t>
            </a:r>
          </a:p>
          <a:p>
            <a:r>
              <a:rPr lang="en-US" sz="1400" dirty="0" smtClean="0">
                <a:latin typeface="Cambria" panose="02040503050406030204" pitchFamily="18" charset="0"/>
                <a:ea typeface="Cambria" panose="02040503050406030204" pitchFamily="18" charset="0"/>
              </a:rPr>
              <a:t>Likewise, the potential markets are Spain, Switzerland and Belgium as we can see that the amount of supplied quantity is half the Revenue generated. If certain focus is given in these areas then there will be more Revenue in the business. </a:t>
            </a:r>
            <a:endParaRPr lang="en-US" sz="1400" dirty="0">
              <a:latin typeface="Cambria" panose="02040503050406030204" pitchFamily="18" charset="0"/>
              <a:ea typeface="Cambria" panose="020405030504060302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6200" y="1385495"/>
            <a:ext cx="6252436" cy="4716202"/>
          </a:xfrm>
        </p:spPr>
      </p:pic>
    </p:spTree>
    <p:extLst>
      <p:ext uri="{BB962C8B-B14F-4D97-AF65-F5344CB8AC3E}">
        <p14:creationId xmlns:p14="http://schemas.microsoft.com/office/powerpoint/2010/main" val="1118761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732089"/>
          </a:xfrm>
        </p:spPr>
        <p:txBody>
          <a:bodyPr/>
          <a:lstStyle/>
          <a:p>
            <a:r>
              <a:rPr lang="en-US" dirty="0" smtClean="0"/>
              <a:t>Question 3</a:t>
            </a:r>
            <a:endParaRPr lang="en-US" dirty="0"/>
          </a:p>
        </p:txBody>
      </p:sp>
      <p:sp>
        <p:nvSpPr>
          <p:cNvPr id="4" name="Text Placeholder 3"/>
          <p:cNvSpPr>
            <a:spLocks noGrp="1"/>
          </p:cNvSpPr>
          <p:nvPr>
            <p:ph type="body" sz="half" idx="2"/>
          </p:nvPr>
        </p:nvSpPr>
        <p:spPr>
          <a:xfrm>
            <a:off x="726394" y="1751888"/>
            <a:ext cx="3734512" cy="4039312"/>
          </a:xfrm>
        </p:spPr>
        <p:txBody>
          <a:bodyPr>
            <a:normAutofit/>
          </a:bodyPr>
          <a:lstStyle/>
          <a:p>
            <a:r>
              <a:rPr lang="en-US" sz="1400" dirty="0">
                <a:latin typeface="Cambria" panose="02040503050406030204" pitchFamily="18" charset="0"/>
                <a:ea typeface="Cambria" panose="02040503050406030204" pitchFamily="18" charset="0"/>
              </a:rPr>
              <a:t>According to the statistics, there are not many differences between the top 10 consumer purchases. The fact that the highest revenue-producing consumer only spent 17% more than the second highest demonstrates that the company does not rely solely on a small number of consumers to generate income. </a:t>
            </a:r>
            <a:endParaRPr lang="en-US" sz="1400" dirty="0" smtClean="0">
              <a:latin typeface="Cambria" panose="02040503050406030204" pitchFamily="18" charset="0"/>
              <a:ea typeface="Cambria" panose="02040503050406030204" pitchFamily="18" charset="0"/>
            </a:endParaRPr>
          </a:p>
          <a:p>
            <a:r>
              <a:rPr lang="en-US" sz="1400" dirty="0" smtClean="0">
                <a:latin typeface="Cambria" panose="02040503050406030204" pitchFamily="18" charset="0"/>
                <a:ea typeface="Cambria" panose="02040503050406030204" pitchFamily="18" charset="0"/>
              </a:rPr>
              <a:t>This </a:t>
            </a:r>
            <a:r>
              <a:rPr lang="en-US" sz="1400" dirty="0">
                <a:latin typeface="Cambria" panose="02040503050406030204" pitchFamily="18" charset="0"/>
                <a:ea typeface="Cambria" panose="02040503050406030204" pitchFamily="18" charset="0"/>
              </a:rPr>
              <a:t>demonstrates that consumers' ability to negotiate is limited and that the state of business is positive.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4658" y="1751887"/>
            <a:ext cx="6898340" cy="4486543"/>
          </a:xfrm>
        </p:spPr>
      </p:pic>
    </p:spTree>
    <p:extLst>
      <p:ext uri="{BB962C8B-B14F-4D97-AF65-F5344CB8AC3E}">
        <p14:creationId xmlns:p14="http://schemas.microsoft.com/office/powerpoint/2010/main" val="3847777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732089"/>
          </a:xfrm>
        </p:spPr>
        <p:txBody>
          <a:bodyPr/>
          <a:lstStyle/>
          <a:p>
            <a:r>
              <a:rPr lang="en-US" dirty="0"/>
              <a:t>Question </a:t>
            </a:r>
            <a:r>
              <a:rPr lang="en-US" dirty="0" smtClean="0"/>
              <a:t>4</a:t>
            </a:r>
            <a:endParaRPr lang="en-US" dirty="0"/>
          </a:p>
        </p:txBody>
      </p:sp>
      <p:sp>
        <p:nvSpPr>
          <p:cNvPr id="4" name="Text Placeholder 3"/>
          <p:cNvSpPr>
            <a:spLocks noGrp="1"/>
          </p:cNvSpPr>
          <p:nvPr>
            <p:ph type="body" sz="half" idx="2"/>
          </p:nvPr>
        </p:nvSpPr>
        <p:spPr>
          <a:xfrm>
            <a:off x="811850" y="1521151"/>
            <a:ext cx="3968701" cy="4278595"/>
          </a:xfrm>
        </p:spPr>
        <p:txBody>
          <a:bodyPr>
            <a:noAutofit/>
          </a:bodyPr>
          <a:lstStyle/>
          <a:p>
            <a:r>
              <a:rPr lang="en-US" sz="1400" dirty="0" smtClean="0">
                <a:latin typeface="Cambria" panose="02040503050406030204" pitchFamily="18" charset="0"/>
                <a:ea typeface="Cambria" panose="02040503050406030204" pitchFamily="18" charset="0"/>
              </a:rPr>
              <a:t>Apart </a:t>
            </a:r>
            <a:r>
              <a:rPr lang="en-US" sz="1400" dirty="0">
                <a:latin typeface="Cambria" panose="02040503050406030204" pitchFamily="18" charset="0"/>
                <a:ea typeface="Cambria" panose="02040503050406030204" pitchFamily="18" charset="0"/>
              </a:rPr>
              <a:t>from the UK, it is clear that nations like the Netherlands, Ireland, Germany, France, and Australia generate large profits, and the company should invest more in these nations to boost product demand. </a:t>
            </a:r>
            <a:endParaRPr lang="en-US" sz="1400" dirty="0" smtClean="0">
              <a:latin typeface="Cambria" panose="02040503050406030204" pitchFamily="18" charset="0"/>
              <a:ea typeface="Cambria" panose="02040503050406030204" pitchFamily="18" charset="0"/>
            </a:endParaRPr>
          </a:p>
          <a:p>
            <a:r>
              <a:rPr lang="en-US" sz="1400" dirty="0" smtClean="0">
                <a:latin typeface="Cambria" panose="02040503050406030204" pitchFamily="18" charset="0"/>
                <a:ea typeface="Cambria" panose="02040503050406030204" pitchFamily="18" charset="0"/>
              </a:rPr>
              <a:t>The </a:t>
            </a:r>
            <a:r>
              <a:rPr lang="en-US" sz="1400" dirty="0">
                <a:latin typeface="Cambria" panose="02040503050406030204" pitchFamily="18" charset="0"/>
                <a:ea typeface="Cambria" panose="02040503050406030204" pitchFamily="18" charset="0"/>
              </a:rPr>
              <a:t>map also reveals that the majority of sales occur only in the European zone, with only a small number in the American region. Along with Russia, there is no market for the items in Africa or Asia. Sales revenues and profitability might increase with the implementation of a fresh strategy focused on these areas</a:t>
            </a:r>
            <a:r>
              <a:rPr lang="en-US" sz="1400" dirty="0" smtClean="0">
                <a:latin typeface="Cambria" panose="02040503050406030204" pitchFamily="18" charset="0"/>
                <a:ea typeface="Cambria" panose="02040503050406030204" pitchFamily="18" charset="0"/>
              </a:rPr>
              <a:t>.</a:t>
            </a:r>
          </a:p>
          <a:p>
            <a:r>
              <a:rPr lang="en-US" sz="1400" dirty="0" smtClean="0">
                <a:latin typeface="Cambria" panose="02040503050406030204" pitchFamily="18" charset="0"/>
                <a:ea typeface="Cambria" panose="02040503050406030204" pitchFamily="18" charset="0"/>
              </a:rPr>
              <a:t>In Australia, as per the quantity supplied the revenue generated isn’t well enough might be of some factors so we need to have a deep research on it.</a:t>
            </a:r>
            <a:endParaRPr lang="en-US" sz="1400" dirty="0">
              <a:latin typeface="Cambria" panose="02040503050406030204" pitchFamily="18" charset="0"/>
              <a:ea typeface="Cambria" panose="020405030504060302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2557" y="1632246"/>
            <a:ext cx="6528987" cy="4862557"/>
          </a:xfrm>
        </p:spPr>
      </p:pic>
    </p:spTree>
    <p:extLst>
      <p:ext uri="{BB962C8B-B14F-4D97-AF65-F5344CB8AC3E}">
        <p14:creationId xmlns:p14="http://schemas.microsoft.com/office/powerpoint/2010/main" val="3601028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163371" y="2317853"/>
            <a:ext cx="3856037" cy="3541714"/>
          </a:xfrm>
        </p:spPr>
        <p:txBody>
          <a:bodyPr/>
          <a:lstStyle/>
          <a:p>
            <a:r>
              <a:rPr lang="en-US" sz="2500" dirty="0" smtClean="0">
                <a:latin typeface="Cambria" panose="02040503050406030204" pitchFamily="18" charset="0"/>
                <a:ea typeface="Cambria" panose="02040503050406030204" pitchFamily="18" charset="0"/>
              </a:rPr>
              <a:t>Thank  you </a:t>
            </a:r>
          </a:p>
          <a:p>
            <a:r>
              <a:rPr lang="en-US" sz="2500" dirty="0" smtClean="0">
                <a:latin typeface="Cambria" panose="02040503050406030204" pitchFamily="18" charset="0"/>
                <a:ea typeface="Cambria" panose="02040503050406030204" pitchFamily="18" charset="0"/>
              </a:rPr>
              <a:t>Any Questions ????</a:t>
            </a:r>
          </a:p>
          <a:p>
            <a:endParaRPr lang="en-US" dirty="0"/>
          </a:p>
        </p:txBody>
      </p:sp>
    </p:spTree>
    <p:extLst>
      <p:ext uri="{BB962C8B-B14F-4D97-AF65-F5344CB8AC3E}">
        <p14:creationId xmlns:p14="http://schemas.microsoft.com/office/powerpoint/2010/main" val="15556633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392</TotalTime>
  <Words>483</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Cambria</vt:lpstr>
      <vt:lpstr>Trebuchet MS</vt:lpstr>
      <vt:lpstr>Tw Cen MT</vt:lpstr>
      <vt:lpstr>Circuit</vt:lpstr>
      <vt:lpstr> Data Visualisation: Empowering Business with   Effective Insights         </vt:lpstr>
      <vt:lpstr>Steps </vt:lpstr>
      <vt:lpstr>PowerPoint Presentation</vt:lpstr>
      <vt:lpstr>Question 1</vt:lpstr>
      <vt:lpstr>Question 2</vt:lpstr>
      <vt:lpstr>Question 3</vt:lpstr>
      <vt:lpstr>Question 4</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a retail store: report</dc:title>
  <dc:creator>acer</dc:creator>
  <cp:lastModifiedBy>acer</cp:lastModifiedBy>
  <cp:revision>24</cp:revision>
  <dcterms:created xsi:type="dcterms:W3CDTF">2023-01-15T15:08:36Z</dcterms:created>
  <dcterms:modified xsi:type="dcterms:W3CDTF">2023-01-17T22:18:18Z</dcterms:modified>
</cp:coreProperties>
</file>