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4"/>
  </p:notesMasterIdLst>
  <p:handoutMasterIdLst>
    <p:handoutMasterId r:id="rId15"/>
  </p:handoutMasterIdLst>
  <p:sldIdLst>
    <p:sldId id="256" r:id="rId2"/>
    <p:sldId id="258" r:id="rId3"/>
    <p:sldId id="262" r:id="rId4"/>
    <p:sldId id="263" r:id="rId5"/>
    <p:sldId id="264" r:id="rId6"/>
    <p:sldId id="266" r:id="rId7"/>
    <p:sldId id="267" r:id="rId8"/>
    <p:sldId id="268" r:id="rId9"/>
    <p:sldId id="270" r:id="rId10"/>
    <p:sldId id="273" r:id="rId11"/>
    <p:sldId id="272" r:id="rId12"/>
    <p:sldId id="260" r:id="rId13"/>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92" d="100"/>
          <a:sy n="92" d="100"/>
        </p:scale>
        <p:origin x="33"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nac\OneDrive\Desktop\gyatri%20maam\excel%20fi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gradFill rotWithShape="1">
              <a:gsLst>
                <a:gs pos="0">
                  <a:schemeClr val="accent2">
                    <a:tint val="98000"/>
                    <a:lumMod val="110000"/>
                  </a:schemeClr>
                </a:gs>
                <a:gs pos="84000">
                  <a:schemeClr val="accent2">
                    <a:shade val="90000"/>
                    <a:lumMod val="8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invertIfNegative val="0"/>
          <c:cat>
            <c:strRef>
              <c:f>Sheet1!$A$2:$A$6</c:f>
              <c:strCache>
                <c:ptCount val="4"/>
                <c:pt idx="0">
                  <c:v>DT</c:v>
                </c:pt>
                <c:pt idx="1">
                  <c:v>RF</c:v>
                </c:pt>
                <c:pt idx="2">
                  <c:v>LR</c:v>
                </c:pt>
                <c:pt idx="3">
                  <c:v>NN</c:v>
                </c:pt>
              </c:strCache>
            </c:strRef>
          </c:cat>
          <c:val>
            <c:numRef>
              <c:f>Sheet1!$B$2:$B$6</c:f>
              <c:numCache>
                <c:formatCode>0.00%</c:formatCode>
                <c:ptCount val="5"/>
                <c:pt idx="0">
                  <c:v>0.99929999999999997</c:v>
                </c:pt>
                <c:pt idx="1">
                  <c:v>0.99960000000000004</c:v>
                </c:pt>
                <c:pt idx="2">
                  <c:v>0.99732900000000002</c:v>
                </c:pt>
                <c:pt idx="3">
                  <c:v>0.99970000000000003</c:v>
                </c:pt>
              </c:numCache>
            </c:numRef>
          </c:val>
          <c:extLst xmlns:c16r2="http://schemas.microsoft.com/office/drawing/2015/06/chart">
            <c:ext xmlns:c16="http://schemas.microsoft.com/office/drawing/2014/chart" uri="{C3380CC4-5D6E-409C-BE32-E72D297353CC}">
              <c16:uniqueId val="{00000000-573F-4B83-A463-552F2FA41999}"/>
            </c:ext>
          </c:extLst>
        </c:ser>
        <c:ser>
          <c:idx val="1"/>
          <c:order val="1"/>
          <c:tx>
            <c:strRef>
              <c:f>Sheet1!$C$1</c:f>
              <c:strCache>
                <c:ptCount val="1"/>
                <c:pt idx="0">
                  <c:v>Precision</c:v>
                </c:pt>
              </c:strCache>
            </c:strRef>
          </c:tx>
          <c:spPr>
            <a:gradFill rotWithShape="1">
              <a:gsLst>
                <a:gs pos="0">
                  <a:schemeClr val="accent4">
                    <a:tint val="98000"/>
                    <a:lumMod val="110000"/>
                  </a:schemeClr>
                </a:gs>
                <a:gs pos="84000">
                  <a:schemeClr val="accent4">
                    <a:shade val="90000"/>
                    <a:lumMod val="8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invertIfNegative val="0"/>
          <c:cat>
            <c:strRef>
              <c:f>Sheet1!$A$2:$A$6</c:f>
              <c:strCache>
                <c:ptCount val="4"/>
                <c:pt idx="0">
                  <c:v>DT</c:v>
                </c:pt>
                <c:pt idx="1">
                  <c:v>RF</c:v>
                </c:pt>
                <c:pt idx="2">
                  <c:v>LR</c:v>
                </c:pt>
                <c:pt idx="3">
                  <c:v>NN</c:v>
                </c:pt>
              </c:strCache>
            </c:strRef>
          </c:cat>
          <c:val>
            <c:numRef>
              <c:f>Sheet1!$C$2:$C$6</c:f>
              <c:numCache>
                <c:formatCode>0.00%</c:formatCode>
                <c:ptCount val="5"/>
                <c:pt idx="0">
                  <c:v>0.99929999999999997</c:v>
                </c:pt>
                <c:pt idx="1">
                  <c:v>0.99960000000000004</c:v>
                </c:pt>
                <c:pt idx="2">
                  <c:v>0.99733000000000005</c:v>
                </c:pt>
                <c:pt idx="3" formatCode="0%">
                  <c:v>1</c:v>
                </c:pt>
              </c:numCache>
            </c:numRef>
          </c:val>
          <c:extLst xmlns:c16r2="http://schemas.microsoft.com/office/drawing/2015/06/chart">
            <c:ext xmlns:c16="http://schemas.microsoft.com/office/drawing/2014/chart" uri="{C3380CC4-5D6E-409C-BE32-E72D297353CC}">
              <c16:uniqueId val="{00000001-573F-4B83-A463-552F2FA41999}"/>
            </c:ext>
          </c:extLst>
        </c:ser>
        <c:ser>
          <c:idx val="2"/>
          <c:order val="2"/>
          <c:tx>
            <c:strRef>
              <c:f>Sheet1!$D$1</c:f>
              <c:strCache>
                <c:ptCount val="1"/>
                <c:pt idx="0">
                  <c:v>Recall</c:v>
                </c:pt>
              </c:strCache>
            </c:strRef>
          </c:tx>
          <c:spPr>
            <a:gradFill rotWithShape="1">
              <a:gsLst>
                <a:gs pos="0">
                  <a:schemeClr val="accent6">
                    <a:tint val="98000"/>
                    <a:lumMod val="110000"/>
                  </a:schemeClr>
                </a:gs>
                <a:gs pos="84000">
                  <a:schemeClr val="accent6">
                    <a:shade val="90000"/>
                    <a:lumMod val="8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invertIfNegative val="0"/>
          <c:cat>
            <c:strRef>
              <c:f>Sheet1!$A$2:$A$6</c:f>
              <c:strCache>
                <c:ptCount val="4"/>
                <c:pt idx="0">
                  <c:v>DT</c:v>
                </c:pt>
                <c:pt idx="1">
                  <c:v>RF</c:v>
                </c:pt>
                <c:pt idx="2">
                  <c:v>LR</c:v>
                </c:pt>
                <c:pt idx="3">
                  <c:v>NN</c:v>
                </c:pt>
              </c:strCache>
            </c:strRef>
          </c:cat>
          <c:val>
            <c:numRef>
              <c:f>Sheet1!$D$2:$D$6</c:f>
              <c:numCache>
                <c:formatCode>0.00%</c:formatCode>
                <c:ptCount val="5"/>
                <c:pt idx="0">
                  <c:v>0.99929999999999997</c:v>
                </c:pt>
                <c:pt idx="1">
                  <c:v>0.99960000000000004</c:v>
                </c:pt>
                <c:pt idx="2">
                  <c:v>0.99732900000000002</c:v>
                </c:pt>
                <c:pt idx="3">
                  <c:v>0.99950000000000006</c:v>
                </c:pt>
              </c:numCache>
            </c:numRef>
          </c:val>
          <c:extLst xmlns:c16r2="http://schemas.microsoft.com/office/drawing/2015/06/chart">
            <c:ext xmlns:c16="http://schemas.microsoft.com/office/drawing/2014/chart" uri="{C3380CC4-5D6E-409C-BE32-E72D297353CC}">
              <c16:uniqueId val="{00000002-573F-4B83-A463-552F2FA41999}"/>
            </c:ext>
          </c:extLst>
        </c:ser>
        <c:ser>
          <c:idx val="3"/>
          <c:order val="3"/>
          <c:tx>
            <c:strRef>
              <c:f>Sheet1!$E$1</c:f>
              <c:strCache>
                <c:ptCount val="1"/>
                <c:pt idx="0">
                  <c:v>F1-Score</c:v>
                </c:pt>
              </c:strCache>
            </c:strRef>
          </c:tx>
          <c:spPr>
            <a:gradFill rotWithShape="1">
              <a:gsLst>
                <a:gs pos="0">
                  <a:schemeClr val="accent2">
                    <a:lumMod val="60000"/>
                    <a:tint val="98000"/>
                    <a:lumMod val="110000"/>
                  </a:schemeClr>
                </a:gs>
                <a:gs pos="84000">
                  <a:schemeClr val="accent2">
                    <a:lumMod val="60000"/>
                    <a:shade val="90000"/>
                    <a:lumMod val="8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invertIfNegative val="0"/>
          <c:cat>
            <c:strRef>
              <c:f>Sheet1!$A$2:$A$6</c:f>
              <c:strCache>
                <c:ptCount val="4"/>
                <c:pt idx="0">
                  <c:v>DT</c:v>
                </c:pt>
                <c:pt idx="1">
                  <c:v>RF</c:v>
                </c:pt>
                <c:pt idx="2">
                  <c:v>LR</c:v>
                </c:pt>
                <c:pt idx="3">
                  <c:v>NN</c:v>
                </c:pt>
              </c:strCache>
            </c:strRef>
          </c:cat>
          <c:val>
            <c:numRef>
              <c:f>Sheet1!$E$2:$E$6</c:f>
              <c:numCache>
                <c:formatCode>0.00%</c:formatCode>
                <c:ptCount val="5"/>
                <c:pt idx="0">
                  <c:v>0.99929999999999997</c:v>
                </c:pt>
                <c:pt idx="1">
                  <c:v>0.99960000000000004</c:v>
                </c:pt>
                <c:pt idx="2">
                  <c:v>0.99732900000000002</c:v>
                </c:pt>
                <c:pt idx="3">
                  <c:v>0.99970000000000003</c:v>
                </c:pt>
              </c:numCache>
            </c:numRef>
          </c:val>
          <c:extLst xmlns:c16r2="http://schemas.microsoft.com/office/drawing/2015/06/chart">
            <c:ext xmlns:c16="http://schemas.microsoft.com/office/drawing/2014/chart" uri="{C3380CC4-5D6E-409C-BE32-E72D297353CC}">
              <c16:uniqueId val="{00000003-573F-4B83-A463-552F2FA41999}"/>
            </c:ext>
          </c:extLst>
        </c:ser>
        <c:dLbls>
          <c:showLegendKey val="0"/>
          <c:showVal val="0"/>
          <c:showCatName val="0"/>
          <c:showSerName val="0"/>
          <c:showPercent val="0"/>
          <c:showBubbleSize val="0"/>
        </c:dLbls>
        <c:gapWidth val="100"/>
        <c:overlap val="-24"/>
        <c:axId val="-1429930992"/>
        <c:axId val="-1429929360"/>
      </c:barChart>
      <c:catAx>
        <c:axId val="-14299309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29929360"/>
        <c:crosses val="autoZero"/>
        <c:auto val="1"/>
        <c:lblAlgn val="ctr"/>
        <c:lblOffset val="100"/>
        <c:noMultiLvlLbl val="0"/>
      </c:catAx>
      <c:valAx>
        <c:axId val="-1429929360"/>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299309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0926377952755907"/>
          <c:y val="4.6296296296296294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'Fit time'!$B$1</c:f>
              <c:strCache>
                <c:ptCount val="1"/>
                <c:pt idx="0">
                  <c:v>Fit Time (Seconds)</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'Fit time'!$A$2:$A$5</c:f>
              <c:strCache>
                <c:ptCount val="4"/>
                <c:pt idx="0">
                  <c:v>DT</c:v>
                </c:pt>
                <c:pt idx="1">
                  <c:v>RF</c:v>
                </c:pt>
                <c:pt idx="2">
                  <c:v>LR</c:v>
                </c:pt>
                <c:pt idx="3">
                  <c:v>NN</c:v>
                </c:pt>
              </c:strCache>
            </c:strRef>
          </c:cat>
          <c:val>
            <c:numRef>
              <c:f>'Fit time'!$B$2:$B$5</c:f>
              <c:numCache>
                <c:formatCode>General</c:formatCode>
                <c:ptCount val="4"/>
                <c:pt idx="0">
                  <c:v>1.2146344184875399</c:v>
                </c:pt>
                <c:pt idx="1">
                  <c:v>29.334899187087998</c:v>
                </c:pt>
                <c:pt idx="2">
                  <c:v>0.44252347946166898</c:v>
                </c:pt>
                <c:pt idx="3">
                  <c:v>19.0128991603851</c:v>
                </c:pt>
              </c:numCache>
            </c:numRef>
          </c:val>
          <c:smooth val="0"/>
          <c:extLst xmlns:c16r2="http://schemas.microsoft.com/office/drawing/2015/06/chart">
            <c:ext xmlns:c16="http://schemas.microsoft.com/office/drawing/2014/chart" uri="{C3380CC4-5D6E-409C-BE32-E72D297353CC}">
              <c16:uniqueId val="{00000000-3B69-4F6D-BFB2-AB6CA50AA6B4}"/>
            </c:ext>
          </c:extLst>
        </c:ser>
        <c:dLbls>
          <c:showLegendKey val="0"/>
          <c:showVal val="0"/>
          <c:showCatName val="0"/>
          <c:showSerName val="0"/>
          <c:showPercent val="0"/>
          <c:showBubbleSize val="0"/>
        </c:dLbls>
        <c:smooth val="0"/>
        <c:axId val="-1429940784"/>
        <c:axId val="-1429935888"/>
      </c:lineChart>
      <c:catAx>
        <c:axId val="-142994078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GB"/>
                  <a:t>Classifier</a:t>
                </a:r>
              </a:p>
            </c:rich>
          </c:tx>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29935888"/>
        <c:crosses val="autoZero"/>
        <c:auto val="1"/>
        <c:lblAlgn val="ctr"/>
        <c:lblOffset val="100"/>
        <c:noMultiLvlLbl val="0"/>
      </c:catAx>
      <c:valAx>
        <c:axId val="-142993588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GB"/>
                  <a:t>Seconds</a:t>
                </a:r>
              </a:p>
            </c:rich>
          </c:tx>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2994078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DBC529-8773-4D02-8CFA-ADB515C5CBA3}" type="datetime1">
              <a:rPr lang="en-GB" smtClean="0"/>
              <a:t>27/10/2023</a:t>
            </a:fld>
            <a:endParaRPr lang="en-GB"/>
          </a:p>
        </p:txBody>
      </p:sp>
      <p:sp>
        <p:nvSpPr>
          <p:cNvPr id="4" name="Footer Placeholder 3">
            <a:extLst>
              <a:ext uri="{FF2B5EF4-FFF2-40B4-BE49-F238E27FC236}">
                <a16:creationId xmlns=""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n-GB" smtClean="0"/>
              <a:t>‹#›</a:t>
            </a:fld>
            <a:endParaRPr lang="en-GB"/>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777525A-FAFB-4452-AC36-0F7189B7A6A9}" type="datetime1">
              <a:rPr lang="en-GB" noProof="0" smtClean="0"/>
              <a:t>27/10/2023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n-GB" noProof="0" smtClean="0"/>
              <a:t>‹#›</a:t>
            </a:fld>
            <a:endParaRPr lang="en-GB"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1</a:t>
            </a:fld>
            <a:endParaRPr lang="en-GB"/>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C6B3AB32-59DF-41F1-9618-EDFBF5049629}" type="slidenum">
              <a:rPr lang="en-GB" smtClean="0"/>
              <a:t>10</a:t>
            </a:fld>
            <a:endParaRPr lang="en-GB"/>
          </a:p>
        </p:txBody>
      </p:sp>
    </p:spTree>
    <p:extLst>
      <p:ext uri="{BB962C8B-B14F-4D97-AF65-F5344CB8AC3E}">
        <p14:creationId xmlns:p14="http://schemas.microsoft.com/office/powerpoint/2010/main" val="1703461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C6B3AB32-59DF-41F1-9618-EDFBF5049629}" type="slidenum">
              <a:rPr lang="en-GB" smtClean="0"/>
              <a:t>11</a:t>
            </a:fld>
            <a:endParaRPr lang="en-GB"/>
          </a:p>
        </p:txBody>
      </p:sp>
    </p:spTree>
    <p:extLst>
      <p:ext uri="{BB962C8B-B14F-4D97-AF65-F5344CB8AC3E}">
        <p14:creationId xmlns:p14="http://schemas.microsoft.com/office/powerpoint/2010/main" val="3654972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12</a:t>
            </a:fld>
            <a:endParaRPr lang="en-GB"/>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C6B3AB32-59DF-41F1-9618-EDFBF5049629}" type="slidenum">
              <a:rPr lang="en-GB" smtClean="0"/>
              <a:t>2</a:t>
            </a:fld>
            <a:endParaRPr lang="en-GB"/>
          </a:p>
        </p:txBody>
      </p:sp>
    </p:spTree>
    <p:extLst>
      <p:ext uri="{BB962C8B-B14F-4D97-AF65-F5344CB8AC3E}">
        <p14:creationId xmlns:p14="http://schemas.microsoft.com/office/powerpoint/2010/main" val="2130551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C6B3AB32-59DF-41F1-9618-EDFBF5049629}" type="slidenum">
              <a:rPr lang="en-GB" smtClean="0"/>
              <a:t>3</a:t>
            </a:fld>
            <a:endParaRPr lang="en-GB"/>
          </a:p>
        </p:txBody>
      </p:sp>
    </p:spTree>
    <p:extLst>
      <p:ext uri="{BB962C8B-B14F-4D97-AF65-F5344CB8AC3E}">
        <p14:creationId xmlns:p14="http://schemas.microsoft.com/office/powerpoint/2010/main" val="882782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C6B3AB32-59DF-41F1-9618-EDFBF5049629}" type="slidenum">
              <a:rPr lang="en-GB" smtClean="0"/>
              <a:t>4</a:t>
            </a:fld>
            <a:endParaRPr lang="en-GB"/>
          </a:p>
        </p:txBody>
      </p:sp>
    </p:spTree>
    <p:extLst>
      <p:ext uri="{BB962C8B-B14F-4D97-AF65-F5344CB8AC3E}">
        <p14:creationId xmlns:p14="http://schemas.microsoft.com/office/powerpoint/2010/main" val="323733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C6B3AB32-59DF-41F1-9618-EDFBF5049629}" type="slidenum">
              <a:rPr lang="en-GB" smtClean="0"/>
              <a:t>5</a:t>
            </a:fld>
            <a:endParaRPr lang="en-GB"/>
          </a:p>
        </p:txBody>
      </p:sp>
    </p:spTree>
    <p:extLst>
      <p:ext uri="{BB962C8B-B14F-4D97-AF65-F5344CB8AC3E}">
        <p14:creationId xmlns:p14="http://schemas.microsoft.com/office/powerpoint/2010/main" val="2855990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C6B3AB32-59DF-41F1-9618-EDFBF5049629}" type="slidenum">
              <a:rPr lang="en-GB" smtClean="0"/>
              <a:t>6</a:t>
            </a:fld>
            <a:endParaRPr lang="en-GB"/>
          </a:p>
        </p:txBody>
      </p:sp>
    </p:spTree>
    <p:extLst>
      <p:ext uri="{BB962C8B-B14F-4D97-AF65-F5344CB8AC3E}">
        <p14:creationId xmlns:p14="http://schemas.microsoft.com/office/powerpoint/2010/main" val="200383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C6B3AB32-59DF-41F1-9618-EDFBF5049629}" type="slidenum">
              <a:rPr lang="en-GB" smtClean="0"/>
              <a:t>7</a:t>
            </a:fld>
            <a:endParaRPr lang="en-GB"/>
          </a:p>
        </p:txBody>
      </p:sp>
    </p:spTree>
    <p:extLst>
      <p:ext uri="{BB962C8B-B14F-4D97-AF65-F5344CB8AC3E}">
        <p14:creationId xmlns:p14="http://schemas.microsoft.com/office/powerpoint/2010/main" val="2811164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C6B3AB32-59DF-41F1-9618-EDFBF5049629}" type="slidenum">
              <a:rPr lang="en-GB" smtClean="0"/>
              <a:t>8</a:t>
            </a:fld>
            <a:endParaRPr lang="en-GB"/>
          </a:p>
        </p:txBody>
      </p:sp>
    </p:spTree>
    <p:extLst>
      <p:ext uri="{BB962C8B-B14F-4D97-AF65-F5344CB8AC3E}">
        <p14:creationId xmlns:p14="http://schemas.microsoft.com/office/powerpoint/2010/main" val="1387716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C6B3AB32-59DF-41F1-9618-EDFBF5049629}" type="slidenum">
              <a:rPr lang="en-GB" smtClean="0"/>
              <a:t>9</a:t>
            </a:fld>
            <a:endParaRPr lang="en-GB"/>
          </a:p>
        </p:txBody>
      </p:sp>
    </p:spTree>
    <p:extLst>
      <p:ext uri="{BB962C8B-B14F-4D97-AF65-F5344CB8AC3E}">
        <p14:creationId xmlns:p14="http://schemas.microsoft.com/office/powerpoint/2010/main" val="67978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n-US" noProof="0"/>
              <a:t>Click to edit Master title style</a:t>
            </a:r>
            <a:endParaRPr lang="en-GB" noProof="0"/>
          </a:p>
        </p:txBody>
      </p:sp>
      <p:sp>
        <p:nvSpPr>
          <p:cNvPr id="3" name="Subtitl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n-GB" noProof="0"/>
          </a:p>
        </p:txBody>
      </p:sp>
      <p:sp>
        <p:nvSpPr>
          <p:cNvPr id="4" name="Date Placeholder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03A4E85-D1CF-4174-8E96-0E716FE67106}" type="datetime1">
              <a:rPr lang="en-GB" noProof="0" smtClean="0"/>
              <a:t>27/10/2023</a:t>
            </a:fld>
            <a:endParaRPr lang="en-GB" noProof="0"/>
          </a:p>
        </p:txBody>
      </p:sp>
      <p:sp>
        <p:nvSpPr>
          <p:cNvPr id="5" name="Footer Placeholder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rtlCol="0"/>
          <a:lstStyle/>
          <a:p>
            <a:pPr rtl="0"/>
            <a:r>
              <a:rPr lang="en-US" noProof="0"/>
              <a:t>Click to edit Master title style</a:t>
            </a:r>
            <a:endParaRPr lang="en-GB" noProof="0"/>
          </a:p>
        </p:txBody>
      </p:sp>
      <p:sp>
        <p:nvSpPr>
          <p:cNvPr id="3" name="Vertical Text Placeholder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EBFDA4C-4741-4614-8CF1-6BBCA681C2EE}" type="datetime1">
              <a:rPr lang="en-GB" noProof="0" smtClean="0"/>
              <a:t>27/10/2023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rtlCol="0"/>
          <a:lstStyle/>
          <a:p>
            <a:pPr rtl="0"/>
            <a:r>
              <a:rPr lang="en-US" noProof="0"/>
              <a:t>Click to edit Master title style</a:t>
            </a:r>
            <a:endParaRPr lang="en-GB" noProof="0"/>
          </a:p>
        </p:txBody>
      </p:sp>
      <p:sp>
        <p:nvSpPr>
          <p:cNvPr id="3" name="Vertical Text Placeholder 2"/>
          <p:cNvSpPr>
            <a:spLocks noGrp="1"/>
          </p:cNvSpPr>
          <p:nvPr>
            <p:ph type="body" orient="vert" idx="1" hasCustomPrompt="1"/>
          </p:nvPr>
        </p:nvSpPr>
        <p:spPr>
          <a:xfrm>
            <a:off x="774923" y="675726"/>
            <a:ext cx="7896279" cy="5183073"/>
          </a:xfrm>
        </p:spPr>
        <p:txBody>
          <a:bodyPr vert="eaVert" rtlCol="0" anchor="t"/>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0663A167-FB84-446A-9868-9338781AA304}" type="datetime1">
              <a:rPr lang="en-GB" noProof="0" smtClean="0"/>
              <a:t>27/10/2023</a:t>
            </a:fld>
            <a:endParaRPr lang="en-GB" noProof="0"/>
          </a:p>
        </p:txBody>
      </p:sp>
      <p:sp>
        <p:nvSpPr>
          <p:cNvPr id="5" name="Footer Placeholder 4"/>
          <p:cNvSpPr>
            <a:spLocks noGrp="1"/>
          </p:cNvSpPr>
          <p:nvPr>
            <p:ph type="ftr" sz="quarter" idx="11"/>
          </p:nvPr>
        </p:nvSpPr>
        <p:spPr>
          <a:xfrm>
            <a:off x="774923" y="5951811"/>
            <a:ext cx="7896279" cy="365125"/>
          </a:xfrm>
        </p:spPr>
        <p:txBody>
          <a:bodyPr rtlCol="0"/>
          <a:lstStyle/>
          <a:p>
            <a:pPr rtl="0"/>
            <a:endParaRPr lang="en-GB" noProof="0"/>
          </a:p>
        </p:txBody>
      </p:sp>
      <p:sp>
        <p:nvSpPr>
          <p:cNvPr id="6" name="Slide Number Placeholder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rtlCol="0"/>
          <a:lstStyle/>
          <a:p>
            <a:pPr rtl="0"/>
            <a:r>
              <a:rPr lang="en-US" noProof="0"/>
              <a:t>Click to edit Master title style</a:t>
            </a:r>
            <a:endParaRPr lang="en-GB" noProof="0"/>
          </a:p>
        </p:txBody>
      </p:sp>
      <p:sp>
        <p:nvSpPr>
          <p:cNvPr id="3" name="Content Placeholder 2"/>
          <p:cNvSpPr>
            <a:spLocks noGrp="1"/>
          </p:cNvSpPr>
          <p:nvPr>
            <p:ph idx="1" hasCustomPrompt="1"/>
          </p:nvPr>
        </p:nvSpPr>
        <p:spPr>
          <a:xfrm>
            <a:off x="581192" y="2180496"/>
            <a:ext cx="11029615" cy="3678303"/>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3DCA11A-9768-448A-88A0-EBE3646E26CE}" type="datetime1">
              <a:rPr lang="en-GB" noProof="0" smtClean="0"/>
              <a:t>27/10/2023</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a:xfrm>
            <a:off x="10558300" y="5956137"/>
            <a:ext cx="1052508" cy="365125"/>
          </a:xfrm>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n-US" noProof="0"/>
              <a:t>Click to edit Master title style</a:t>
            </a:r>
            <a:endParaRPr lang="en-GB" noProof="0"/>
          </a:p>
        </p:txBody>
      </p:sp>
      <p:sp>
        <p:nvSpPr>
          <p:cNvPr id="3" name="Text Placeholder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lvl1pPr>
              <a:defRPr>
                <a:solidFill>
                  <a:schemeClr val="accent1">
                    <a:lumMod val="75000"/>
                    <a:lumOff val="25000"/>
                  </a:schemeClr>
                </a:solidFill>
              </a:defRPr>
            </a:lvl1pPr>
          </a:lstStyle>
          <a:p>
            <a:pPr rtl="0"/>
            <a:fld id="{1FEDAE78-A3F9-426C-8A41-9692E3443471}" type="datetime1">
              <a:rPr lang="en-GB" noProof="0" smtClean="0"/>
              <a:t>27/10/2023</a:t>
            </a:fld>
            <a:endParaRPr lang="en-GB" noProof="0"/>
          </a:p>
        </p:txBody>
      </p:sp>
      <p:sp>
        <p:nvSpPr>
          <p:cNvPr id="5" name="Footer Placeholder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rtlCol="0"/>
          <a:lstStyle/>
          <a:p>
            <a:pPr rtl="0"/>
            <a:r>
              <a:rPr lang="en-US" noProof="0"/>
              <a:t>Click to edit Master title style</a:t>
            </a:r>
            <a:endParaRPr lang="en-GB" noProof="0"/>
          </a:p>
        </p:txBody>
      </p:sp>
      <p:sp>
        <p:nvSpPr>
          <p:cNvPr id="3" name="Content Placeholder 2"/>
          <p:cNvSpPr>
            <a:spLocks noGrp="1"/>
          </p:cNvSpPr>
          <p:nvPr>
            <p:ph sz="half" idx="1" hasCustomPrompt="1"/>
          </p:nvPr>
        </p:nvSpPr>
        <p:spPr>
          <a:xfrm>
            <a:off x="581193" y="2228003"/>
            <a:ext cx="5422390" cy="3633047"/>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188417" y="2228003"/>
            <a:ext cx="5422392" cy="3633047"/>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E17F9CBD-9AAB-4D08-A1FC-12CB5054CF84}" type="datetime1">
              <a:rPr lang="en-GB" noProof="0" smtClean="0"/>
              <a:t>27/10/2023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rtlCol="0"/>
          <a:lstStyle/>
          <a:p>
            <a:pPr rtl="0"/>
            <a:r>
              <a:rPr lang="en-US" noProof="0"/>
              <a:t>Click to edit Master title style</a:t>
            </a:r>
            <a:endParaRPr lang="en-GB" noProof="0"/>
          </a:p>
        </p:txBody>
      </p:sp>
      <p:sp>
        <p:nvSpPr>
          <p:cNvPr id="3" name="Text Placeholder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581194" y="2926052"/>
            <a:ext cx="5393100" cy="2934999"/>
          </a:xfrm>
        </p:spPr>
        <p:txBody>
          <a:bodyPr rtlCol="0" anchor="t">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6217709" y="2926052"/>
            <a:ext cx="5393100" cy="2934999"/>
          </a:xfrm>
        </p:spPr>
        <p:txBody>
          <a:bodyPr rtlCol="0" anchor="t">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A9E97160-1FA1-4003-9894-A2FDBE217EB3}" type="datetime1">
              <a:rPr lang="en-GB" noProof="0" smtClean="0"/>
              <a:t>27/10/2023</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0"/>
          <a:lstStyle/>
          <a:p>
            <a:pPr rtl="0"/>
            <a:fld id="{25F76C7B-B428-4E1D-8DC1-C83A59B39C9C}" type="datetime1">
              <a:rPr lang="en-GB" noProof="0" smtClean="0"/>
              <a:t>27/10/2023</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89227842-69A9-4D57-8696-571A640FF47C}" type="datetime1">
              <a:rPr lang="en-GB" noProof="0" smtClean="0"/>
              <a:t>27/10/2023</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n-US" noProof="0"/>
              <a:t>Click to edit Master title style</a:t>
            </a:r>
            <a:endParaRPr lang="en-GB" noProof="0"/>
          </a:p>
        </p:txBody>
      </p:sp>
      <p:sp>
        <p:nvSpPr>
          <p:cNvPr id="3" name="Content Placeholder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lvl1pPr>
              <a:defRPr>
                <a:solidFill>
                  <a:schemeClr val="accent1">
                    <a:lumMod val="75000"/>
                    <a:lumOff val="25000"/>
                  </a:schemeClr>
                </a:solidFill>
              </a:defRPr>
            </a:lvl1pPr>
          </a:lstStyle>
          <a:p>
            <a:pPr rtl="0"/>
            <a:fld id="{B6D4024D-709A-489C-A1E0-404FC4EC40E9}" type="datetime1">
              <a:rPr lang="en-GB" noProof="0" smtClean="0"/>
              <a:t>27/10/2023</a:t>
            </a:fld>
            <a:endParaRPr lang="en-GB" noProof="0"/>
          </a:p>
        </p:txBody>
      </p:sp>
      <p:sp>
        <p:nvSpPr>
          <p:cNvPr id="6" name="Footer Placeholder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7" name="Slide Number Placeholder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n-GB" noProof="0"/>
          </a:p>
        </p:txBody>
      </p:sp>
      <p:sp>
        <p:nvSpPr>
          <p:cNvPr id="4" name="Text Placeholder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5FFEA7D9-67F6-4FDA-9663-2C4F43E353A1}" type="datetime1">
              <a:rPr lang="en-GB" noProof="0" smtClean="0"/>
              <a:t>27/10/2023</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n-US" noProof="0"/>
              <a:t>Click to edit Master title style</a:t>
            </a:r>
            <a:endParaRPr lang="en-GB" noProof="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B4B326D-8F15-4B53-B18E-44A3026066F3}" type="datetime1">
              <a:rPr lang="en-GB" noProof="0" smtClean="0"/>
              <a:t>27/10/2023</a:t>
            </a:fld>
            <a:endParaRPr lang="en-GB" noProof="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n-GB" noProof="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n-GB" noProof="0" smtClean="0"/>
              <a:pPr/>
              <a:t>‹#›</a:t>
            </a:fld>
            <a:endParaRPr lang="en-GB"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493D4EDA-58E0-40CC-B3CA-14CDEB349D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7" name="Picture 6" descr="Digital Connections">
            <a:extLst>
              <a:ext uri="{FF2B5EF4-FFF2-40B4-BE49-F238E27FC236}">
                <a16:creationId xmlns=""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 xmlns:a16="http://schemas.microsoft.com/office/drawing/2014/main" id="{AA9EB0BC-A85E-4C26-B355-5DFCEF6CCB4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 xmlns:a16="http://schemas.microsoft.com/office/drawing/2014/main" id="{3643E56B-BD42-413D-B17D-7958270F5DE4}"/>
                </a:ext>
                <a:ext uri="{C183D7F6-B498-43B3-948B-1728B52AA6E4}">
                  <adec:decorative xmlns=""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Rectangle 18">
              <a:extLst>
                <a:ext uri="{FF2B5EF4-FFF2-40B4-BE49-F238E27FC236}">
                  <a16:creationId xmlns="" xmlns:a16="http://schemas.microsoft.com/office/drawing/2014/main" id="{96C04F74-9467-4FA5-95DC-8D481A29740E}"/>
                </a:ext>
                <a:ext uri="{C183D7F6-B498-43B3-948B-1728B52AA6E4}">
                  <adec:decorative xmlns=""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 xmlns:a16="http://schemas.microsoft.com/office/drawing/2014/main" id="{D73DE1C3-5C37-42E9-A3F0-256F1938327C}"/>
                </a:ext>
                <a:ext uri="{C183D7F6-B498-43B3-948B-1728B52AA6E4}">
                  <adec:decorative xmlns=""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2" name="Rectangle 21">
            <a:extLst>
              <a:ext uri="{FF2B5EF4-FFF2-40B4-BE49-F238E27FC236}">
                <a16:creationId xmlns="" xmlns:a16="http://schemas.microsoft.com/office/drawing/2014/main" id="{4A2E7EC3-E07C-46CE-9B25-41865A5068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 xmlns:a16="http://schemas.microsoft.com/office/drawing/2014/main" id="{C02C5318-1A1E-49D0-B2E2-A4B0FA9E8A40}"/>
              </a:ext>
            </a:extLst>
          </p:cNvPr>
          <p:cNvSpPr>
            <a:spLocks noGrp="1"/>
          </p:cNvSpPr>
          <p:nvPr>
            <p:ph type="ctrTitle"/>
          </p:nvPr>
        </p:nvSpPr>
        <p:spPr>
          <a:xfrm>
            <a:off x="482601" y="633369"/>
            <a:ext cx="10993549" cy="3938631"/>
          </a:xfrm>
        </p:spPr>
        <p:txBody>
          <a:bodyPr rtlCol="0">
            <a:noAutofit/>
          </a:bodyPr>
          <a:lstStyle/>
          <a:p>
            <a:pPr algn="ctr" rtl="0"/>
            <a:r>
              <a:rPr lang="en-GB" sz="6000" b="1" cap="none" dirty="0">
                <a:ln w="6600">
                  <a:solidFill>
                    <a:schemeClr val="accent2"/>
                  </a:solidFill>
                  <a:prstDash val="solid"/>
                </a:ln>
                <a:solidFill>
                  <a:schemeClr val="bg1"/>
                </a:solidFill>
                <a:effectLst>
                  <a:outerShdw dist="38100" dir="2700000" algn="tl" rotWithShape="0">
                    <a:schemeClr val="accent2"/>
                  </a:outerShdw>
                </a:effectLst>
                <a:latin typeface="Berlin Sans FB Demi" panose="020E0802020502020306" pitchFamily="34" charset="0"/>
              </a:rPr>
              <a:t>Detection of Malware using</a:t>
            </a:r>
            <a:br>
              <a:rPr lang="en-GB" sz="6000" b="1" cap="none" dirty="0">
                <a:ln w="6600">
                  <a:solidFill>
                    <a:schemeClr val="accent2"/>
                  </a:solidFill>
                  <a:prstDash val="solid"/>
                </a:ln>
                <a:solidFill>
                  <a:schemeClr val="bg1"/>
                </a:solidFill>
                <a:effectLst>
                  <a:outerShdw dist="38100" dir="2700000" algn="tl" rotWithShape="0">
                    <a:schemeClr val="accent2"/>
                  </a:outerShdw>
                </a:effectLst>
                <a:latin typeface="Berlin Sans FB Demi" panose="020E0802020502020306" pitchFamily="34" charset="0"/>
              </a:rPr>
            </a:br>
            <a:r>
              <a:rPr lang="en-GB" sz="6000" b="1" cap="none" dirty="0">
                <a:ln w="6600">
                  <a:solidFill>
                    <a:schemeClr val="accent2"/>
                  </a:solidFill>
                  <a:prstDash val="solid"/>
                </a:ln>
                <a:solidFill>
                  <a:schemeClr val="bg1"/>
                </a:solidFill>
                <a:effectLst>
                  <a:outerShdw dist="38100" dir="2700000" algn="tl" rotWithShape="0">
                    <a:schemeClr val="accent2"/>
                  </a:outerShdw>
                </a:effectLst>
                <a:latin typeface="Berlin Sans FB Demi" panose="020E0802020502020306" pitchFamily="34" charset="0"/>
              </a:rPr>
              <a:t>Machine Learning (ML) and Deep Learning (DL) Algorithms</a:t>
            </a:r>
            <a:r>
              <a:rPr lang="en-GB" sz="4400" b="1" cap="none" dirty="0">
                <a:ln w="6600">
                  <a:solidFill>
                    <a:schemeClr val="accent2"/>
                  </a:solidFill>
                  <a:prstDash val="solid"/>
                </a:ln>
                <a:solidFill>
                  <a:schemeClr val="bg1"/>
                </a:solidFill>
                <a:effectLst>
                  <a:outerShdw dist="38100" dir="2700000" algn="tl" rotWithShape="0">
                    <a:schemeClr val="accent2"/>
                  </a:outerShdw>
                </a:effectLst>
                <a:latin typeface="Berlin Sans FB Demi" panose="020E0802020502020306" pitchFamily="34" charset="0"/>
              </a:rPr>
              <a:t/>
            </a:r>
            <a:br>
              <a:rPr lang="en-GB" sz="4400" b="1" cap="none" dirty="0">
                <a:ln w="6600">
                  <a:solidFill>
                    <a:schemeClr val="accent2"/>
                  </a:solidFill>
                  <a:prstDash val="solid"/>
                </a:ln>
                <a:solidFill>
                  <a:schemeClr val="bg1"/>
                </a:solidFill>
                <a:effectLst>
                  <a:outerShdw dist="38100" dir="2700000" algn="tl" rotWithShape="0">
                    <a:schemeClr val="accent2"/>
                  </a:outerShdw>
                </a:effectLst>
                <a:latin typeface="Berlin Sans FB Demi" panose="020E0802020502020306" pitchFamily="34" charset="0"/>
              </a:rPr>
            </a:br>
            <a:endParaRPr lang="en-GB" sz="4400" b="1" cap="none" dirty="0">
              <a:ln w="6600">
                <a:solidFill>
                  <a:schemeClr val="accent2"/>
                </a:solidFill>
                <a:prstDash val="solid"/>
              </a:ln>
              <a:solidFill>
                <a:schemeClr val="bg1"/>
              </a:solidFill>
              <a:effectLst>
                <a:outerShdw dist="38100" dir="2700000" algn="tl" rotWithShape="0">
                  <a:schemeClr val="accent2"/>
                </a:outerShdw>
              </a:effectLst>
              <a:latin typeface="Berlin Sans FB Demi" panose="020E0802020502020306" pitchFamily="34" charset="0"/>
            </a:endParaRPr>
          </a:p>
        </p:txBody>
      </p:sp>
      <p:sp>
        <p:nvSpPr>
          <p:cNvPr id="4" name="TextBox 3">
            <a:extLst>
              <a:ext uri="{FF2B5EF4-FFF2-40B4-BE49-F238E27FC236}">
                <a16:creationId xmlns="" xmlns:a16="http://schemas.microsoft.com/office/drawing/2014/main" id="{3902A9D8-8D47-F76D-999A-992904642F6F}"/>
              </a:ext>
            </a:extLst>
          </p:cNvPr>
          <p:cNvSpPr txBox="1"/>
          <p:nvPr/>
        </p:nvSpPr>
        <p:spPr>
          <a:xfrm>
            <a:off x="3777299" y="4720295"/>
            <a:ext cx="3775036" cy="2031325"/>
          </a:xfrm>
          <a:prstGeom prst="rect">
            <a:avLst/>
          </a:prstGeom>
          <a:noFill/>
        </p:spPr>
        <p:txBody>
          <a:bodyPr wrap="square" rtlCol="0">
            <a:spAutoFit/>
          </a:bodyPr>
          <a:lstStyle/>
          <a:p>
            <a:pPr algn="ctr">
              <a:lnSpc>
                <a:spcPct val="150000"/>
              </a:lnSpc>
            </a:pPr>
            <a:r>
              <a:rPr lang="en-GB" sz="3600" dirty="0" err="1" smtClean="0">
                <a:solidFill>
                  <a:schemeClr val="bg1"/>
                </a:solidFill>
                <a:latin typeface="Cambria" panose="02040503050406030204" pitchFamily="18" charset="0"/>
                <a:ea typeface="Cambria" panose="02040503050406030204" pitchFamily="18" charset="0"/>
              </a:rPr>
              <a:t>Saroj</a:t>
            </a:r>
            <a:r>
              <a:rPr lang="en-GB" sz="3600" dirty="0" smtClean="0">
                <a:solidFill>
                  <a:schemeClr val="bg1"/>
                </a:solidFill>
                <a:latin typeface="Cambria" panose="02040503050406030204" pitchFamily="18" charset="0"/>
                <a:ea typeface="Cambria" panose="02040503050406030204" pitchFamily="18" charset="0"/>
              </a:rPr>
              <a:t> </a:t>
            </a:r>
            <a:r>
              <a:rPr lang="en-GB" sz="3600" dirty="0" err="1" smtClean="0">
                <a:solidFill>
                  <a:schemeClr val="bg1"/>
                </a:solidFill>
                <a:latin typeface="Cambria" panose="02040503050406030204" pitchFamily="18" charset="0"/>
                <a:ea typeface="Cambria" panose="02040503050406030204" pitchFamily="18" charset="0"/>
              </a:rPr>
              <a:t>Rimal</a:t>
            </a:r>
            <a:endParaRPr lang="en-GB" sz="3600" dirty="0">
              <a:solidFill>
                <a:schemeClr val="bg1"/>
              </a:solidFill>
              <a:latin typeface="Cambria" panose="02040503050406030204" pitchFamily="18" charset="0"/>
              <a:ea typeface="Cambria" panose="02040503050406030204" pitchFamily="18" charset="0"/>
            </a:endParaRPr>
          </a:p>
          <a:p>
            <a:pPr algn="ctr"/>
            <a:endParaRPr lang="en-GB" sz="3600" dirty="0">
              <a:solidFill>
                <a:schemeClr val="bg1"/>
              </a:solidFill>
              <a:latin typeface="Cambria" panose="02040503050406030204" pitchFamily="18" charset="0"/>
              <a:ea typeface="Cambria" panose="02040503050406030204" pitchFamily="18" charset="0"/>
            </a:endParaRPr>
          </a:p>
          <a:p>
            <a:pPr algn="ctr" rtl="0"/>
            <a:endParaRPr lang="en-GB" sz="36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87700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a:xfrm>
            <a:off x="514081" y="679507"/>
            <a:ext cx="11029616" cy="627421"/>
          </a:xfrm>
        </p:spPr>
        <p:txBody>
          <a:bodyPr rtlCol="0"/>
          <a:lstStyle/>
          <a:p>
            <a:pPr rtl="0"/>
            <a:r>
              <a:rPr lang="en-GB" dirty="0">
                <a:latin typeface="Algerian" panose="04020705040A02060702" pitchFamily="82" charset="0"/>
              </a:rPr>
              <a:t>Future Recommendation	</a:t>
            </a:r>
          </a:p>
        </p:txBody>
      </p:sp>
      <p:sp>
        <p:nvSpPr>
          <p:cNvPr id="7" name="TextBox 6">
            <a:extLst>
              <a:ext uri="{FF2B5EF4-FFF2-40B4-BE49-F238E27FC236}">
                <a16:creationId xmlns="" xmlns:a16="http://schemas.microsoft.com/office/drawing/2014/main" id="{DED2D6DD-A901-7B22-A054-45A663A96944}"/>
              </a:ext>
            </a:extLst>
          </p:cNvPr>
          <p:cNvSpPr txBox="1"/>
          <p:nvPr/>
        </p:nvSpPr>
        <p:spPr>
          <a:xfrm>
            <a:off x="411061" y="2281807"/>
            <a:ext cx="11299970"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GB" dirty="0">
                <a:latin typeface="Cambria" panose="02040503050406030204" pitchFamily="18" charset="0"/>
                <a:ea typeface="Cambria" panose="02040503050406030204" pitchFamily="18" charset="0"/>
              </a:rPr>
              <a:t>Look at more machine learning algorithms: While the Random Forest and Decision Tree models performed admirably in our investigation, alternative algorithms might be even more effective. Further study could examine prominent machine learning techniques including Support Vector Machines, Neural Networks, and Gradient Boosting.</a:t>
            </a:r>
          </a:p>
          <a:p>
            <a:pPr marL="285750" indent="-285750" algn="just">
              <a:buFont typeface="Wingdings" panose="05000000000000000000" pitchFamily="2" charset="2"/>
              <a:buChar char="q"/>
            </a:pPr>
            <a:endParaRPr lang="en-GB"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q"/>
            </a:pPr>
            <a:r>
              <a:rPr lang="en-GB" dirty="0">
                <a:latin typeface="Cambria" panose="02040503050406030204" pitchFamily="18" charset="0"/>
                <a:ea typeface="Cambria" panose="02040503050406030204" pitchFamily="18" charset="0"/>
              </a:rPr>
              <a:t>Expanding the dataset's size although the CICmelm2022 dataset utilized in this work was sizable, employing an even bigger dataset in other studies may have advantages. This may help to lessen the risk of over fitting and enhance the performance of the machine learning models.</a:t>
            </a:r>
          </a:p>
          <a:p>
            <a:pPr marL="285750" indent="-285750" algn="just">
              <a:buFont typeface="Wingdings" panose="05000000000000000000" pitchFamily="2" charset="2"/>
              <a:buChar char="q"/>
            </a:pPr>
            <a:endParaRPr lang="en-GB"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q"/>
            </a:pPr>
            <a:r>
              <a:rPr lang="en-GB" dirty="0">
                <a:latin typeface="Cambria" panose="02040503050406030204" pitchFamily="18" charset="0"/>
                <a:ea typeface="Cambria" panose="02040503050406030204" pitchFamily="18" charset="0"/>
              </a:rPr>
              <a:t>Automating the process with web platform: The trained model can be used in web app with user friendly GUI which will make easier to end users to directly upload the new or unseen dataset directly and perform the analysis efficiently.</a:t>
            </a:r>
          </a:p>
          <a:p>
            <a:pPr marL="285750" indent="-285750">
              <a:buFont typeface="Arial" panose="020B0604020202020204" pitchFamily="34" charset="0"/>
              <a:buChar char="•"/>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38026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a:xfrm>
            <a:off x="581192" y="805343"/>
            <a:ext cx="11029616" cy="518364"/>
          </a:xfrm>
        </p:spPr>
        <p:txBody>
          <a:bodyPr rtlCol="0"/>
          <a:lstStyle/>
          <a:p>
            <a:pPr rtl="0"/>
            <a:r>
              <a:rPr lang="en-GB" dirty="0">
                <a:latin typeface="Algerian" panose="04020705040A02060702" pitchFamily="82" charset="0"/>
              </a:rPr>
              <a:t>References</a:t>
            </a:r>
          </a:p>
        </p:txBody>
      </p:sp>
      <p:sp>
        <p:nvSpPr>
          <p:cNvPr id="7" name="TextBox 6">
            <a:extLst>
              <a:ext uri="{FF2B5EF4-FFF2-40B4-BE49-F238E27FC236}">
                <a16:creationId xmlns="" xmlns:a16="http://schemas.microsoft.com/office/drawing/2014/main" id="{DED2D6DD-A901-7B22-A054-45A663A96944}"/>
              </a:ext>
            </a:extLst>
          </p:cNvPr>
          <p:cNvSpPr txBox="1"/>
          <p:nvPr/>
        </p:nvSpPr>
        <p:spPr>
          <a:xfrm>
            <a:off x="411061" y="2281807"/>
            <a:ext cx="11299970"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GB" dirty="0">
                <a:latin typeface="Cambria" panose="02040503050406030204" pitchFamily="18" charset="0"/>
                <a:ea typeface="Cambria" panose="02040503050406030204" pitchFamily="18" charset="0"/>
              </a:rPr>
              <a:t>Gao, Y., Hasegawa, H., Yamaguchi, Y. &amp; Shimada, H., 2021. Malware detection using gradient boosting decision trees with customized log loss function. In 2021 International Conference on Information Networking (ICOIN), 13 Jan, pp. 273-278.</a:t>
            </a:r>
          </a:p>
          <a:p>
            <a:pPr marL="285750" indent="-285750" algn="just">
              <a:buFont typeface="Wingdings" panose="05000000000000000000" pitchFamily="2" charset="2"/>
              <a:buChar char="q"/>
            </a:pPr>
            <a:endParaRPr lang="en-GB"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q"/>
            </a:pPr>
            <a:r>
              <a:rPr lang="en-GB" dirty="0" err="1">
                <a:latin typeface="Cambria" panose="02040503050406030204" pitchFamily="18" charset="0"/>
                <a:ea typeface="Cambria" panose="02040503050406030204" pitchFamily="18" charset="0"/>
              </a:rPr>
              <a:t>Glielmo</a:t>
            </a:r>
            <a:r>
              <a:rPr lang="en-GB" dirty="0">
                <a:latin typeface="Cambria" panose="02040503050406030204" pitchFamily="18" charset="0"/>
                <a:ea typeface="Cambria" panose="02040503050406030204" pitchFamily="18" charset="0"/>
              </a:rPr>
              <a:t>, A. et al., 2021. Unsupervised learning methods for molecular simulation data. Chemical Reviews, 121(16), 121(16), pp. 9722-9758.</a:t>
            </a:r>
          </a:p>
          <a:p>
            <a:pPr marL="285750" indent="-285750" algn="just">
              <a:buFont typeface="Wingdings" panose="05000000000000000000" pitchFamily="2" charset="2"/>
              <a:buChar char="q"/>
            </a:pPr>
            <a:endParaRPr lang="en-GB"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q"/>
            </a:pPr>
            <a:r>
              <a:rPr lang="en-GB" dirty="0" err="1">
                <a:latin typeface="Cambria" panose="02040503050406030204" pitchFamily="18" charset="0"/>
                <a:ea typeface="Cambria" panose="02040503050406030204" pitchFamily="18" charset="0"/>
              </a:rPr>
              <a:t>Hindarto</a:t>
            </a:r>
            <a:r>
              <a:rPr lang="en-GB" dirty="0">
                <a:latin typeface="Cambria" panose="02040503050406030204" pitchFamily="18" charset="0"/>
                <a:ea typeface="Cambria" panose="02040503050406030204" pitchFamily="18" charset="0"/>
              </a:rPr>
              <a:t>, D. &amp; Santoso, H., 2022. Performance Comparison of Supervised Learning Using Non-Neural Network and Neural Network. </a:t>
            </a:r>
            <a:r>
              <a:rPr lang="en-GB" dirty="0" err="1">
                <a:latin typeface="Cambria" panose="02040503050406030204" pitchFamily="18" charset="0"/>
                <a:ea typeface="Cambria" panose="02040503050406030204" pitchFamily="18" charset="0"/>
              </a:rPr>
              <a:t>Jurnal</a:t>
            </a:r>
            <a:r>
              <a:rPr lang="en-GB" dirty="0">
                <a:latin typeface="Cambria" panose="02040503050406030204" pitchFamily="18" charset="0"/>
                <a:ea typeface="Cambria" panose="02040503050406030204" pitchFamily="18" charset="0"/>
              </a:rPr>
              <a:t> Nasional Pendidikan Teknik </a:t>
            </a:r>
            <a:r>
              <a:rPr lang="en-GB" dirty="0" err="1">
                <a:latin typeface="Cambria" panose="02040503050406030204" pitchFamily="18" charset="0"/>
                <a:ea typeface="Cambria" panose="02040503050406030204" pitchFamily="18" charset="0"/>
              </a:rPr>
              <a:t>Informatika</a:t>
            </a:r>
            <a:r>
              <a:rPr lang="en-GB" dirty="0">
                <a:latin typeface="Cambria" panose="02040503050406030204" pitchFamily="18" charset="0"/>
                <a:ea typeface="Cambria" panose="02040503050406030204" pitchFamily="18" charset="0"/>
              </a:rPr>
              <a:t>: JANAPATI, 11(1), pp. 49-62.</a:t>
            </a:r>
          </a:p>
          <a:p>
            <a:pPr marL="285750" indent="-285750" algn="just">
              <a:buFont typeface="Wingdings" panose="05000000000000000000" pitchFamily="2" charset="2"/>
              <a:buChar char="q"/>
            </a:pPr>
            <a:r>
              <a:rPr lang="en-GB" dirty="0">
                <a:latin typeface="Cambria" panose="02040503050406030204" pitchFamily="18" charset="0"/>
                <a:ea typeface="Cambria" panose="02040503050406030204" pitchFamily="18" charset="0"/>
              </a:rPr>
              <a:t>Imtiaz, S. et al., 2021. </a:t>
            </a:r>
            <a:r>
              <a:rPr lang="en-GB" dirty="0" err="1">
                <a:latin typeface="Cambria" panose="02040503050406030204" pitchFamily="18" charset="0"/>
                <a:ea typeface="Cambria" panose="02040503050406030204" pitchFamily="18" charset="0"/>
              </a:rPr>
              <a:t>DeepAMD</a:t>
            </a:r>
            <a:r>
              <a:rPr lang="en-GB" dirty="0">
                <a:latin typeface="Cambria" panose="02040503050406030204" pitchFamily="18" charset="0"/>
                <a:ea typeface="Cambria" panose="02040503050406030204" pitchFamily="18" charset="0"/>
              </a:rPr>
              <a:t>: Detection and identification of Android malware using high-efficient Deep Artificial Neural Network. Future Generation computer systems, 1 Feb, pp. 844-856.</a:t>
            </a:r>
          </a:p>
          <a:p>
            <a:pPr marL="285750" indent="-285750" algn="just">
              <a:buFont typeface="Wingdings" panose="05000000000000000000" pitchFamily="2" charset="2"/>
              <a:buChar char="q"/>
            </a:pPr>
            <a:r>
              <a:rPr lang="en-GB" dirty="0">
                <a:latin typeface="Cambria" panose="02040503050406030204" pitchFamily="18" charset="0"/>
                <a:ea typeface="Cambria" panose="02040503050406030204" pitchFamily="18" charset="0"/>
              </a:rPr>
              <a:t>Jaiswal, A. et al., 2020. A survey on contrastive self-supervised learning. Technologies, 9(1), p. 2.</a:t>
            </a:r>
          </a:p>
          <a:p>
            <a:pPr marL="285750" indent="-285750" algn="just">
              <a:buFont typeface="Wingdings" panose="05000000000000000000" pitchFamily="2" charset="2"/>
              <a:buChar char="q"/>
            </a:pPr>
            <a:r>
              <a:rPr lang="en-GB" dirty="0" err="1">
                <a:latin typeface="Cambria" panose="02040503050406030204" pitchFamily="18" charset="0"/>
                <a:ea typeface="Cambria" panose="02040503050406030204" pitchFamily="18" charset="0"/>
              </a:rPr>
              <a:t>Jijo</a:t>
            </a:r>
            <a:r>
              <a:rPr lang="en-GB" dirty="0">
                <a:latin typeface="Cambria" panose="02040503050406030204" pitchFamily="18" charset="0"/>
                <a:ea typeface="Cambria" panose="02040503050406030204" pitchFamily="18" charset="0"/>
              </a:rPr>
              <a:t>, B. &amp; Abdulazeez, A., 2021. Classification based on decision tree algorithm for machine learning.. evaluation, 6(7).</a:t>
            </a:r>
          </a:p>
        </p:txBody>
      </p:sp>
    </p:spTree>
    <p:extLst>
      <p:ext uri="{BB962C8B-B14F-4D97-AF65-F5344CB8AC3E}">
        <p14:creationId xmlns:p14="http://schemas.microsoft.com/office/powerpoint/2010/main" val="21175367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2" name="Rectangle 11">
            <a:extLst>
              <a:ext uri="{FF2B5EF4-FFF2-40B4-BE49-F238E27FC236}">
                <a16:creationId xmlns=""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nvGrpSpPr>
          <p:cNvPr id="14" name="Group 13">
            <a:extLst>
              <a:ext uri="{FF2B5EF4-FFF2-40B4-BE49-F238E27FC236}">
                <a16:creationId xmlns="" xmlns:a16="http://schemas.microsoft.com/office/drawing/2014/main" id="{9A421166-2996-41A7-B094-AE5316F347DD}"/>
              </a:ext>
              <a:ext uri="{C183D7F6-B498-43B3-948B-1728B52AA6E4}">
                <adec:decorative xmlns="" xmlns:adec="http://schemas.microsoft.com/office/drawing/2017/decorative" val="1"/>
              </a:ext>
            </a:extLst>
          </p:cNvPr>
          <p:cNvGrpSpPr>
            <a:grpSpLocks noChangeAspect="1"/>
          </p:cNvGrpSpPr>
          <p:nvPr>
            <p:extLst>
              <p:ext uri="{386F3935-93C4-4BCD-93E2-E3B085C9AB24}">
                <p16:designElem xmlns=""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 xmlns:a16="http://schemas.microsoft.com/office/drawing/2014/main" id="{FDBB1B92-A3EB-43E4-8FAB-D20E8ED14CEF}"/>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15">
              <a:extLst>
                <a:ext uri="{FF2B5EF4-FFF2-40B4-BE49-F238E27FC236}">
                  <a16:creationId xmlns="" xmlns:a16="http://schemas.microsoft.com/office/drawing/2014/main" id="{3F3972F4-FE7E-48EA-AAD8-9BE5750A6672}"/>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16">
              <a:extLst>
                <a:ext uri="{FF2B5EF4-FFF2-40B4-BE49-F238E27FC236}">
                  <a16:creationId xmlns="" xmlns:a16="http://schemas.microsoft.com/office/drawing/2014/main" id="{221614E5-870B-4D5E-A43B-8FF7E5323484}"/>
                </a:ext>
                <a:ext uri="{C183D7F6-B498-43B3-948B-1728B52AA6E4}">
                  <adec:decorative xmlns="" xmlns:adec="http://schemas.microsoft.com/office/drawing/2017/decorative" val="1"/>
                </a:ext>
              </a:extLst>
            </p:cNvPr>
            <p:cNvSpPr>
              <a:spLocks/>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 xmlns:a16="http://schemas.microsoft.com/office/drawing/2014/main" id="{0F87E73C-2B1A-4602-BFBE-CFE1E55D9B38}"/>
              </a:ext>
            </a:extLst>
          </p:cNvPr>
          <p:cNvSpPr>
            <a:spLocks noGrp="1" noRot="1" noMove="1" noResize="1" noEditPoints="1" noAdjustHandles="1" noChangeArrowheads="1" noChangeShapeType="1"/>
          </p:cNvSpPr>
          <p:nvPr>
            <p:ph type="ctrTitle"/>
          </p:nvPr>
        </p:nvSpPr>
        <p:spPr>
          <a:xfrm>
            <a:off x="8296275" y="1419226"/>
            <a:ext cx="3081576" cy="1746762"/>
          </a:xfrm>
        </p:spPr>
        <p:txBody>
          <a:bodyPr rtlCol="0">
            <a:normAutofit/>
          </a:bodyPr>
          <a:lstStyle/>
          <a:p>
            <a:pPr algn="ctr" rtl="0"/>
            <a:r>
              <a:rPr lang="en-GB" sz="5400" dirty="0">
                <a:solidFill>
                  <a:schemeClr val="bg1"/>
                </a:solidFill>
                <a:latin typeface="Algerian" panose="04020705040A02060702" pitchFamily="82" charset="0"/>
              </a:rPr>
              <a:t>Thank You</a:t>
            </a:r>
          </a:p>
        </p:txBody>
      </p:sp>
      <p:sp>
        <p:nvSpPr>
          <p:cNvPr id="3" name="Subtitle 2">
            <a:extLst>
              <a:ext uri="{FF2B5EF4-FFF2-40B4-BE49-F238E27FC236}">
                <a16:creationId xmlns="" xmlns:a16="http://schemas.microsoft.com/office/drawing/2014/main" id="{A9CB511D-EA45-4336-847C-1252667143B5}"/>
              </a:ext>
            </a:extLst>
          </p:cNvPr>
          <p:cNvSpPr>
            <a:spLocks noGrp="1"/>
          </p:cNvSpPr>
          <p:nvPr>
            <p:ph type="subTitle" idx="1"/>
          </p:nvPr>
        </p:nvSpPr>
        <p:spPr>
          <a:xfrm>
            <a:off x="8527786" y="3520555"/>
            <a:ext cx="3081576" cy="588733"/>
          </a:xfrm>
        </p:spPr>
        <p:txBody>
          <a:bodyPr rtlCol="0">
            <a:normAutofit lnSpcReduction="10000"/>
          </a:bodyPr>
          <a:lstStyle/>
          <a:p>
            <a:pPr rtl="0"/>
            <a:r>
              <a:rPr lang="en-GB" sz="2800" dirty="0">
                <a:solidFill>
                  <a:srgbClr val="FF0000"/>
                </a:solidFill>
                <a:latin typeface="Algerian" panose="04020705040A02060702" pitchFamily="82" charset="0"/>
              </a:rPr>
              <a:t>Any Questions? </a:t>
            </a:r>
            <a:endParaRPr lang="en-GB" sz="2800" dirty="0">
              <a:solidFill>
                <a:srgbClr val="FF0000"/>
              </a:solidFill>
              <a:latin typeface="Algerian" panose="04020705040A02060702" pitchFamily="82" charset="0"/>
            </a:endParaRPr>
          </a:p>
          <a:p>
            <a:pPr rtl="0"/>
            <a:endParaRPr lang="en-GB" sz="2000" dirty="0">
              <a:solidFill>
                <a:schemeClr val="bg2"/>
              </a:solidFill>
              <a:latin typeface="Algerian" panose="04020705040A02060702" pitchFamily="82" charset="0"/>
            </a:endParaRPr>
          </a:p>
        </p:txBody>
      </p:sp>
      <p:pic>
        <p:nvPicPr>
          <p:cNvPr id="5" name="Picture 4" descr="Digital Numbers">
            <a:extLst>
              <a:ext uri="{FF2B5EF4-FFF2-40B4-BE49-F238E27FC236}">
                <a16:creationId xmlns=""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4" name="TextBox 3"/>
          <p:cNvSpPr txBox="1"/>
          <p:nvPr/>
        </p:nvSpPr>
        <p:spPr>
          <a:xfrm>
            <a:off x="8435760" y="4234264"/>
            <a:ext cx="3027820" cy="677108"/>
          </a:xfrm>
          <a:prstGeom prst="rect">
            <a:avLst/>
          </a:prstGeom>
          <a:noFill/>
        </p:spPr>
        <p:txBody>
          <a:bodyPr wrap="square" rtlCol="0">
            <a:spAutoFit/>
          </a:bodyPr>
          <a:lstStyle/>
          <a:p>
            <a:pPr algn="ctr"/>
            <a:r>
              <a:rPr lang="en-GB" dirty="0" smtClean="0">
                <a:solidFill>
                  <a:srgbClr val="C00000"/>
                </a:solidFill>
                <a:latin typeface="Cambria" panose="02040503050406030204" pitchFamily="18" charset="0"/>
                <a:ea typeface="Cambria" panose="02040503050406030204" pitchFamily="18" charset="0"/>
              </a:rPr>
              <a:t>Ping me on </a:t>
            </a:r>
          </a:p>
          <a:p>
            <a:pPr algn="ctr"/>
            <a:r>
              <a:rPr lang="en-GB" sz="2000" dirty="0" smtClean="0">
                <a:solidFill>
                  <a:srgbClr val="C00000"/>
                </a:solidFill>
                <a:latin typeface="Cambria" panose="02040503050406030204" pitchFamily="18" charset="0"/>
                <a:ea typeface="Cambria" panose="02040503050406030204" pitchFamily="18" charset="0"/>
              </a:rPr>
              <a:t>sarojrimal01@gmail.com</a:t>
            </a:r>
            <a:endParaRPr lang="en-GB" sz="2000" dirty="0">
              <a:solidFill>
                <a:srgbClr val="C0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01347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a:xfrm>
            <a:off x="581192" y="788564"/>
            <a:ext cx="11029616" cy="529469"/>
          </a:xfrm>
        </p:spPr>
        <p:txBody>
          <a:bodyPr rtlCol="0">
            <a:normAutofit fontScale="90000"/>
          </a:bodyPr>
          <a:lstStyle/>
          <a:p>
            <a:pPr rtl="0"/>
            <a:r>
              <a:rPr lang="en-GB" sz="3200" dirty="0">
                <a:latin typeface="Algerian" panose="04020705040A02060702" pitchFamily="82" charset="0"/>
              </a:rPr>
              <a:t>Introduction</a:t>
            </a:r>
            <a:endParaRPr lang="en-GB" dirty="0">
              <a:latin typeface="Algerian" panose="04020705040A02060702" pitchFamily="82" charset="0"/>
            </a:endParaRPr>
          </a:p>
        </p:txBody>
      </p:sp>
      <p:sp>
        <p:nvSpPr>
          <p:cNvPr id="7" name="TextBox 6">
            <a:extLst>
              <a:ext uri="{FF2B5EF4-FFF2-40B4-BE49-F238E27FC236}">
                <a16:creationId xmlns="" xmlns:a16="http://schemas.microsoft.com/office/drawing/2014/main" id="{DED2D6DD-A901-7B22-A054-45A663A96944}"/>
              </a:ext>
            </a:extLst>
          </p:cNvPr>
          <p:cNvSpPr txBox="1"/>
          <p:nvPr/>
        </p:nvSpPr>
        <p:spPr>
          <a:xfrm>
            <a:off x="411062" y="2281807"/>
            <a:ext cx="7029974" cy="3846535"/>
          </a:xfrm>
          <a:prstGeom prst="rect">
            <a:avLst/>
          </a:prstGeom>
          <a:noFill/>
        </p:spPr>
        <p:txBody>
          <a:bodyPr wrap="square" rtlCol="0">
            <a:spAutoFit/>
          </a:bodyPr>
          <a:lstStyle/>
          <a:p>
            <a:pPr marL="285750" indent="-285750" algn="just">
              <a:buFont typeface="Wingdings" panose="05000000000000000000" pitchFamily="2" charset="2"/>
              <a:buChar char="q"/>
            </a:pPr>
            <a:r>
              <a:rPr lang="en-GB" sz="1400" b="1" dirty="0">
                <a:latin typeface="Cambria" panose="02040503050406030204" pitchFamily="18" charset="0"/>
                <a:ea typeface="Cambria" panose="02040503050406030204" pitchFamily="18" charset="0"/>
              </a:rPr>
              <a:t>Malicious software in Information Systems</a:t>
            </a:r>
            <a:r>
              <a:rPr lang="en-GB" sz="1400" dirty="0">
                <a:latin typeface="Cambria" panose="02040503050406030204" pitchFamily="18" charset="0"/>
                <a:ea typeface="Cambria" panose="02040503050406030204" pitchFamily="18" charset="0"/>
              </a:rPr>
              <a:t>: The rise of computer information systems has made them attractive targets for attackers. Malware disrupts operations, damages files, and compromises data.</a:t>
            </a:r>
          </a:p>
          <a:p>
            <a:pPr marL="285750" indent="-285750" algn="just">
              <a:buFont typeface="Wingdings" panose="05000000000000000000" pitchFamily="2" charset="2"/>
              <a:buChar char="q"/>
            </a:pPr>
            <a:endParaRPr lang="en-GB" sz="1400"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q"/>
            </a:pPr>
            <a:r>
              <a:rPr lang="en-GB" sz="1400" b="1" dirty="0">
                <a:latin typeface="Cambria" panose="02040503050406030204" pitchFamily="18" charset="0"/>
                <a:ea typeface="Cambria" panose="02040503050406030204" pitchFamily="18" charset="0"/>
              </a:rPr>
              <a:t>Financial Impact of Malware Attacks</a:t>
            </a:r>
            <a:r>
              <a:rPr lang="en-GB" sz="1400" dirty="0">
                <a:latin typeface="Cambria" panose="02040503050406030204" pitchFamily="18" charset="0"/>
                <a:ea typeface="Cambria" panose="02040503050406030204" pitchFamily="18" charset="0"/>
              </a:rPr>
              <a:t>: Malware attacks have caused significant financial losses, highlighting the need for effective countermeasures.</a:t>
            </a:r>
          </a:p>
          <a:p>
            <a:pPr marL="285750" indent="-285750" algn="just">
              <a:buFont typeface="Wingdings" panose="05000000000000000000" pitchFamily="2" charset="2"/>
              <a:buChar char="q"/>
            </a:pPr>
            <a:endParaRPr lang="en-GB" sz="1400"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q"/>
            </a:pPr>
            <a:r>
              <a:rPr lang="en-GB" sz="1400" b="1" dirty="0">
                <a:latin typeface="Cambria" panose="02040503050406030204" pitchFamily="18" charset="0"/>
                <a:ea typeface="Cambria" panose="02040503050406030204" pitchFamily="18" charset="0"/>
              </a:rPr>
              <a:t>Antivirus Software and Beyond</a:t>
            </a:r>
            <a:r>
              <a:rPr lang="en-GB" sz="1400" dirty="0">
                <a:latin typeface="Cambria" panose="02040503050406030204" pitchFamily="18" charset="0"/>
                <a:ea typeface="Cambria" panose="02040503050406030204" pitchFamily="18" charset="0"/>
              </a:rPr>
              <a:t>: Machine learning and deep learning algorithms are used alongside antivirus software to enhance malware detection capabilities.</a:t>
            </a:r>
          </a:p>
          <a:p>
            <a:pPr marL="285750" indent="-285750" algn="just">
              <a:buFont typeface="Wingdings" panose="05000000000000000000" pitchFamily="2" charset="2"/>
              <a:buChar char="q"/>
            </a:pPr>
            <a:endParaRPr lang="en-GB" sz="1400"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q"/>
            </a:pPr>
            <a:r>
              <a:rPr lang="en-GB" sz="1400" b="1" dirty="0">
                <a:latin typeface="Cambria" panose="02040503050406030204" pitchFamily="18" charset="0"/>
                <a:ea typeface="Cambria" panose="02040503050406030204" pitchFamily="18" charset="0"/>
              </a:rPr>
              <a:t>Machine Learning and Deep Learning</a:t>
            </a:r>
            <a:r>
              <a:rPr lang="en-GB" sz="1400" dirty="0">
                <a:latin typeface="Cambria" panose="02040503050406030204" pitchFamily="18" charset="0"/>
                <a:ea typeface="Cambria" panose="02040503050406030204" pitchFamily="18" charset="0"/>
              </a:rPr>
              <a:t>: These techniques are employed for malware memory analysis in intrusion detection, involving data collection, feature extraction, model training, evaluation, and deployment. </a:t>
            </a:r>
          </a:p>
          <a:p>
            <a:pPr marL="285750" indent="-285750" algn="just">
              <a:buFont typeface="Wingdings" panose="05000000000000000000" pitchFamily="2" charset="2"/>
              <a:buChar char="q"/>
            </a:pPr>
            <a:endParaRPr lang="en-GB" sz="1400"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q"/>
            </a:pPr>
            <a:r>
              <a:rPr lang="en-GB" sz="1400" b="1" dirty="0">
                <a:latin typeface="Cambria" panose="02040503050406030204" pitchFamily="18" charset="0"/>
                <a:ea typeface="Cambria" panose="02040503050406030204" pitchFamily="18" charset="0"/>
              </a:rPr>
              <a:t>Effectiveness of Algorithms</a:t>
            </a:r>
            <a:r>
              <a:rPr lang="en-GB" sz="1400" dirty="0">
                <a:latin typeface="Cambria" panose="02040503050406030204" pitchFamily="18" charset="0"/>
                <a:ea typeface="Cambria" panose="02040503050406030204" pitchFamily="18" charset="0"/>
              </a:rPr>
              <a:t>: The performance of algorithms like Logistic Regression, Decision Tree, Random Forest, and Neural Networks depends on factors such as data quality and feature selection.</a:t>
            </a:r>
          </a:p>
        </p:txBody>
      </p:sp>
      <p:pic>
        <p:nvPicPr>
          <p:cNvPr id="4" name="Picture 3" descr="A screen shot of a computer screen&#10;&#10;Description automatically generated">
            <a:extLst>
              <a:ext uri="{FF2B5EF4-FFF2-40B4-BE49-F238E27FC236}">
                <a16:creationId xmlns="" xmlns:a16="http://schemas.microsoft.com/office/drawing/2014/main" id="{EB34969F-7E9E-CC21-7851-8B2A3AF44144}"/>
              </a:ext>
            </a:extLst>
          </p:cNvPr>
          <p:cNvPicPr>
            <a:picLocks noChangeAspect="1"/>
          </p:cNvPicPr>
          <p:nvPr/>
        </p:nvPicPr>
        <p:blipFill>
          <a:blip r:embed="rId3"/>
          <a:stretch>
            <a:fillRect/>
          </a:stretch>
        </p:blipFill>
        <p:spPr>
          <a:xfrm>
            <a:off x="7719952" y="2212690"/>
            <a:ext cx="4005164" cy="4032379"/>
          </a:xfrm>
          <a:prstGeom prst="rect">
            <a:avLst/>
          </a:prstGeom>
        </p:spPr>
      </p:pic>
    </p:spTree>
    <p:extLst>
      <p:ext uri="{BB962C8B-B14F-4D97-AF65-F5344CB8AC3E}">
        <p14:creationId xmlns:p14="http://schemas.microsoft.com/office/powerpoint/2010/main" val="497607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a:xfrm>
            <a:off x="581192" y="694224"/>
            <a:ext cx="11029616" cy="619031"/>
          </a:xfrm>
        </p:spPr>
        <p:txBody>
          <a:bodyPr rtlCol="0"/>
          <a:lstStyle/>
          <a:p>
            <a:pPr rtl="0"/>
            <a:r>
              <a:rPr lang="en-GB" dirty="0">
                <a:latin typeface="Algerian" panose="04020705040A02060702" pitchFamily="82" charset="0"/>
              </a:rPr>
              <a:t>Aim &amp; Objectives	</a:t>
            </a:r>
          </a:p>
        </p:txBody>
      </p:sp>
      <p:sp>
        <p:nvSpPr>
          <p:cNvPr id="7" name="TextBox 6">
            <a:extLst>
              <a:ext uri="{FF2B5EF4-FFF2-40B4-BE49-F238E27FC236}">
                <a16:creationId xmlns="" xmlns:a16="http://schemas.microsoft.com/office/drawing/2014/main" id="{DED2D6DD-A901-7B22-A054-45A663A96944}"/>
              </a:ext>
            </a:extLst>
          </p:cNvPr>
          <p:cNvSpPr txBox="1"/>
          <p:nvPr/>
        </p:nvSpPr>
        <p:spPr>
          <a:xfrm>
            <a:off x="581191" y="2004970"/>
            <a:ext cx="11029617" cy="4708981"/>
          </a:xfrm>
          <a:prstGeom prst="rect">
            <a:avLst/>
          </a:prstGeom>
          <a:noFill/>
        </p:spPr>
        <p:txBody>
          <a:bodyPr wrap="square" rtlCol="0">
            <a:spAutoFit/>
          </a:bodyPr>
          <a:lstStyle/>
          <a:p>
            <a:pPr marL="0" indent="0" algn="just">
              <a:buNone/>
            </a:pPr>
            <a:r>
              <a:rPr lang="en-US" sz="2400" b="1" dirty="0">
                <a:latin typeface="Cambria" panose="02040503050406030204" pitchFamily="18" charset="0"/>
                <a:ea typeface="Cambria" panose="02040503050406030204" pitchFamily="18" charset="0"/>
              </a:rPr>
              <a:t>Aim: </a:t>
            </a:r>
          </a:p>
          <a:p>
            <a:pPr algn="just"/>
            <a:r>
              <a:rPr lang="en-US" sz="1800" dirty="0">
                <a:latin typeface="Cambria" panose="02040503050406030204" pitchFamily="18" charset="0"/>
                <a:ea typeface="Cambria" panose="02040503050406030204" pitchFamily="18" charset="0"/>
              </a:rPr>
              <a:t>The aim of this project is to use four different algorithms to identify the malware based on its types, occurrence, and impact and compare their performance and propose the best model based on the performance and evaluation metrics. </a:t>
            </a:r>
          </a:p>
          <a:p>
            <a:pPr marL="0" indent="0" algn="just">
              <a:buNone/>
            </a:pPr>
            <a:r>
              <a:rPr lang="en-US" sz="2400" b="1" dirty="0">
                <a:latin typeface="Cambria" panose="02040503050406030204" pitchFamily="18" charset="0"/>
                <a:ea typeface="Cambria" panose="02040503050406030204" pitchFamily="18" charset="0"/>
              </a:rPr>
              <a:t>Objectives: </a:t>
            </a:r>
          </a:p>
          <a:p>
            <a:pPr marL="285750" lvl="0" indent="-285750" algn="just">
              <a:buFont typeface="Wingdings" panose="05000000000000000000" pitchFamily="2" charset="2"/>
              <a:buChar char="q"/>
            </a:pPr>
            <a:r>
              <a:rPr lang="en-US" sz="1800" dirty="0">
                <a:latin typeface="Cambria" panose="02040503050406030204" pitchFamily="18" charset="0"/>
                <a:ea typeface="Cambria" panose="02040503050406030204" pitchFamily="18" charset="0"/>
              </a:rPr>
              <a:t>To analyze the memory of computer systems for signs of malicious behaviour.</a:t>
            </a:r>
            <a:endParaRPr lang="en-GB" sz="1800" dirty="0">
              <a:latin typeface="Cambria" panose="02040503050406030204" pitchFamily="18" charset="0"/>
              <a:ea typeface="Cambria" panose="02040503050406030204" pitchFamily="18" charset="0"/>
            </a:endParaRPr>
          </a:p>
          <a:p>
            <a:pPr marL="285750" lvl="0" indent="-285750" algn="just">
              <a:buFont typeface="Wingdings" panose="05000000000000000000" pitchFamily="2" charset="2"/>
              <a:buChar char="q"/>
            </a:pPr>
            <a:r>
              <a:rPr lang="en-US" sz="1800" dirty="0">
                <a:latin typeface="Cambria" panose="02040503050406030204" pitchFamily="18" charset="0"/>
                <a:ea typeface="Cambria" panose="02040503050406030204" pitchFamily="18" charset="0"/>
              </a:rPr>
              <a:t>To extract relevant features from the memory data to be used in the machine learning model (Feature Engineering). </a:t>
            </a:r>
            <a:endParaRPr lang="en-GB" sz="1800" dirty="0">
              <a:latin typeface="Cambria" panose="02040503050406030204" pitchFamily="18" charset="0"/>
              <a:ea typeface="Cambria" panose="02040503050406030204" pitchFamily="18" charset="0"/>
            </a:endParaRPr>
          </a:p>
          <a:p>
            <a:pPr marL="285750" lvl="0" indent="-285750" algn="just">
              <a:buFont typeface="Wingdings" panose="05000000000000000000" pitchFamily="2" charset="2"/>
              <a:buChar char="q"/>
            </a:pPr>
            <a:r>
              <a:rPr lang="en-US" sz="1800" dirty="0">
                <a:latin typeface="Cambria" panose="02040503050406030204" pitchFamily="18" charset="0"/>
                <a:ea typeface="Cambria" panose="02040503050406030204" pitchFamily="18" charset="0"/>
              </a:rPr>
              <a:t>To train ML and DL models on a dataset to accurately classify instances of malicious behaviour.</a:t>
            </a:r>
            <a:endParaRPr lang="en-GB" sz="1800" dirty="0">
              <a:latin typeface="Cambria" panose="02040503050406030204" pitchFamily="18" charset="0"/>
              <a:ea typeface="Cambria" panose="02040503050406030204" pitchFamily="18" charset="0"/>
            </a:endParaRPr>
          </a:p>
          <a:p>
            <a:pPr marL="285750" lvl="0" indent="-285750" algn="just">
              <a:buFont typeface="Wingdings" panose="05000000000000000000" pitchFamily="2" charset="2"/>
              <a:buChar char="q"/>
            </a:pPr>
            <a:r>
              <a:rPr lang="en-US" sz="1800" dirty="0">
                <a:latin typeface="Cambria" panose="02040503050406030204" pitchFamily="18" charset="0"/>
                <a:ea typeface="Cambria" panose="02040503050406030204" pitchFamily="18" charset="0"/>
              </a:rPr>
              <a:t>To improve the performance and accuracy of proposed algorithms for malware detection.</a:t>
            </a:r>
            <a:endParaRPr lang="en-GB" sz="1800" dirty="0">
              <a:latin typeface="Cambria" panose="02040503050406030204" pitchFamily="18" charset="0"/>
              <a:ea typeface="Cambria" panose="02040503050406030204" pitchFamily="18" charset="0"/>
            </a:endParaRPr>
          </a:p>
          <a:p>
            <a:pPr marL="285750" lvl="0" indent="-285750" algn="just">
              <a:buFont typeface="Wingdings" panose="05000000000000000000" pitchFamily="2" charset="2"/>
              <a:buChar char="q"/>
            </a:pPr>
            <a:r>
              <a:rPr lang="en-US" sz="1800" dirty="0">
                <a:latin typeface="Cambria" panose="02040503050406030204" pitchFamily="18" charset="0"/>
                <a:ea typeface="Cambria" panose="02040503050406030204" pitchFamily="18" charset="0"/>
              </a:rPr>
              <a:t>Building a classifier for benign and malware.</a:t>
            </a:r>
            <a:endParaRPr lang="en-GB" sz="1800" dirty="0">
              <a:latin typeface="Cambria" panose="02040503050406030204" pitchFamily="18" charset="0"/>
              <a:ea typeface="Cambria" panose="02040503050406030204" pitchFamily="18" charset="0"/>
            </a:endParaRPr>
          </a:p>
          <a:p>
            <a:pPr marL="285750" lvl="0" indent="-285750" algn="just">
              <a:buFont typeface="Wingdings" panose="05000000000000000000" pitchFamily="2" charset="2"/>
              <a:buChar char="q"/>
            </a:pPr>
            <a:r>
              <a:rPr lang="en-US" sz="1800" dirty="0">
                <a:latin typeface="Cambria" panose="02040503050406030204" pitchFamily="18" charset="0"/>
                <a:ea typeface="Cambria" panose="02040503050406030204" pitchFamily="18" charset="0"/>
              </a:rPr>
              <a:t>To deploy the model in a real-world environment to detect potential intrusions in real-time and to continuously improve its performance over time.</a:t>
            </a:r>
            <a:endParaRPr lang="en-GB" sz="1800" dirty="0">
              <a:latin typeface="Cambria" panose="02040503050406030204" pitchFamily="18" charset="0"/>
              <a:ea typeface="Cambria" panose="02040503050406030204" pitchFamily="18" charset="0"/>
            </a:endParaRPr>
          </a:p>
          <a:p>
            <a:pPr marL="285750" lvl="0" indent="-285750" algn="just">
              <a:buFont typeface="Wingdings" panose="05000000000000000000" pitchFamily="2" charset="2"/>
              <a:buChar char="q"/>
            </a:pPr>
            <a:r>
              <a:rPr lang="en-US" sz="1800" dirty="0">
                <a:latin typeface="Cambria" panose="02040503050406030204" pitchFamily="18" charset="0"/>
                <a:ea typeface="Cambria" panose="02040503050406030204" pitchFamily="18" charset="0"/>
              </a:rPr>
              <a:t>To evaluate the performance of the model on a separate dataset to ensure that it generalizes well to new data.</a:t>
            </a:r>
            <a:endParaRPr lang="en-GB" sz="1800" dirty="0">
              <a:latin typeface="Cambria" panose="02040503050406030204" pitchFamily="18" charset="0"/>
              <a:ea typeface="Cambria" panose="02040503050406030204" pitchFamily="18" charset="0"/>
            </a:endParaRPr>
          </a:p>
          <a:p>
            <a:pPr marL="0" indent="0" algn="just">
              <a:buNone/>
            </a:pPr>
            <a:endParaRPr lang="en-GB" sz="1800" dirty="0">
              <a:latin typeface="Cambria" panose="02040503050406030204" pitchFamily="18" charset="0"/>
              <a:ea typeface="Cambria" panose="02040503050406030204" pitchFamily="18" charset="0"/>
            </a:endParaRPr>
          </a:p>
        </p:txBody>
      </p:sp>
      <p:pic>
        <p:nvPicPr>
          <p:cNvPr id="4" name="Picture 3" descr="A magnifying glass over a computer&#10;&#10;Description automatically generated">
            <a:extLst>
              <a:ext uri="{FF2B5EF4-FFF2-40B4-BE49-F238E27FC236}">
                <a16:creationId xmlns="" xmlns:a16="http://schemas.microsoft.com/office/drawing/2014/main" id="{6EC56455-DA82-91EC-0D1A-598CB32DBA50}"/>
              </a:ext>
            </a:extLst>
          </p:cNvPr>
          <p:cNvPicPr>
            <a:picLocks noChangeAspect="1"/>
          </p:cNvPicPr>
          <p:nvPr/>
        </p:nvPicPr>
        <p:blipFill>
          <a:blip r:embed="rId3"/>
          <a:stretch>
            <a:fillRect/>
          </a:stretch>
        </p:blipFill>
        <p:spPr>
          <a:xfrm>
            <a:off x="8319377" y="694224"/>
            <a:ext cx="3353216" cy="1089795"/>
          </a:xfrm>
          <a:prstGeom prst="rect">
            <a:avLst/>
          </a:prstGeom>
        </p:spPr>
      </p:pic>
    </p:spTree>
    <p:extLst>
      <p:ext uri="{BB962C8B-B14F-4D97-AF65-F5344CB8AC3E}">
        <p14:creationId xmlns:p14="http://schemas.microsoft.com/office/powerpoint/2010/main" val="196088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a:xfrm>
            <a:off x="581193" y="696285"/>
            <a:ext cx="11029616" cy="610643"/>
          </a:xfrm>
        </p:spPr>
        <p:txBody>
          <a:bodyPr vert="horz" lIns="91440" tIns="45720" rIns="91440" bIns="45720" rtlCol="0" anchor="b">
            <a:normAutofit/>
          </a:bodyPr>
          <a:lstStyle/>
          <a:p>
            <a:r>
              <a:rPr lang="en-GB" dirty="0">
                <a:latin typeface="Algerian" panose="04020705040A02060702" pitchFamily="82" charset="0"/>
              </a:rPr>
              <a:t>Methodology</a:t>
            </a:r>
          </a:p>
        </p:txBody>
      </p:sp>
      <p:pic>
        <p:nvPicPr>
          <p:cNvPr id="3" name="Picture 2" descr="METHODO">
            <a:extLst>
              <a:ext uri="{FF2B5EF4-FFF2-40B4-BE49-F238E27FC236}">
                <a16:creationId xmlns="" xmlns:a16="http://schemas.microsoft.com/office/drawing/2014/main" id="{5221D240-28E4-1039-6ACA-EFA84C375F8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0588" y="2004068"/>
            <a:ext cx="4997246" cy="45100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 xmlns:a16="http://schemas.microsoft.com/office/drawing/2014/main" id="{DED2D6DD-A901-7B22-A054-45A663A96944}"/>
              </a:ext>
            </a:extLst>
          </p:cNvPr>
          <p:cNvSpPr txBox="1"/>
          <p:nvPr/>
        </p:nvSpPr>
        <p:spPr>
          <a:xfrm>
            <a:off x="5878286" y="2004068"/>
            <a:ext cx="5732523" cy="4510014"/>
          </a:xfrm>
          <a:prstGeom prst="rect">
            <a:avLst/>
          </a:prstGeom>
        </p:spPr>
        <p:txBody>
          <a:bodyPr vert="horz" lIns="91440" tIns="45720" rIns="91440" bIns="45720" rtlCol="0" anchor="ctr">
            <a:noAutofit/>
          </a:bodyPr>
          <a:lstStyle/>
          <a:p>
            <a:pPr algn="just">
              <a:lnSpc>
                <a:spcPct val="90000"/>
              </a:lnSpc>
              <a:spcBef>
                <a:spcPct val="20000"/>
              </a:spcBef>
              <a:spcAft>
                <a:spcPts val="600"/>
              </a:spcAft>
              <a:buClr>
                <a:schemeClr val="accent2"/>
              </a:buClr>
              <a:buSzPct val="92000"/>
            </a:pPr>
            <a:r>
              <a:rPr lang="en-GB" sz="1400" dirty="0">
                <a:solidFill>
                  <a:schemeClr val="tx2"/>
                </a:solidFill>
                <a:latin typeface="Cambria" panose="02040503050406030204" pitchFamily="18" charset="0"/>
                <a:ea typeface="Cambria" panose="02040503050406030204" pitchFamily="18" charset="0"/>
              </a:rPr>
              <a:t>In this project, the quantitative research method is being used to meet the hypothesis that has been addressed in the proposal, and mostly the collected data are of numerical types and based on statistical analysis. </a:t>
            </a:r>
          </a:p>
          <a:p>
            <a:pPr marL="0" indent="0" algn="just">
              <a:lnSpc>
                <a:spcPct val="90000"/>
              </a:lnSpc>
              <a:spcBef>
                <a:spcPct val="20000"/>
              </a:spcBef>
              <a:spcAft>
                <a:spcPts val="600"/>
              </a:spcAft>
              <a:buClr>
                <a:schemeClr val="accent2"/>
              </a:buClr>
              <a:buSzPct val="92000"/>
            </a:pPr>
            <a:r>
              <a:rPr lang="en-GB" sz="1400" dirty="0">
                <a:solidFill>
                  <a:schemeClr val="tx2"/>
                </a:solidFill>
                <a:latin typeface="Cambria" panose="02040503050406030204" pitchFamily="18" charset="0"/>
                <a:ea typeface="Cambria" panose="02040503050406030204" pitchFamily="18" charset="0"/>
              </a:rPr>
              <a:t>The basic followed architecture of experimental approaches are:</a:t>
            </a:r>
          </a:p>
          <a:p>
            <a:pPr marL="285750" indent="-285750" algn="just">
              <a:lnSpc>
                <a:spcPct val="90000"/>
              </a:lnSpc>
              <a:spcBef>
                <a:spcPct val="20000"/>
              </a:spcBef>
              <a:spcAft>
                <a:spcPts val="600"/>
              </a:spcAft>
              <a:buClr>
                <a:schemeClr val="accent2"/>
              </a:buClr>
              <a:buSzPct val="92000"/>
              <a:buFont typeface="Wingdings" panose="05000000000000000000" pitchFamily="2" charset="2"/>
              <a:buChar char="q"/>
            </a:pPr>
            <a:r>
              <a:rPr lang="en-GB" sz="1400" b="1" dirty="0">
                <a:solidFill>
                  <a:schemeClr val="tx2"/>
                </a:solidFill>
                <a:latin typeface="Cambria" panose="02040503050406030204" pitchFamily="18" charset="0"/>
                <a:ea typeface="Cambria" panose="02040503050406030204" pitchFamily="18" charset="0"/>
              </a:rPr>
              <a:t>Dataset collection </a:t>
            </a:r>
            <a:r>
              <a:rPr lang="en-GB" sz="1400" dirty="0">
                <a:solidFill>
                  <a:schemeClr val="tx2"/>
                </a:solidFill>
                <a:latin typeface="Cambria" panose="02040503050406030204" pitchFamily="18" charset="0"/>
                <a:ea typeface="Cambria" panose="02040503050406030204" pitchFamily="18" charset="0"/>
              </a:rPr>
              <a:t>: The dataset is collected from open-source authentic website.</a:t>
            </a:r>
          </a:p>
          <a:p>
            <a:pPr marL="285750" indent="-285750" algn="just">
              <a:lnSpc>
                <a:spcPct val="90000"/>
              </a:lnSpc>
              <a:spcBef>
                <a:spcPct val="20000"/>
              </a:spcBef>
              <a:spcAft>
                <a:spcPts val="600"/>
              </a:spcAft>
              <a:buClr>
                <a:schemeClr val="accent2"/>
              </a:buClr>
              <a:buSzPct val="92000"/>
              <a:buFont typeface="Wingdings" panose="05000000000000000000" pitchFamily="2" charset="2"/>
              <a:buChar char="q"/>
            </a:pPr>
            <a:r>
              <a:rPr lang="en-GB" sz="1400" b="1" dirty="0">
                <a:solidFill>
                  <a:schemeClr val="tx2"/>
                </a:solidFill>
                <a:latin typeface="Cambria" panose="02040503050406030204" pitchFamily="18" charset="0"/>
                <a:ea typeface="Cambria" panose="02040503050406030204" pitchFamily="18" charset="0"/>
              </a:rPr>
              <a:t>Data Pre-processing</a:t>
            </a:r>
            <a:r>
              <a:rPr lang="en-GB" sz="1400" dirty="0">
                <a:solidFill>
                  <a:schemeClr val="tx2"/>
                </a:solidFill>
                <a:latin typeface="Cambria" panose="02040503050406030204" pitchFamily="18" charset="0"/>
                <a:ea typeface="Cambria" panose="02040503050406030204" pitchFamily="18" charset="0"/>
              </a:rPr>
              <a:t>: Then those data are pre-processed using various techniques such as dealing with missing values, removing unwanted columns, and duplicate values, labelling, and changing data types as per requirements. </a:t>
            </a:r>
          </a:p>
          <a:p>
            <a:pPr marL="285750" indent="-285750" algn="just">
              <a:lnSpc>
                <a:spcPct val="90000"/>
              </a:lnSpc>
              <a:spcBef>
                <a:spcPct val="20000"/>
              </a:spcBef>
              <a:spcAft>
                <a:spcPts val="600"/>
              </a:spcAft>
              <a:buClr>
                <a:schemeClr val="accent2"/>
              </a:buClr>
              <a:buSzPct val="92000"/>
              <a:buFont typeface="Wingdings" panose="05000000000000000000" pitchFamily="2" charset="2"/>
              <a:buChar char="q"/>
            </a:pPr>
            <a:r>
              <a:rPr lang="en-GB" sz="1400" b="1" dirty="0">
                <a:solidFill>
                  <a:schemeClr val="tx2"/>
                </a:solidFill>
                <a:latin typeface="Cambria" panose="02040503050406030204" pitchFamily="18" charset="0"/>
                <a:ea typeface="Cambria" panose="02040503050406030204" pitchFamily="18" charset="0"/>
              </a:rPr>
              <a:t>Feature selection</a:t>
            </a:r>
            <a:r>
              <a:rPr lang="en-GB" sz="1400" dirty="0">
                <a:solidFill>
                  <a:schemeClr val="tx2"/>
                </a:solidFill>
                <a:latin typeface="Cambria" panose="02040503050406030204" pitchFamily="18" charset="0"/>
                <a:ea typeface="Cambria" panose="02040503050406030204" pitchFamily="18" charset="0"/>
              </a:rPr>
              <a:t>: Dimensionality reduction is performed to extract the relevant features for our analysis and model building. </a:t>
            </a:r>
          </a:p>
          <a:p>
            <a:pPr marL="285750" indent="-285750" algn="just">
              <a:lnSpc>
                <a:spcPct val="90000"/>
              </a:lnSpc>
              <a:spcBef>
                <a:spcPct val="20000"/>
              </a:spcBef>
              <a:spcAft>
                <a:spcPts val="600"/>
              </a:spcAft>
              <a:buClr>
                <a:schemeClr val="accent2"/>
              </a:buClr>
              <a:buSzPct val="92000"/>
              <a:buFont typeface="Wingdings" panose="05000000000000000000" pitchFamily="2" charset="2"/>
              <a:buChar char="q"/>
            </a:pPr>
            <a:r>
              <a:rPr lang="en-GB" sz="1400" b="1" dirty="0">
                <a:solidFill>
                  <a:schemeClr val="tx2"/>
                </a:solidFill>
                <a:latin typeface="Cambria" panose="02040503050406030204" pitchFamily="18" charset="0"/>
                <a:ea typeface="Cambria" panose="02040503050406030204" pitchFamily="18" charset="0"/>
              </a:rPr>
              <a:t>Training</a:t>
            </a:r>
            <a:r>
              <a:rPr lang="en-GB" sz="1400" dirty="0">
                <a:solidFill>
                  <a:schemeClr val="tx2"/>
                </a:solidFill>
                <a:latin typeface="Cambria" panose="02040503050406030204" pitchFamily="18" charset="0"/>
                <a:ea typeface="Cambria" panose="02040503050406030204" pitchFamily="18" charset="0"/>
              </a:rPr>
              <a:t>: Then, that dataset is split into training and testing and training process begins.</a:t>
            </a:r>
          </a:p>
          <a:p>
            <a:pPr marL="285750" indent="-285750" algn="just">
              <a:lnSpc>
                <a:spcPct val="90000"/>
              </a:lnSpc>
              <a:spcBef>
                <a:spcPct val="20000"/>
              </a:spcBef>
              <a:spcAft>
                <a:spcPts val="600"/>
              </a:spcAft>
              <a:buClr>
                <a:schemeClr val="accent2"/>
              </a:buClr>
              <a:buSzPct val="92000"/>
              <a:buFont typeface="Wingdings" panose="05000000000000000000" pitchFamily="2" charset="2"/>
              <a:buChar char="q"/>
            </a:pPr>
            <a:r>
              <a:rPr lang="en-GB" sz="1400" b="1" dirty="0">
                <a:solidFill>
                  <a:schemeClr val="tx2"/>
                </a:solidFill>
                <a:latin typeface="Cambria" panose="02040503050406030204" pitchFamily="18" charset="0"/>
                <a:ea typeface="Cambria" panose="02040503050406030204" pitchFamily="18" charset="0"/>
              </a:rPr>
              <a:t>Classification</a:t>
            </a:r>
            <a:r>
              <a:rPr lang="en-GB" sz="1400" dirty="0">
                <a:solidFill>
                  <a:schemeClr val="tx2"/>
                </a:solidFill>
                <a:latin typeface="Cambria" panose="02040503050406030204" pitchFamily="18" charset="0"/>
                <a:ea typeface="Cambria" panose="02040503050406030204" pitchFamily="18" charset="0"/>
              </a:rPr>
              <a:t>: Then, that trained model is examined  using testing set.</a:t>
            </a:r>
          </a:p>
          <a:p>
            <a:pPr marL="285750" indent="-285750" algn="just">
              <a:lnSpc>
                <a:spcPct val="90000"/>
              </a:lnSpc>
              <a:spcBef>
                <a:spcPct val="20000"/>
              </a:spcBef>
              <a:spcAft>
                <a:spcPts val="600"/>
              </a:spcAft>
              <a:buClr>
                <a:schemeClr val="accent2"/>
              </a:buClr>
              <a:buSzPct val="92000"/>
              <a:buFont typeface="Wingdings" panose="05000000000000000000" pitchFamily="2" charset="2"/>
              <a:buChar char="q"/>
            </a:pPr>
            <a:r>
              <a:rPr lang="en-GB" sz="1400" b="1" dirty="0">
                <a:solidFill>
                  <a:schemeClr val="tx2"/>
                </a:solidFill>
                <a:latin typeface="Cambria" panose="02040503050406030204" pitchFamily="18" charset="0"/>
                <a:ea typeface="Cambria" panose="02040503050406030204" pitchFamily="18" charset="0"/>
              </a:rPr>
              <a:t>Result</a:t>
            </a:r>
            <a:r>
              <a:rPr lang="en-GB" sz="1400" dirty="0">
                <a:solidFill>
                  <a:schemeClr val="tx2"/>
                </a:solidFill>
                <a:latin typeface="Cambria" panose="02040503050406030204" pitchFamily="18" charset="0"/>
                <a:ea typeface="Cambria" panose="02040503050406030204" pitchFamily="18" charset="0"/>
              </a:rPr>
              <a:t>: The findings, issues, and process are analysed in detail and the results are visualized using different graphs. </a:t>
            </a:r>
          </a:p>
        </p:txBody>
      </p:sp>
    </p:spTree>
    <p:extLst>
      <p:ext uri="{BB962C8B-B14F-4D97-AF65-F5344CB8AC3E}">
        <p14:creationId xmlns:p14="http://schemas.microsoft.com/office/powerpoint/2010/main" val="2143531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a:xfrm>
            <a:off x="581192" y="567103"/>
            <a:ext cx="11029616" cy="660977"/>
          </a:xfrm>
        </p:spPr>
        <p:txBody>
          <a:bodyPr vert="horz" lIns="91440" tIns="45720" rIns="91440" bIns="45720" rtlCol="0" anchor="b">
            <a:normAutofit/>
          </a:bodyPr>
          <a:lstStyle/>
          <a:p>
            <a:r>
              <a:rPr lang="en-GB" sz="2800" dirty="0">
                <a:latin typeface="Algerian" panose="04020705040A02060702" pitchFamily="82" charset="0"/>
              </a:rPr>
              <a:t>Result &amp; Findings: Part 1</a:t>
            </a:r>
            <a:endParaRPr lang="en-GB" dirty="0">
              <a:latin typeface="Algerian" panose="04020705040A02060702" pitchFamily="82" charset="0"/>
            </a:endParaRPr>
          </a:p>
        </p:txBody>
      </p:sp>
      <p:sp>
        <p:nvSpPr>
          <p:cNvPr id="7" name="TextBox 6">
            <a:extLst>
              <a:ext uri="{FF2B5EF4-FFF2-40B4-BE49-F238E27FC236}">
                <a16:creationId xmlns="" xmlns:a16="http://schemas.microsoft.com/office/drawing/2014/main" id="{DED2D6DD-A901-7B22-A054-45A663A96944}"/>
              </a:ext>
            </a:extLst>
          </p:cNvPr>
          <p:cNvSpPr txBox="1"/>
          <p:nvPr/>
        </p:nvSpPr>
        <p:spPr>
          <a:xfrm>
            <a:off x="6700583" y="1879133"/>
            <a:ext cx="4994116" cy="4081275"/>
          </a:xfrm>
          <a:prstGeom prst="rect">
            <a:avLst/>
          </a:prstGeom>
        </p:spPr>
        <p:txBody>
          <a:bodyPr vert="horz" lIns="91440" tIns="45720" rIns="91440" bIns="45720" rtlCol="0" anchor="ctr">
            <a:noAutofit/>
          </a:bodyPr>
          <a:lstStyle/>
          <a:p>
            <a:pPr marL="285750" indent="-285750" algn="just">
              <a:buFont typeface="Wingdings" panose="05000000000000000000" pitchFamily="2" charset="2"/>
              <a:buChar char="q"/>
            </a:pPr>
            <a:r>
              <a:rPr lang="en-US" sz="1600" dirty="0">
                <a:latin typeface="Cambria" panose="02040503050406030204" pitchFamily="18" charset="0"/>
                <a:ea typeface="Cambria" panose="02040503050406030204" pitchFamily="18" charset="0"/>
              </a:rPr>
              <a:t>All models performed well with high accuracy scores above 99%. </a:t>
            </a:r>
          </a:p>
          <a:p>
            <a:pPr marL="285750" indent="-285750" algn="just">
              <a:buFont typeface="Wingdings" panose="05000000000000000000" pitchFamily="2" charset="2"/>
              <a:buChar char="q"/>
            </a:pPr>
            <a:r>
              <a:rPr lang="en-US" sz="1600" dirty="0">
                <a:latin typeface="Cambria" panose="02040503050406030204" pitchFamily="18" charset="0"/>
                <a:ea typeface="Cambria" panose="02040503050406030204" pitchFamily="18" charset="0"/>
              </a:rPr>
              <a:t>The NN model has the highest precision and F1-score, indicating that it is the best model for minimizing false positives and false negatives, respectively. </a:t>
            </a:r>
          </a:p>
          <a:p>
            <a:pPr marL="285750" indent="-285750" algn="just">
              <a:buFont typeface="Wingdings" panose="05000000000000000000" pitchFamily="2" charset="2"/>
              <a:buChar char="q"/>
            </a:pPr>
            <a:r>
              <a:rPr lang="en-US" sz="1600" dirty="0">
                <a:latin typeface="Cambria" panose="02040503050406030204" pitchFamily="18" charset="0"/>
                <a:ea typeface="Cambria" panose="02040503050406030204" pitchFamily="18" charset="0"/>
              </a:rPr>
              <a:t>Out of four applied models, LR has slightly low performance however, it has crossed the 99% in all four-evaluation metrics.  </a:t>
            </a:r>
          </a:p>
          <a:p>
            <a:pPr marL="285750" indent="-285750" algn="just">
              <a:buFont typeface="Wingdings" panose="05000000000000000000" pitchFamily="2" charset="2"/>
              <a:buChar char="q"/>
            </a:pPr>
            <a:r>
              <a:rPr lang="en-US" sz="1600" dirty="0">
                <a:latin typeface="Cambria" panose="02040503050406030204" pitchFamily="18" charset="0"/>
                <a:ea typeface="Cambria" panose="02040503050406030204" pitchFamily="18" charset="0"/>
              </a:rPr>
              <a:t>However, the differences in performance between the models are quite small, and the choice of the best model may depend on other factors such as training time, complexity, and interpretability.</a:t>
            </a:r>
            <a:endParaRPr lang="en-GB" sz="1600" dirty="0">
              <a:latin typeface="Cambria" panose="02040503050406030204" pitchFamily="18" charset="0"/>
              <a:ea typeface="Cambria" panose="02040503050406030204" pitchFamily="18" charset="0"/>
            </a:endParaRPr>
          </a:p>
        </p:txBody>
      </p:sp>
      <p:graphicFrame>
        <p:nvGraphicFramePr>
          <p:cNvPr id="4" name="Content Placeholder 4">
            <a:extLst>
              <a:ext uri="{FF2B5EF4-FFF2-40B4-BE49-F238E27FC236}">
                <a16:creationId xmlns="" xmlns:a16="http://schemas.microsoft.com/office/drawing/2014/main" id="{CF7E9A9D-9979-44D7-815D-8B7CFC3C2E58}"/>
              </a:ext>
            </a:extLst>
          </p:cNvPr>
          <p:cNvGraphicFramePr>
            <a:graphicFrameLocks/>
          </p:cNvGraphicFramePr>
          <p:nvPr>
            <p:extLst>
              <p:ext uri="{D42A27DB-BD31-4B8C-83A1-F6EECF244321}">
                <p14:modId xmlns:p14="http://schemas.microsoft.com/office/powerpoint/2010/main" val="3201996450"/>
              </p:ext>
            </p:extLst>
          </p:nvPr>
        </p:nvGraphicFramePr>
        <p:xfrm>
          <a:off x="433561" y="2006134"/>
          <a:ext cx="5942072" cy="463794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 xmlns:a16="http://schemas.microsoft.com/office/drawing/2014/main" id="{F4D7E35E-ECE4-79CE-C474-F9B941CAC011}"/>
              </a:ext>
            </a:extLst>
          </p:cNvPr>
          <p:cNvSpPr txBox="1"/>
          <p:nvPr/>
        </p:nvSpPr>
        <p:spPr>
          <a:xfrm>
            <a:off x="581192" y="1432441"/>
            <a:ext cx="3565321" cy="369332"/>
          </a:xfrm>
          <a:prstGeom prst="rect">
            <a:avLst/>
          </a:prstGeom>
          <a:noFill/>
        </p:spPr>
        <p:txBody>
          <a:bodyPr wrap="square" rtlCol="0">
            <a:spAutoFit/>
          </a:bodyPr>
          <a:lstStyle/>
          <a:p>
            <a:r>
              <a:rPr lang="en-US" dirty="0">
                <a:solidFill>
                  <a:schemeClr val="bg1"/>
                </a:solidFill>
                <a:latin typeface="Cambria" panose="02040503050406030204" pitchFamily="18" charset="0"/>
                <a:ea typeface="Cambria" panose="02040503050406030204" pitchFamily="18" charset="0"/>
              </a:rPr>
              <a:t>Evaluation Metrics</a:t>
            </a:r>
            <a:endParaRPr lang="en-GB"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7859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a:xfrm>
            <a:off x="488914" y="645952"/>
            <a:ext cx="11029616" cy="568698"/>
          </a:xfrm>
        </p:spPr>
        <p:txBody>
          <a:bodyPr vert="horz" lIns="91440" tIns="45720" rIns="91440" bIns="45720" rtlCol="0" anchor="b">
            <a:normAutofit/>
          </a:bodyPr>
          <a:lstStyle/>
          <a:p>
            <a:r>
              <a:rPr lang="en-GB" dirty="0">
                <a:latin typeface="Algerian" panose="04020705040A02060702" pitchFamily="82" charset="0"/>
              </a:rPr>
              <a:t>PART 2: CONFUSION METRIX</a:t>
            </a:r>
          </a:p>
        </p:txBody>
      </p:sp>
      <p:pic>
        <p:nvPicPr>
          <p:cNvPr id="4" name="Picture 2" descr="CMIMG">
            <a:extLst>
              <a:ext uri="{FF2B5EF4-FFF2-40B4-BE49-F238E27FC236}">
                <a16:creationId xmlns="" xmlns:a16="http://schemas.microsoft.com/office/drawing/2014/main" id="{81DCABF2-EBEB-2566-8D1A-0070C24FA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2451" y="2056423"/>
            <a:ext cx="6641545" cy="4801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 xmlns:a16="http://schemas.microsoft.com/office/drawing/2014/main" id="{960BEB4B-FF88-AB7B-4E7A-AC4AF1287175}"/>
              </a:ext>
            </a:extLst>
          </p:cNvPr>
          <p:cNvSpPr txBox="1"/>
          <p:nvPr/>
        </p:nvSpPr>
        <p:spPr>
          <a:xfrm>
            <a:off x="329523" y="2109831"/>
            <a:ext cx="4708486" cy="4247317"/>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Cambria" panose="02040503050406030204" pitchFamily="18" charset="0"/>
                <a:ea typeface="Cambria" panose="02040503050406030204" pitchFamily="18" charset="0"/>
              </a:rPr>
              <a:t>Here, o denotes the benign and 1denotes the malwares. </a:t>
            </a:r>
          </a:p>
          <a:p>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dirty="0">
                <a:latin typeface="Cambria" panose="02040503050406030204" pitchFamily="18" charset="0"/>
                <a:ea typeface="Cambria" panose="02040503050406030204" pitchFamily="18" charset="0"/>
              </a:rPr>
              <a:t>In LR, 5781 samples that were benign classified as the benign (TN), 2o samples that are benign were mistakenly classified as malware (FP), 11 samples that are malware were mistakenly classified as malware (FN) and 5794 samples that are malware were identified as malware (TP).</a:t>
            </a:r>
          </a:p>
          <a:p>
            <a:endParaRPr lang="en-US"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dirty="0">
                <a:latin typeface="Cambria" panose="02040503050406030204" pitchFamily="18" charset="0"/>
                <a:ea typeface="Cambria" panose="02040503050406030204" pitchFamily="18" charset="0"/>
              </a:rPr>
              <a:t>With a high proportion of True Positives and True Negatives and low portion of False Positives and False Negatives, the model performed well overall.</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40796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a:xfrm>
            <a:off x="581192" y="583034"/>
            <a:ext cx="11029616" cy="635810"/>
          </a:xfrm>
        </p:spPr>
        <p:txBody>
          <a:bodyPr vert="horz" lIns="91440" tIns="45720" rIns="91440" bIns="45720" rtlCol="0" anchor="b">
            <a:normAutofit/>
          </a:bodyPr>
          <a:lstStyle/>
          <a:p>
            <a:r>
              <a:rPr lang="en-GB" dirty="0">
                <a:latin typeface="Algerian" panose="04020705040A02060702" pitchFamily="82" charset="0"/>
              </a:rPr>
              <a:t>PART 3</a:t>
            </a:r>
            <a:endParaRPr lang="en-GB" dirty="0"/>
          </a:p>
        </p:txBody>
      </p:sp>
      <p:sp>
        <p:nvSpPr>
          <p:cNvPr id="7" name="TextBox 6">
            <a:extLst>
              <a:ext uri="{FF2B5EF4-FFF2-40B4-BE49-F238E27FC236}">
                <a16:creationId xmlns="" xmlns:a16="http://schemas.microsoft.com/office/drawing/2014/main" id="{DED2D6DD-A901-7B22-A054-45A663A96944}"/>
              </a:ext>
            </a:extLst>
          </p:cNvPr>
          <p:cNvSpPr txBox="1"/>
          <p:nvPr/>
        </p:nvSpPr>
        <p:spPr>
          <a:xfrm>
            <a:off x="411061" y="1915514"/>
            <a:ext cx="11199748" cy="1624640"/>
          </a:xfrm>
          <a:prstGeom prst="rect">
            <a:avLst/>
          </a:prstGeom>
        </p:spPr>
        <p:txBody>
          <a:bodyPr vert="horz" lIns="91440" tIns="45720" rIns="91440" bIns="45720" rtlCol="0" anchor="ctr">
            <a:noAutofit/>
          </a:bodyPr>
          <a:lstStyle/>
          <a:p>
            <a:pPr marL="285750" indent="-285750">
              <a:lnSpc>
                <a:spcPct val="90000"/>
              </a:lnSpc>
              <a:spcBef>
                <a:spcPct val="20000"/>
              </a:spcBef>
              <a:spcAft>
                <a:spcPts val="600"/>
              </a:spcAft>
              <a:buClr>
                <a:schemeClr val="accent2"/>
              </a:buClr>
              <a:buSzPct val="92000"/>
              <a:buFont typeface="Wingdings" panose="05000000000000000000" pitchFamily="2" charset="2"/>
              <a:buChar char="q"/>
            </a:pPr>
            <a:r>
              <a:rPr lang="en-GB" sz="1700" dirty="0">
                <a:solidFill>
                  <a:schemeClr val="tx2"/>
                </a:solidFill>
                <a:latin typeface="Cambria" panose="02040503050406030204" pitchFamily="18" charset="0"/>
                <a:ea typeface="Cambria" panose="02040503050406030204" pitchFamily="18" charset="0"/>
              </a:rPr>
              <a:t>Based on the training and validation loss, Random Forest has performed better than the other algorithms followed by DT and LR whereas NN has little bit more value.</a:t>
            </a:r>
          </a:p>
          <a:p>
            <a:pPr marL="285750" indent="-285750">
              <a:lnSpc>
                <a:spcPct val="90000"/>
              </a:lnSpc>
              <a:spcBef>
                <a:spcPct val="20000"/>
              </a:spcBef>
              <a:spcAft>
                <a:spcPts val="600"/>
              </a:spcAft>
              <a:buClr>
                <a:schemeClr val="accent2"/>
              </a:buClr>
              <a:buSzPct val="92000"/>
              <a:buFont typeface="Wingdings" panose="05000000000000000000" pitchFamily="2" charset="2"/>
              <a:buChar char="q"/>
            </a:pPr>
            <a:r>
              <a:rPr lang="en-GB" sz="1700" dirty="0">
                <a:solidFill>
                  <a:schemeClr val="tx2"/>
                </a:solidFill>
                <a:latin typeface="Cambria" panose="02040503050406030204" pitchFamily="18" charset="0"/>
                <a:ea typeface="Cambria" panose="02040503050406030204" pitchFamily="18" charset="0"/>
              </a:rPr>
              <a:t> Likewise, based on training and test accuracy the RF algorithm performed better followed by the DT, LR and NN. </a:t>
            </a:r>
          </a:p>
          <a:p>
            <a:pPr marL="285750" indent="-285750">
              <a:lnSpc>
                <a:spcPct val="90000"/>
              </a:lnSpc>
              <a:spcBef>
                <a:spcPct val="20000"/>
              </a:spcBef>
              <a:spcAft>
                <a:spcPts val="600"/>
              </a:spcAft>
              <a:buClr>
                <a:schemeClr val="accent2"/>
              </a:buClr>
              <a:buSzPct val="92000"/>
              <a:buFont typeface="Wingdings" panose="05000000000000000000" pitchFamily="2" charset="2"/>
              <a:buChar char="q"/>
            </a:pPr>
            <a:r>
              <a:rPr lang="en-GB" sz="1700" dirty="0">
                <a:solidFill>
                  <a:schemeClr val="tx2"/>
                </a:solidFill>
                <a:latin typeface="Cambria" panose="02040503050406030204" pitchFamily="18" charset="0"/>
                <a:ea typeface="Cambria" panose="02040503050406030204" pitchFamily="18" charset="0"/>
              </a:rPr>
              <a:t>RF has amazing testing accuracy whereas DT has the excellent training accuracy. </a:t>
            </a:r>
          </a:p>
        </p:txBody>
      </p:sp>
      <p:sp>
        <p:nvSpPr>
          <p:cNvPr id="4" name="Text Placeholder 2">
            <a:extLst>
              <a:ext uri="{FF2B5EF4-FFF2-40B4-BE49-F238E27FC236}">
                <a16:creationId xmlns="" xmlns:a16="http://schemas.microsoft.com/office/drawing/2014/main" id="{DB7F69A4-4EF0-E94C-5538-75713768F474}"/>
              </a:ext>
            </a:extLst>
          </p:cNvPr>
          <p:cNvSpPr txBox="1">
            <a:spLocks/>
          </p:cNvSpPr>
          <p:nvPr/>
        </p:nvSpPr>
        <p:spPr>
          <a:xfrm>
            <a:off x="411061" y="3432386"/>
            <a:ext cx="4718304" cy="57626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600" dirty="0">
                <a:latin typeface="Cambria" panose="02040503050406030204" pitchFamily="18" charset="0"/>
                <a:ea typeface="Cambria" panose="02040503050406030204" pitchFamily="18" charset="0"/>
              </a:rPr>
              <a:t>Training and Validation Loss</a:t>
            </a:r>
            <a:endParaRPr lang="en-GB" sz="2600" dirty="0">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 xmlns:a16="http://schemas.microsoft.com/office/drawing/2014/main" id="{93E15AC6-A5AF-DE6A-94FC-839CFBDBFED0}"/>
              </a:ext>
            </a:extLst>
          </p:cNvPr>
          <p:cNvSpPr txBox="1">
            <a:spLocks/>
          </p:cNvSpPr>
          <p:nvPr/>
        </p:nvSpPr>
        <p:spPr>
          <a:xfrm>
            <a:off x="6892505" y="3374443"/>
            <a:ext cx="4718304" cy="576262"/>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600" dirty="0">
                <a:latin typeface="Cambria" panose="02040503050406030204" pitchFamily="18" charset="0"/>
                <a:ea typeface="Cambria" panose="02040503050406030204" pitchFamily="18" charset="0"/>
              </a:rPr>
              <a:t>Training and Test Accuracy</a:t>
            </a:r>
            <a:endParaRPr lang="en-GB" sz="2600" dirty="0">
              <a:latin typeface="Cambria" panose="02040503050406030204" pitchFamily="18" charset="0"/>
              <a:ea typeface="Cambria" panose="02040503050406030204" pitchFamily="18" charset="0"/>
            </a:endParaRPr>
          </a:p>
        </p:txBody>
      </p:sp>
      <p:pic>
        <p:nvPicPr>
          <p:cNvPr id="6" name="Content Placeholder 6">
            <a:extLst>
              <a:ext uri="{FF2B5EF4-FFF2-40B4-BE49-F238E27FC236}">
                <a16:creationId xmlns="" xmlns:a16="http://schemas.microsoft.com/office/drawing/2014/main" id="{FE1F3517-A686-4214-E6A0-9AC02A979A36}"/>
              </a:ext>
            </a:extLst>
          </p:cNvPr>
          <p:cNvPicPr>
            <a:picLocks noChangeAspect="1"/>
          </p:cNvPicPr>
          <p:nvPr/>
        </p:nvPicPr>
        <p:blipFill rotWithShape="1">
          <a:blip r:embed="rId3">
            <a:extLst>
              <a:ext uri="{28A0092B-C50C-407E-A947-70E740481C1C}">
                <a14:useLocalDpi xmlns:a14="http://schemas.microsoft.com/office/drawing/2010/main" val="0"/>
              </a:ext>
            </a:extLst>
          </a:blip>
          <a:srcRect t="25118"/>
          <a:stretch/>
        </p:blipFill>
        <p:spPr>
          <a:xfrm>
            <a:off x="346301" y="4005995"/>
            <a:ext cx="4126078" cy="2852005"/>
          </a:xfrm>
          <a:prstGeom prst="rect">
            <a:avLst/>
          </a:prstGeom>
        </p:spPr>
      </p:pic>
      <p:pic>
        <p:nvPicPr>
          <p:cNvPr id="8" name="Picture 4" descr="TRAINING AND VALIDATION LOSS img">
            <a:extLst>
              <a:ext uri="{FF2B5EF4-FFF2-40B4-BE49-F238E27FC236}">
                <a16:creationId xmlns="" xmlns:a16="http://schemas.microsoft.com/office/drawing/2014/main" id="{5B28B321-F6BD-F7CB-C73E-F11F3F53A9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2505" y="3950705"/>
            <a:ext cx="4357448" cy="290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6771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a:xfrm>
            <a:off x="581192" y="645951"/>
            <a:ext cx="11029616" cy="610643"/>
          </a:xfrm>
        </p:spPr>
        <p:txBody>
          <a:bodyPr vert="horz" lIns="91440" tIns="45720" rIns="91440" bIns="45720" rtlCol="0" anchor="b">
            <a:normAutofit/>
          </a:bodyPr>
          <a:lstStyle/>
          <a:p>
            <a:r>
              <a:rPr lang="en-GB" dirty="0">
                <a:latin typeface="Algerian" panose="04020705040A02060702" pitchFamily="82" charset="0"/>
              </a:rPr>
              <a:t>Part 4: Fit Time </a:t>
            </a:r>
            <a:r>
              <a:rPr lang="en-GB" dirty="0"/>
              <a:t>	</a:t>
            </a:r>
          </a:p>
        </p:txBody>
      </p:sp>
      <p:sp>
        <p:nvSpPr>
          <p:cNvPr id="7" name="TextBox 6">
            <a:extLst>
              <a:ext uri="{FF2B5EF4-FFF2-40B4-BE49-F238E27FC236}">
                <a16:creationId xmlns="" xmlns:a16="http://schemas.microsoft.com/office/drawing/2014/main" id="{DED2D6DD-A901-7B22-A054-45A663A96944}"/>
              </a:ext>
            </a:extLst>
          </p:cNvPr>
          <p:cNvSpPr txBox="1"/>
          <p:nvPr/>
        </p:nvSpPr>
        <p:spPr>
          <a:xfrm>
            <a:off x="357930" y="2057307"/>
            <a:ext cx="5995775" cy="1371693"/>
          </a:xfrm>
          <a:prstGeom prst="rect">
            <a:avLst/>
          </a:prstGeom>
        </p:spPr>
        <p:txBody>
          <a:bodyPr vert="horz" lIns="91440" tIns="45720" rIns="91440" bIns="45720" rtlCol="0" anchor="ctr">
            <a:noAutofit/>
          </a:bodyPr>
          <a:lstStyle/>
          <a:p>
            <a:pPr marL="285750" indent="-285750">
              <a:lnSpc>
                <a:spcPct val="90000"/>
              </a:lnSpc>
              <a:spcBef>
                <a:spcPct val="20000"/>
              </a:spcBef>
              <a:spcAft>
                <a:spcPts val="600"/>
              </a:spcAft>
              <a:buClr>
                <a:schemeClr val="accent2"/>
              </a:buClr>
              <a:buSzPct val="92000"/>
              <a:buFont typeface="Wingdings" panose="05000000000000000000" pitchFamily="2" charset="2"/>
              <a:buChar char="q"/>
            </a:pPr>
            <a:r>
              <a:rPr lang="en-GB" sz="1600" dirty="0">
                <a:solidFill>
                  <a:schemeClr val="tx2"/>
                </a:solidFill>
                <a:latin typeface="Cambria" panose="02040503050406030204" pitchFamily="18" charset="0"/>
                <a:ea typeface="Cambria" panose="02040503050406030204" pitchFamily="18" charset="0"/>
              </a:rPr>
              <a:t>Logistic Regression has the lowest fit time of 0.44 seconds followed by DT whereas the Random Forest and Neural Networks have slightly highest fit times of 29.33 seconds and 19.01 seconds. </a:t>
            </a:r>
          </a:p>
          <a:p>
            <a:pPr marL="285750" indent="-285750">
              <a:lnSpc>
                <a:spcPct val="90000"/>
              </a:lnSpc>
              <a:spcBef>
                <a:spcPct val="20000"/>
              </a:spcBef>
              <a:spcAft>
                <a:spcPts val="600"/>
              </a:spcAft>
              <a:buClr>
                <a:schemeClr val="accent2"/>
              </a:buClr>
              <a:buSzPct val="92000"/>
              <a:buFont typeface="Wingdings" panose="05000000000000000000" pitchFamily="2" charset="2"/>
              <a:buChar char="q"/>
            </a:pPr>
            <a:r>
              <a:rPr lang="en-GB" sz="1600" dirty="0">
                <a:solidFill>
                  <a:schemeClr val="tx2"/>
                </a:solidFill>
                <a:latin typeface="Cambria" panose="02040503050406030204" pitchFamily="18" charset="0"/>
                <a:ea typeface="Cambria" panose="02040503050406030204" pitchFamily="18" charset="0"/>
              </a:rPr>
              <a:t>From this data, we can conclude that, in terms of fit time, Logistic Regression is the fastest model while the Random Forest is the slowest. </a:t>
            </a:r>
          </a:p>
        </p:txBody>
      </p:sp>
      <p:graphicFrame>
        <p:nvGraphicFramePr>
          <p:cNvPr id="4" name="Chart 3">
            <a:extLst>
              <a:ext uri="{FF2B5EF4-FFF2-40B4-BE49-F238E27FC236}">
                <a16:creationId xmlns="" xmlns:a16="http://schemas.microsoft.com/office/drawing/2014/main" id="{E673FF9E-603F-CB6B-6BF6-F953C193AA5F}"/>
              </a:ext>
            </a:extLst>
          </p:cNvPr>
          <p:cNvGraphicFramePr/>
          <p:nvPr>
            <p:extLst>
              <p:ext uri="{D42A27DB-BD31-4B8C-83A1-F6EECF244321}">
                <p14:modId xmlns:p14="http://schemas.microsoft.com/office/powerpoint/2010/main" val="1335738250"/>
              </p:ext>
            </p:extLst>
          </p:nvPr>
        </p:nvGraphicFramePr>
        <p:xfrm>
          <a:off x="489357" y="3707934"/>
          <a:ext cx="5198379" cy="298876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 xmlns:a16="http://schemas.microsoft.com/office/drawing/2014/main" id="{7F152936-64F0-8899-8155-03A3C5E51983}"/>
              </a:ext>
            </a:extLst>
          </p:cNvPr>
          <p:cNvSpPr txBox="1"/>
          <p:nvPr/>
        </p:nvSpPr>
        <p:spPr>
          <a:xfrm>
            <a:off x="7074716" y="2508309"/>
            <a:ext cx="4700631" cy="920691"/>
          </a:xfrm>
          <a:prstGeom prst="rect">
            <a:avLst/>
          </a:prstGeom>
        </p:spPr>
        <p:txBody>
          <a:bodyPr vert="horz" lIns="91440" tIns="45720" rIns="91440" bIns="45720" rtlCol="0" anchor="ctr">
            <a:noAutofit/>
          </a:bodyPr>
          <a:lstStyle/>
          <a:p>
            <a:pPr>
              <a:lnSpc>
                <a:spcPct val="90000"/>
              </a:lnSpc>
              <a:spcBef>
                <a:spcPct val="20000"/>
              </a:spcBef>
              <a:spcAft>
                <a:spcPts val="600"/>
              </a:spcAft>
              <a:buClr>
                <a:schemeClr val="accent2"/>
              </a:buClr>
              <a:buSzPct val="92000"/>
            </a:pPr>
            <a:r>
              <a:rPr lang="en-US" sz="3600" dirty="0">
                <a:solidFill>
                  <a:schemeClr val="tx2"/>
                </a:solidFill>
                <a:latin typeface="Cambria" panose="02040503050406030204" pitchFamily="18" charset="0"/>
                <a:ea typeface="Cambria" panose="02040503050406030204" pitchFamily="18" charset="0"/>
              </a:rPr>
              <a:t>C</a:t>
            </a:r>
            <a:r>
              <a:rPr lang="en-GB" sz="3600" dirty="0">
                <a:solidFill>
                  <a:schemeClr val="tx2"/>
                </a:solidFill>
                <a:latin typeface="Cambria" panose="02040503050406030204" pitchFamily="18" charset="0"/>
                <a:ea typeface="Cambria" panose="02040503050406030204" pitchFamily="18" charset="0"/>
              </a:rPr>
              <a:t>ross Validation</a:t>
            </a:r>
          </a:p>
        </p:txBody>
      </p:sp>
      <p:graphicFrame>
        <p:nvGraphicFramePr>
          <p:cNvPr id="5" name="Table 5">
            <a:extLst>
              <a:ext uri="{FF2B5EF4-FFF2-40B4-BE49-F238E27FC236}">
                <a16:creationId xmlns="" xmlns:a16="http://schemas.microsoft.com/office/drawing/2014/main" id="{FF41F584-27D4-FA2B-3646-D84FFE172E1F}"/>
              </a:ext>
            </a:extLst>
          </p:cNvPr>
          <p:cNvGraphicFramePr>
            <a:graphicFrameLocks noGrp="1"/>
          </p:cNvGraphicFramePr>
          <p:nvPr>
            <p:extLst>
              <p:ext uri="{D42A27DB-BD31-4B8C-83A1-F6EECF244321}">
                <p14:modId xmlns:p14="http://schemas.microsoft.com/office/powerpoint/2010/main" val="2721396589"/>
              </p:ext>
            </p:extLst>
          </p:nvPr>
        </p:nvGraphicFramePr>
        <p:xfrm>
          <a:off x="6412428" y="3590488"/>
          <a:ext cx="5198380" cy="2988760"/>
        </p:xfrm>
        <a:graphic>
          <a:graphicData uri="http://schemas.openxmlformats.org/drawingml/2006/table">
            <a:tbl>
              <a:tblPr firstRow="1" bandRow="1">
                <a:tableStyleId>{5C22544A-7EE6-4342-B048-85BDC9FD1C3A}</a:tableStyleId>
              </a:tblPr>
              <a:tblGrid>
                <a:gridCol w="2599190">
                  <a:extLst>
                    <a:ext uri="{9D8B030D-6E8A-4147-A177-3AD203B41FA5}">
                      <a16:colId xmlns="" xmlns:a16="http://schemas.microsoft.com/office/drawing/2014/main" val="34981979"/>
                    </a:ext>
                  </a:extLst>
                </a:gridCol>
                <a:gridCol w="2599190">
                  <a:extLst>
                    <a:ext uri="{9D8B030D-6E8A-4147-A177-3AD203B41FA5}">
                      <a16:colId xmlns="" xmlns:a16="http://schemas.microsoft.com/office/drawing/2014/main" val="3873727047"/>
                    </a:ext>
                  </a:extLst>
                </a:gridCol>
              </a:tblGrid>
              <a:tr h="597752">
                <a:tc>
                  <a:txBody>
                    <a:bodyPr/>
                    <a:lstStyle/>
                    <a:p>
                      <a:r>
                        <a:rPr lang="en-US" sz="2000" dirty="0">
                          <a:latin typeface="Cambria" panose="02040503050406030204" pitchFamily="18" charset="0"/>
                          <a:ea typeface="Cambria" panose="02040503050406030204" pitchFamily="18" charset="0"/>
                        </a:rPr>
                        <a:t>Model</a:t>
                      </a:r>
                      <a:endParaRPr lang="en-GB" sz="2000" dirty="0">
                        <a:latin typeface="Cambria" panose="02040503050406030204" pitchFamily="18" charset="0"/>
                        <a:ea typeface="Cambria" panose="02040503050406030204" pitchFamily="18" charset="0"/>
                      </a:endParaRPr>
                    </a:p>
                  </a:txBody>
                  <a:tcPr/>
                </a:tc>
                <a:tc>
                  <a:txBody>
                    <a:bodyPr/>
                    <a:lstStyle/>
                    <a:p>
                      <a:r>
                        <a:rPr lang="en-US" sz="2000" dirty="0">
                          <a:latin typeface="Cambria" panose="02040503050406030204" pitchFamily="18" charset="0"/>
                          <a:ea typeface="Cambria" panose="02040503050406030204" pitchFamily="18" charset="0"/>
                        </a:rPr>
                        <a:t>Cross Validation</a:t>
                      </a:r>
                      <a:endParaRPr lang="en-GB" sz="2000" dirty="0">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2889564863"/>
                  </a:ext>
                </a:extLst>
              </a:tr>
              <a:tr h="597752">
                <a:tc>
                  <a:txBody>
                    <a:bodyPr/>
                    <a:lstStyle/>
                    <a:p>
                      <a:r>
                        <a:rPr lang="en-US" dirty="0">
                          <a:latin typeface="Cambria" panose="02040503050406030204" pitchFamily="18" charset="0"/>
                          <a:ea typeface="Cambria" panose="02040503050406030204" pitchFamily="18" charset="0"/>
                        </a:rPr>
                        <a:t>DT</a:t>
                      </a:r>
                      <a:endParaRPr lang="en-GB"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99.55%</a:t>
                      </a:r>
                      <a:endParaRPr lang="en-GB" dirty="0">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2572483969"/>
                  </a:ext>
                </a:extLst>
              </a:tr>
              <a:tr h="597752">
                <a:tc>
                  <a:txBody>
                    <a:bodyPr/>
                    <a:lstStyle/>
                    <a:p>
                      <a:r>
                        <a:rPr lang="en-US" dirty="0">
                          <a:latin typeface="Cambria" panose="02040503050406030204" pitchFamily="18" charset="0"/>
                          <a:ea typeface="Cambria" panose="02040503050406030204" pitchFamily="18" charset="0"/>
                        </a:rPr>
                        <a:t>RF</a:t>
                      </a:r>
                      <a:endParaRPr lang="en-GB"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99.85%</a:t>
                      </a:r>
                      <a:endParaRPr lang="en-GB" dirty="0">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1541873873"/>
                  </a:ext>
                </a:extLst>
              </a:tr>
              <a:tr h="597752">
                <a:tc>
                  <a:txBody>
                    <a:bodyPr/>
                    <a:lstStyle/>
                    <a:p>
                      <a:r>
                        <a:rPr lang="en-US" dirty="0">
                          <a:latin typeface="Cambria" panose="02040503050406030204" pitchFamily="18" charset="0"/>
                          <a:ea typeface="Cambria" panose="02040503050406030204" pitchFamily="18" charset="0"/>
                        </a:rPr>
                        <a:t>LR</a:t>
                      </a:r>
                      <a:endParaRPr lang="en-GB"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99.29%</a:t>
                      </a:r>
                      <a:endParaRPr lang="en-GB" dirty="0">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45891051"/>
                  </a:ext>
                </a:extLst>
              </a:tr>
              <a:tr h="597752">
                <a:tc>
                  <a:txBody>
                    <a:bodyPr/>
                    <a:lstStyle/>
                    <a:p>
                      <a:r>
                        <a:rPr lang="en-US" dirty="0">
                          <a:latin typeface="Cambria" panose="02040503050406030204" pitchFamily="18" charset="0"/>
                          <a:ea typeface="Cambria" panose="02040503050406030204" pitchFamily="18" charset="0"/>
                        </a:rPr>
                        <a:t>NN</a:t>
                      </a:r>
                      <a:endParaRPr lang="en-GB"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99.87%</a:t>
                      </a:r>
                      <a:endParaRPr lang="en-GB" dirty="0">
                        <a:latin typeface="Cambria" panose="02040503050406030204" pitchFamily="18" charset="0"/>
                        <a:ea typeface="Cambria" panose="02040503050406030204" pitchFamily="18" charset="0"/>
                      </a:endParaRPr>
                    </a:p>
                  </a:txBody>
                  <a:tcPr/>
                </a:tc>
                <a:extLst>
                  <a:ext uri="{0D108BD9-81ED-4DB2-BD59-A6C34878D82A}">
                    <a16:rowId xmlns="" xmlns:a16="http://schemas.microsoft.com/office/drawing/2014/main" val="1690422717"/>
                  </a:ext>
                </a:extLst>
              </a:tr>
            </a:tbl>
          </a:graphicData>
        </a:graphic>
      </p:graphicFrame>
    </p:spTree>
    <p:extLst>
      <p:ext uri="{BB962C8B-B14F-4D97-AF65-F5344CB8AC3E}">
        <p14:creationId xmlns:p14="http://schemas.microsoft.com/office/powerpoint/2010/main" val="2131194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633EB-7DCB-4DDC-80AF-C885A3EE1245}"/>
              </a:ext>
            </a:extLst>
          </p:cNvPr>
          <p:cNvSpPr>
            <a:spLocks noGrp="1"/>
          </p:cNvSpPr>
          <p:nvPr>
            <p:ph type="title"/>
          </p:nvPr>
        </p:nvSpPr>
        <p:spPr>
          <a:xfrm>
            <a:off x="581193" y="729658"/>
            <a:ext cx="11029616" cy="988332"/>
          </a:xfrm>
        </p:spPr>
        <p:txBody>
          <a:bodyPr vert="horz" lIns="91440" tIns="45720" rIns="91440" bIns="45720" rtlCol="0" anchor="b">
            <a:normAutofit/>
          </a:bodyPr>
          <a:lstStyle/>
          <a:p>
            <a:r>
              <a:rPr lang="en-GB"/>
              <a:t>Conclusion</a:t>
            </a:r>
          </a:p>
        </p:txBody>
      </p:sp>
      <p:pic>
        <p:nvPicPr>
          <p:cNvPr id="4" name="Picture 3" descr="A computer screen with a warning sign&#10;&#10;Description automatically generated">
            <a:extLst>
              <a:ext uri="{FF2B5EF4-FFF2-40B4-BE49-F238E27FC236}">
                <a16:creationId xmlns="" xmlns:a16="http://schemas.microsoft.com/office/drawing/2014/main" id="{8AC193C5-DACF-403F-3B98-9A3A5BBFB70B}"/>
              </a:ext>
            </a:extLst>
          </p:cNvPr>
          <p:cNvPicPr>
            <a:picLocks noChangeAspect="1"/>
          </p:cNvPicPr>
          <p:nvPr/>
        </p:nvPicPr>
        <p:blipFill rotWithShape="1">
          <a:blip r:embed="rId3"/>
          <a:srcRect l="6833" t="13531" r="14528" b="5523"/>
          <a:stretch/>
        </p:blipFill>
        <p:spPr>
          <a:xfrm>
            <a:off x="461091" y="2021304"/>
            <a:ext cx="4848027" cy="4426149"/>
          </a:xfrm>
          <a:prstGeom prst="rect">
            <a:avLst/>
          </a:prstGeom>
          <a:noFill/>
        </p:spPr>
      </p:pic>
      <p:sp>
        <p:nvSpPr>
          <p:cNvPr id="7" name="TextBox 6">
            <a:extLst>
              <a:ext uri="{FF2B5EF4-FFF2-40B4-BE49-F238E27FC236}">
                <a16:creationId xmlns="" xmlns:a16="http://schemas.microsoft.com/office/drawing/2014/main" id="{DED2D6DD-A901-7B22-A054-45A663A96944}"/>
              </a:ext>
            </a:extLst>
          </p:cNvPr>
          <p:cNvSpPr txBox="1"/>
          <p:nvPr/>
        </p:nvSpPr>
        <p:spPr>
          <a:xfrm>
            <a:off x="5579706" y="2021304"/>
            <a:ext cx="6031103" cy="4668745"/>
          </a:xfrm>
          <a:prstGeom prst="rect">
            <a:avLst/>
          </a:prstGeom>
        </p:spPr>
        <p:txBody>
          <a:bodyPr vert="horz" lIns="91440" tIns="45720" rIns="91440" bIns="45720" rtlCol="0" anchor="ctr">
            <a:noAutofit/>
          </a:bodyPr>
          <a:lstStyle/>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GB" sz="1400" dirty="0">
                <a:solidFill>
                  <a:schemeClr val="tx2"/>
                </a:solidFill>
                <a:latin typeface="Cambria" panose="02040503050406030204" pitchFamily="18" charset="0"/>
                <a:ea typeface="Cambria" panose="02040503050406030204" pitchFamily="18" charset="0"/>
              </a:rPr>
              <a:t>Based on the confusion matrix and performance metrics (accuracy, precision, recall, and F1-score), it can be said that all four models perform very well on the binary classification task of differentiating between benign and malicious files. </a:t>
            </a:r>
          </a:p>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GB" sz="1400" dirty="0">
                <a:solidFill>
                  <a:schemeClr val="tx2"/>
                </a:solidFill>
                <a:latin typeface="Cambria" panose="02040503050406030204" pitchFamily="18" charset="0"/>
                <a:ea typeface="Cambria" panose="02040503050406030204" pitchFamily="18" charset="0"/>
              </a:rPr>
              <a:t>The accuracy of the Random Forest, Decision Tree, Logistic Regression and Neural Network models are 99.95%, 99.95%, 99.73% and 99.97%, respectively. Accuracy, precision, recall, and F1-scores are all above 99.7% for the all of these models which also performed well. </a:t>
            </a:r>
          </a:p>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GB" sz="1400" dirty="0">
                <a:solidFill>
                  <a:schemeClr val="tx2"/>
                </a:solidFill>
                <a:latin typeface="Cambria" panose="02040503050406030204" pitchFamily="18" charset="0"/>
                <a:ea typeface="Cambria" panose="02040503050406030204" pitchFamily="18" charset="0"/>
              </a:rPr>
              <a:t>Also, it can be seen from looking at the confusion matrix for each model that they all have very high true positive and true negative rates, and very low false positive and false negative rates. </a:t>
            </a:r>
          </a:p>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GB" sz="1400" dirty="0">
                <a:solidFill>
                  <a:schemeClr val="tx2"/>
                </a:solidFill>
                <a:latin typeface="Cambria" panose="02040503050406030204" pitchFamily="18" charset="0"/>
                <a:ea typeface="Cambria" panose="02040503050406030204" pitchFamily="18" charset="0"/>
              </a:rPr>
              <a:t>Extremely low training losses for Decision Tree and Random Forest indicate that they perfectly matched the training set of data.</a:t>
            </a:r>
          </a:p>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GB" sz="1400" dirty="0">
                <a:solidFill>
                  <a:schemeClr val="tx2"/>
                </a:solidFill>
                <a:latin typeface="Cambria" panose="02040503050406030204" pitchFamily="18" charset="0"/>
                <a:ea typeface="Cambria" panose="02040503050406030204" pitchFamily="18" charset="0"/>
              </a:rPr>
              <a:t> The best generalization capacity is shown by Random Forest, which has the lowest validation loss. High cross-validation scores for all models show consistent performance across many data subsets. </a:t>
            </a:r>
          </a:p>
          <a:p>
            <a:pPr marL="285750" indent="-285750">
              <a:lnSpc>
                <a:spcPct val="90000"/>
              </a:lnSpc>
              <a:spcBef>
                <a:spcPct val="20000"/>
              </a:spcBef>
              <a:spcAft>
                <a:spcPts val="600"/>
              </a:spcAft>
              <a:buClr>
                <a:schemeClr val="accent2"/>
              </a:buClr>
              <a:buSzPct val="92000"/>
              <a:buFont typeface="Wingdings 2" panose="05020102010507070707" pitchFamily="18" charset="2"/>
              <a:buChar char=""/>
            </a:pPr>
            <a:r>
              <a:rPr lang="en-GB" sz="1400" dirty="0">
                <a:solidFill>
                  <a:schemeClr val="tx2"/>
                </a:solidFill>
                <a:latin typeface="Cambria" panose="02040503050406030204" pitchFamily="18" charset="0"/>
                <a:ea typeface="Cambria" panose="02040503050406030204" pitchFamily="18" charset="0"/>
              </a:rPr>
              <a:t>The least amount of training time and complexity is required for Logistic Regression, making it computationally effective. The most complex and time-consuming to train is a neural network, which implies that greater computing power is needed.</a:t>
            </a:r>
          </a:p>
          <a:p>
            <a:pPr marL="0" indent="0">
              <a:lnSpc>
                <a:spcPct val="90000"/>
              </a:lnSpc>
              <a:spcBef>
                <a:spcPct val="20000"/>
              </a:spcBef>
              <a:spcAft>
                <a:spcPts val="600"/>
              </a:spcAft>
              <a:buClr>
                <a:schemeClr val="accent2"/>
              </a:buClr>
              <a:buSzPct val="92000"/>
              <a:buFont typeface="Wingdings 2" panose="05020102010507070707" pitchFamily="18" charset="2"/>
              <a:buChar char=""/>
            </a:pPr>
            <a:endParaRPr lang="en-GB" sz="1400" b="1" dirty="0">
              <a:solidFill>
                <a:schemeClr val="tx2"/>
              </a:solidFill>
            </a:endParaRPr>
          </a:p>
        </p:txBody>
      </p:sp>
    </p:spTree>
    <p:extLst>
      <p:ext uri="{BB962C8B-B14F-4D97-AF65-F5344CB8AC3E}">
        <p14:creationId xmlns:p14="http://schemas.microsoft.com/office/powerpoint/2010/main" val="146731728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8_TF56390039_Win32" id="{9B435FBB-37EF-4CC2-A2AA-2D5176A76904}" vid="{B037E65D-0BE2-4226-856A-90D3BD06C5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339</TotalTime>
  <Words>1433</Words>
  <Application>Microsoft Office PowerPoint</Application>
  <PresentationFormat>Widescreen</PresentationFormat>
  <Paragraphs>106</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Berlin Sans FB Demi</vt:lpstr>
      <vt:lpstr>Calibri</vt:lpstr>
      <vt:lpstr>Cambria</vt:lpstr>
      <vt:lpstr>Gill Sans MT</vt:lpstr>
      <vt:lpstr>Wingdings</vt:lpstr>
      <vt:lpstr>Wingdings 2</vt:lpstr>
      <vt:lpstr>Dividend</vt:lpstr>
      <vt:lpstr>Detection of Malware using Machine Learning (ML) and Deep Learning (DL) Algorithms </vt:lpstr>
      <vt:lpstr>Introduction</vt:lpstr>
      <vt:lpstr>Aim &amp; Objectives </vt:lpstr>
      <vt:lpstr>Methodology</vt:lpstr>
      <vt:lpstr>Result &amp; Findings: Part 1</vt:lpstr>
      <vt:lpstr>PART 2: CONFUSION METRIX</vt:lpstr>
      <vt:lpstr>PART 3</vt:lpstr>
      <vt:lpstr>Part 4: Fit Time  </vt:lpstr>
      <vt:lpstr>Conclusion</vt:lpstr>
      <vt:lpstr>Future Recommendation </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Malware using Machine Learning (ML) and Deep Learning (DL) Algorithms </dc:title>
  <dc:creator>saroz rimal</dc:creator>
  <cp:lastModifiedBy>Sanjay limbu</cp:lastModifiedBy>
  <cp:revision>14</cp:revision>
  <dcterms:created xsi:type="dcterms:W3CDTF">2023-07-15T18:49:02Z</dcterms:created>
  <dcterms:modified xsi:type="dcterms:W3CDTF">2023-10-27T13:21:56Z</dcterms:modified>
</cp:coreProperties>
</file>