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embeddedFontLst>
    <p:embeddedFont>
      <p:font typeface="Play" panose="020B060402020202020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9VCR8BYZbLjXhKqmwuujdfiaCl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3" name="Google Shape;22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f7f212dfbc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f7f212dfbc_3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9"/>
          <p:cNvSpPr/>
          <p:nvPr/>
        </p:nvSpPr>
        <p:spPr>
          <a:xfrm>
            <a:off x="5318308" y="0"/>
            <a:ext cx="6873692" cy="6858000"/>
          </a:xfrm>
          <a:custGeom>
            <a:avLst/>
            <a:gdLst/>
            <a:ahLst/>
            <a:cxnLst/>
            <a:rect l="l" t="t" r="r" b="b"/>
            <a:pathLst>
              <a:path w="6873692" h="6858000" extrusionOk="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16" name="Google Shape;16;p9"/>
          <p:cNvSpPr txBox="1">
            <a:spLocks noGrp="1"/>
          </p:cNvSpPr>
          <p:nvPr>
            <p:ph type="ctrTitle"/>
          </p:nvPr>
        </p:nvSpPr>
        <p:spPr>
          <a:xfrm>
            <a:off x="1143000" y="1181098"/>
            <a:ext cx="8986580" cy="2832404"/>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4800"/>
              <a:buFont typeface="Play"/>
              <a:buNone/>
              <a:defRPr sz="48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143000" y="5463522"/>
            <a:ext cx="8986580" cy="650311"/>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000"/>
              </a:spcBef>
              <a:spcAft>
                <a:spcPts val="0"/>
              </a:spcAft>
              <a:buClr>
                <a:schemeClr val="lt1"/>
              </a:buClr>
              <a:buSzPts val="1800"/>
              <a:buNone/>
              <a:defRPr sz="1800"/>
            </a:lvl1pPr>
            <a:lvl2pPr lvl="1" algn="ctr">
              <a:lnSpc>
                <a:spcPct val="120000"/>
              </a:lnSpc>
              <a:spcBef>
                <a:spcPts val="500"/>
              </a:spcBef>
              <a:spcAft>
                <a:spcPts val="0"/>
              </a:spcAft>
              <a:buClr>
                <a:schemeClr val="lt1"/>
              </a:buClr>
              <a:buSzPts val="2000"/>
              <a:buFont typeface="Play"/>
              <a:buNone/>
              <a:defRPr sz="2000"/>
            </a:lvl2pPr>
            <a:lvl3pPr lvl="2" algn="ctr">
              <a:lnSpc>
                <a:spcPct val="120000"/>
              </a:lnSpc>
              <a:spcBef>
                <a:spcPts val="500"/>
              </a:spcBef>
              <a:spcAft>
                <a:spcPts val="0"/>
              </a:spcAft>
              <a:buClr>
                <a:schemeClr val="lt1"/>
              </a:buClr>
              <a:buSzPts val="1800"/>
              <a:buNone/>
              <a:defRPr sz="1800"/>
            </a:lvl3pPr>
            <a:lvl4pPr lvl="3" algn="ctr">
              <a:lnSpc>
                <a:spcPct val="120000"/>
              </a:lnSpc>
              <a:spcBef>
                <a:spcPts val="500"/>
              </a:spcBef>
              <a:spcAft>
                <a:spcPts val="0"/>
              </a:spcAft>
              <a:buClr>
                <a:schemeClr val="lt1"/>
              </a:buClr>
              <a:buSzPts val="1600"/>
              <a:buFont typeface="Play"/>
              <a:buNone/>
              <a:defRPr sz="1600"/>
            </a:lvl4pPr>
            <a:lvl5pPr lvl="4" algn="ctr">
              <a:lnSpc>
                <a:spcPct val="12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8" name="Google Shape;18;p9"/>
          <p:cNvSpPr txBox="1">
            <a:spLocks noGrp="1"/>
          </p:cNvSpPr>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9"/>
          <p:cNvSpPr txBox="1">
            <a:spLocks noGrp="1"/>
          </p:cNvSpPr>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9"/>
          <p:cNvSpPr txBox="1">
            <a:spLocks noGrp="1"/>
          </p:cNvSpPr>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US"/>
              <a:t>‹#›</a:t>
            </a:fld>
            <a:endParaRPr/>
          </a:p>
        </p:txBody>
      </p:sp>
      <p:cxnSp>
        <p:nvCxnSpPr>
          <p:cNvPr id="21" name="Google Shape;21;p9"/>
          <p:cNvCxnSpPr/>
          <p:nvPr/>
        </p:nvCxnSpPr>
        <p:spPr>
          <a:xfrm>
            <a:off x="1188357" y="5151666"/>
            <a:ext cx="9822543" cy="0"/>
          </a:xfrm>
          <a:prstGeom prst="straightConnector1">
            <a:avLst/>
          </a:prstGeom>
          <a:noFill/>
          <a:ln w="12700" cap="flat" cmpd="sng">
            <a:solidFill>
              <a:schemeClr val="lt1"/>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1143000" y="872935"/>
            <a:ext cx="9905999" cy="1360898"/>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8"/>
          <p:cNvSpPr txBox="1">
            <a:spLocks noGrp="1"/>
          </p:cNvSpPr>
          <p:nvPr>
            <p:ph type="body" idx="1"/>
          </p:nvPr>
        </p:nvSpPr>
        <p:spPr>
          <a:xfrm rot="5400000">
            <a:off x="4312441" y="-837414"/>
            <a:ext cx="3567118" cy="9905999"/>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228600" algn="l">
              <a:lnSpc>
                <a:spcPct val="120000"/>
              </a:lnSpc>
              <a:spcBef>
                <a:spcPts val="500"/>
              </a:spcBef>
              <a:spcAft>
                <a:spcPts val="0"/>
              </a:spcAft>
              <a:buClr>
                <a:schemeClr val="lt1"/>
              </a:buClr>
              <a:buSzPts val="1800"/>
              <a:buNone/>
              <a:defRPr/>
            </a:lvl2pPr>
            <a:lvl3pPr marL="1371600" lvl="2" indent="-342900" algn="l">
              <a:lnSpc>
                <a:spcPct val="120000"/>
              </a:lnSpc>
              <a:spcBef>
                <a:spcPts val="500"/>
              </a:spcBef>
              <a:spcAft>
                <a:spcPts val="0"/>
              </a:spcAft>
              <a:buClr>
                <a:schemeClr val="lt1"/>
              </a:buClr>
              <a:buSzPts val="1800"/>
              <a:buChar char="•"/>
              <a:defRPr/>
            </a:lvl3pPr>
            <a:lvl4pPr marL="1828800" lvl="3" indent="-228600" algn="l">
              <a:lnSpc>
                <a:spcPct val="120000"/>
              </a:lnSpc>
              <a:spcBef>
                <a:spcPts val="500"/>
              </a:spcBef>
              <a:spcAft>
                <a:spcPts val="0"/>
              </a:spcAft>
              <a:buClr>
                <a:schemeClr val="lt1"/>
              </a:buClr>
              <a:buSzPts val="1800"/>
              <a:buNone/>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6" name="Google Shape;76;p18"/>
          <p:cNvSpPr txBox="1">
            <a:spLocks noGrp="1"/>
          </p:cNvSpPr>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8"/>
          <p:cNvSpPr txBox="1">
            <a:spLocks noGrp="1"/>
          </p:cNvSpPr>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8"/>
          <p:cNvSpPr txBox="1">
            <a:spLocks noGrp="1"/>
          </p:cNvSpPr>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9"/>
          <p:cNvSpPr txBox="1">
            <a:spLocks noGrp="1"/>
          </p:cNvSpPr>
          <p:nvPr>
            <p:ph type="title"/>
          </p:nvPr>
        </p:nvSpPr>
        <p:spPr>
          <a:xfrm rot="5400000">
            <a:off x="7296149" y="2146976"/>
            <a:ext cx="5029201" cy="2476499"/>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9"/>
          <p:cNvSpPr txBox="1">
            <a:spLocks noGrp="1"/>
          </p:cNvSpPr>
          <p:nvPr>
            <p:ph type="body" idx="1"/>
          </p:nvPr>
        </p:nvSpPr>
        <p:spPr>
          <a:xfrm rot="5400000">
            <a:off x="2290864" y="-277239"/>
            <a:ext cx="5029201" cy="7324928"/>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228600" algn="l">
              <a:lnSpc>
                <a:spcPct val="120000"/>
              </a:lnSpc>
              <a:spcBef>
                <a:spcPts val="500"/>
              </a:spcBef>
              <a:spcAft>
                <a:spcPts val="0"/>
              </a:spcAft>
              <a:buClr>
                <a:schemeClr val="lt1"/>
              </a:buClr>
              <a:buSzPts val="1800"/>
              <a:buNone/>
              <a:defRPr/>
            </a:lvl2pPr>
            <a:lvl3pPr marL="1371600" lvl="2" indent="-342900" algn="l">
              <a:lnSpc>
                <a:spcPct val="120000"/>
              </a:lnSpc>
              <a:spcBef>
                <a:spcPts val="500"/>
              </a:spcBef>
              <a:spcAft>
                <a:spcPts val="0"/>
              </a:spcAft>
              <a:buClr>
                <a:schemeClr val="lt1"/>
              </a:buClr>
              <a:buSzPts val="1800"/>
              <a:buChar char="•"/>
              <a:defRPr/>
            </a:lvl3pPr>
            <a:lvl4pPr marL="1828800" lvl="3" indent="-228600" algn="l">
              <a:lnSpc>
                <a:spcPct val="120000"/>
              </a:lnSpc>
              <a:spcBef>
                <a:spcPts val="500"/>
              </a:spcBef>
              <a:spcAft>
                <a:spcPts val="0"/>
              </a:spcAft>
              <a:buClr>
                <a:schemeClr val="lt1"/>
              </a:buClr>
              <a:buSzPts val="1800"/>
              <a:buNone/>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2" name="Google Shape;82;p19"/>
          <p:cNvSpPr txBox="1">
            <a:spLocks noGrp="1"/>
          </p:cNvSpPr>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9"/>
          <p:cNvSpPr txBox="1">
            <a:spLocks noGrp="1"/>
          </p:cNvSpPr>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9"/>
          <p:cNvSpPr txBox="1">
            <a:spLocks noGrp="1"/>
          </p:cNvSpPr>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10"/>
          <p:cNvSpPr txBox="1">
            <a:spLocks noGrp="1"/>
          </p:cNvSpPr>
          <p:nvPr>
            <p:ph type="title"/>
          </p:nvPr>
        </p:nvSpPr>
        <p:spPr>
          <a:xfrm>
            <a:off x="1143000" y="872935"/>
            <a:ext cx="9905999" cy="1360898"/>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0"/>
          <p:cNvSpPr txBox="1">
            <a:spLocks noGrp="1"/>
          </p:cNvSpPr>
          <p:nvPr>
            <p:ph type="body" idx="1"/>
          </p:nvPr>
        </p:nvSpPr>
        <p:spPr>
          <a:xfrm>
            <a:off x="1143000" y="2332026"/>
            <a:ext cx="9905999" cy="3567118"/>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228600" algn="l">
              <a:lnSpc>
                <a:spcPct val="120000"/>
              </a:lnSpc>
              <a:spcBef>
                <a:spcPts val="500"/>
              </a:spcBef>
              <a:spcAft>
                <a:spcPts val="0"/>
              </a:spcAft>
              <a:buClr>
                <a:schemeClr val="lt1"/>
              </a:buClr>
              <a:buSzPts val="1800"/>
              <a:buNone/>
              <a:defRPr/>
            </a:lvl2pPr>
            <a:lvl3pPr marL="1371600" lvl="2" indent="-342900" algn="l">
              <a:lnSpc>
                <a:spcPct val="120000"/>
              </a:lnSpc>
              <a:spcBef>
                <a:spcPts val="500"/>
              </a:spcBef>
              <a:spcAft>
                <a:spcPts val="0"/>
              </a:spcAft>
              <a:buClr>
                <a:schemeClr val="lt1"/>
              </a:buClr>
              <a:buSzPts val="1800"/>
              <a:buChar char="•"/>
              <a:defRPr/>
            </a:lvl3pPr>
            <a:lvl4pPr marL="1828800" lvl="3" indent="-228600" algn="l">
              <a:lnSpc>
                <a:spcPct val="120000"/>
              </a:lnSpc>
              <a:spcBef>
                <a:spcPts val="500"/>
              </a:spcBef>
              <a:spcAft>
                <a:spcPts val="0"/>
              </a:spcAft>
              <a:buClr>
                <a:schemeClr val="lt1"/>
              </a:buClr>
              <a:buSzPts val="1800"/>
              <a:buNone/>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5" name="Google Shape;25;p10"/>
          <p:cNvSpPr txBox="1">
            <a:spLocks noGrp="1"/>
          </p:cNvSpPr>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0"/>
          <p:cNvSpPr txBox="1">
            <a:spLocks noGrp="1"/>
          </p:cNvSpPr>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0"/>
          <p:cNvSpPr txBox="1">
            <a:spLocks noGrp="1"/>
          </p:cNvSpPr>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11"/>
          <p:cNvSpPr txBox="1">
            <a:spLocks noGrp="1"/>
          </p:cNvSpPr>
          <p:nvPr>
            <p:ph type="title"/>
          </p:nvPr>
        </p:nvSpPr>
        <p:spPr>
          <a:xfrm>
            <a:off x="1143000" y="1709738"/>
            <a:ext cx="8520952" cy="285273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4800"/>
              <a:buFont typeface="Play"/>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1"/>
          <p:cNvSpPr txBox="1">
            <a:spLocks noGrp="1"/>
          </p:cNvSpPr>
          <p:nvPr>
            <p:ph type="body" idx="1"/>
          </p:nvPr>
        </p:nvSpPr>
        <p:spPr>
          <a:xfrm>
            <a:off x="1143000" y="4589466"/>
            <a:ext cx="8520952" cy="81326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800"/>
              <a:buNone/>
              <a:defRPr sz="1800">
                <a:solidFill>
                  <a:schemeClr val="lt1"/>
                </a:solidFill>
              </a:defRPr>
            </a:lvl1pPr>
            <a:lvl2pPr marL="914400" lvl="1" indent="-228600" algn="l">
              <a:lnSpc>
                <a:spcPct val="120000"/>
              </a:lnSpc>
              <a:spcBef>
                <a:spcPts val="500"/>
              </a:spcBef>
              <a:spcAft>
                <a:spcPts val="0"/>
              </a:spcAft>
              <a:buClr>
                <a:schemeClr val="lt1"/>
              </a:buClr>
              <a:buSzPts val="2000"/>
              <a:buFont typeface="Play"/>
              <a:buNone/>
              <a:defRPr sz="2000">
                <a:solidFill>
                  <a:schemeClr val="lt1"/>
                </a:solidFill>
              </a:defRPr>
            </a:lvl2pPr>
            <a:lvl3pPr marL="1371600" lvl="2" indent="-228600" algn="l">
              <a:lnSpc>
                <a:spcPct val="120000"/>
              </a:lnSpc>
              <a:spcBef>
                <a:spcPts val="500"/>
              </a:spcBef>
              <a:spcAft>
                <a:spcPts val="0"/>
              </a:spcAft>
              <a:buClr>
                <a:schemeClr val="lt1"/>
              </a:buClr>
              <a:buSzPts val="1800"/>
              <a:buNone/>
              <a:defRPr sz="1800">
                <a:solidFill>
                  <a:schemeClr val="lt1"/>
                </a:solidFill>
              </a:defRPr>
            </a:lvl3pPr>
            <a:lvl4pPr marL="1828800" lvl="3" indent="-228600" algn="l">
              <a:lnSpc>
                <a:spcPct val="120000"/>
              </a:lnSpc>
              <a:spcBef>
                <a:spcPts val="500"/>
              </a:spcBef>
              <a:spcAft>
                <a:spcPts val="0"/>
              </a:spcAft>
              <a:buClr>
                <a:schemeClr val="lt1"/>
              </a:buClr>
              <a:buSzPts val="1600"/>
              <a:buFont typeface="Play"/>
              <a:buNone/>
              <a:defRPr sz="1600">
                <a:solidFill>
                  <a:schemeClr val="lt1"/>
                </a:solidFill>
              </a:defRPr>
            </a:lvl4pPr>
            <a:lvl5pPr marL="2286000" lvl="4" indent="-228600" algn="l">
              <a:lnSpc>
                <a:spcPct val="12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31" name="Google Shape;31;p11"/>
          <p:cNvSpPr txBox="1">
            <a:spLocks noGrp="1"/>
          </p:cNvSpPr>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1"/>
          <p:cNvSpPr txBox="1">
            <a:spLocks noGrp="1"/>
          </p:cNvSpPr>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1"/>
          <p:cNvSpPr txBox="1">
            <a:spLocks noGrp="1"/>
          </p:cNvSpPr>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12"/>
          <p:cNvSpPr txBox="1">
            <a:spLocks noGrp="1"/>
          </p:cNvSpPr>
          <p:nvPr>
            <p:ph type="title"/>
          </p:nvPr>
        </p:nvSpPr>
        <p:spPr>
          <a:xfrm>
            <a:off x="1143000" y="872935"/>
            <a:ext cx="9905999" cy="1360898"/>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2"/>
          <p:cNvSpPr txBox="1">
            <a:spLocks noGrp="1"/>
          </p:cNvSpPr>
          <p:nvPr>
            <p:ph type="body" idx="1"/>
          </p:nvPr>
        </p:nvSpPr>
        <p:spPr>
          <a:xfrm>
            <a:off x="1143000" y="2339501"/>
            <a:ext cx="4798979" cy="355059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228600" algn="l">
              <a:lnSpc>
                <a:spcPct val="120000"/>
              </a:lnSpc>
              <a:spcBef>
                <a:spcPts val="500"/>
              </a:spcBef>
              <a:spcAft>
                <a:spcPts val="0"/>
              </a:spcAft>
              <a:buClr>
                <a:schemeClr val="lt1"/>
              </a:buClr>
              <a:buSzPts val="1800"/>
              <a:buNone/>
              <a:defRPr/>
            </a:lvl2pPr>
            <a:lvl3pPr marL="1371600" lvl="2" indent="-342900" algn="l">
              <a:lnSpc>
                <a:spcPct val="120000"/>
              </a:lnSpc>
              <a:spcBef>
                <a:spcPts val="500"/>
              </a:spcBef>
              <a:spcAft>
                <a:spcPts val="0"/>
              </a:spcAft>
              <a:buClr>
                <a:schemeClr val="lt1"/>
              </a:buClr>
              <a:buSzPts val="1800"/>
              <a:buChar char="•"/>
              <a:defRPr/>
            </a:lvl3pPr>
            <a:lvl4pPr marL="1828800" lvl="3" indent="-228600" algn="l">
              <a:lnSpc>
                <a:spcPct val="120000"/>
              </a:lnSpc>
              <a:spcBef>
                <a:spcPts val="500"/>
              </a:spcBef>
              <a:spcAft>
                <a:spcPts val="0"/>
              </a:spcAft>
              <a:buClr>
                <a:schemeClr val="lt1"/>
              </a:buClr>
              <a:buSzPts val="1800"/>
              <a:buNone/>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7" name="Google Shape;37;p12"/>
          <p:cNvSpPr txBox="1">
            <a:spLocks noGrp="1"/>
          </p:cNvSpPr>
          <p:nvPr>
            <p:ph type="body" idx="2"/>
          </p:nvPr>
        </p:nvSpPr>
        <p:spPr>
          <a:xfrm>
            <a:off x="6250020" y="2339501"/>
            <a:ext cx="4798980" cy="355059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228600" algn="l">
              <a:lnSpc>
                <a:spcPct val="120000"/>
              </a:lnSpc>
              <a:spcBef>
                <a:spcPts val="500"/>
              </a:spcBef>
              <a:spcAft>
                <a:spcPts val="0"/>
              </a:spcAft>
              <a:buClr>
                <a:schemeClr val="lt1"/>
              </a:buClr>
              <a:buSzPts val="1800"/>
              <a:buNone/>
              <a:defRPr/>
            </a:lvl2pPr>
            <a:lvl3pPr marL="1371600" lvl="2" indent="-342900" algn="l">
              <a:lnSpc>
                <a:spcPct val="120000"/>
              </a:lnSpc>
              <a:spcBef>
                <a:spcPts val="500"/>
              </a:spcBef>
              <a:spcAft>
                <a:spcPts val="0"/>
              </a:spcAft>
              <a:buClr>
                <a:schemeClr val="lt1"/>
              </a:buClr>
              <a:buSzPts val="1800"/>
              <a:buChar char="•"/>
              <a:defRPr/>
            </a:lvl3pPr>
            <a:lvl4pPr marL="1828800" lvl="3" indent="-228600" algn="l">
              <a:lnSpc>
                <a:spcPct val="120000"/>
              </a:lnSpc>
              <a:spcBef>
                <a:spcPts val="500"/>
              </a:spcBef>
              <a:spcAft>
                <a:spcPts val="0"/>
              </a:spcAft>
              <a:buClr>
                <a:schemeClr val="lt1"/>
              </a:buClr>
              <a:buSzPts val="1800"/>
              <a:buNone/>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8" name="Google Shape;38;p12"/>
          <p:cNvSpPr txBox="1">
            <a:spLocks noGrp="1"/>
          </p:cNvSpPr>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2"/>
          <p:cNvSpPr txBox="1">
            <a:spLocks noGrp="1"/>
          </p:cNvSpPr>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2"/>
          <p:cNvSpPr txBox="1">
            <a:spLocks noGrp="1"/>
          </p:cNvSpPr>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1143000" y="1133272"/>
            <a:ext cx="9905999" cy="84630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3"/>
          <p:cNvSpPr txBox="1">
            <a:spLocks noGrp="1"/>
          </p:cNvSpPr>
          <p:nvPr>
            <p:ph type="body" idx="1"/>
          </p:nvPr>
        </p:nvSpPr>
        <p:spPr>
          <a:xfrm>
            <a:off x="1142999" y="2067127"/>
            <a:ext cx="4798980" cy="710119"/>
          </a:xfrm>
          <a:prstGeom prst="rect">
            <a:avLst/>
          </a:prstGeom>
          <a:noFill/>
          <a:ln>
            <a:noFill/>
          </a:ln>
        </p:spPr>
        <p:txBody>
          <a:bodyPr spcFirstLastPara="1" wrap="square" lIns="91425" tIns="45700" rIns="91425" bIns="45700" anchor="b" anchorCtr="0">
            <a:normAutofit/>
          </a:bodyPr>
          <a:lstStyle>
            <a:lvl1pPr marL="457200" lvl="0" indent="-228600" algn="l">
              <a:lnSpc>
                <a:spcPct val="120000"/>
              </a:lnSpc>
              <a:spcBef>
                <a:spcPts val="1000"/>
              </a:spcBef>
              <a:spcAft>
                <a:spcPts val="0"/>
              </a:spcAft>
              <a:buClr>
                <a:schemeClr val="lt1"/>
              </a:buClr>
              <a:buSzPts val="2000"/>
              <a:buNone/>
              <a:defRPr sz="2000" b="0" cap="none"/>
            </a:lvl1pPr>
            <a:lvl2pPr marL="914400" lvl="1" indent="-228600" algn="l">
              <a:lnSpc>
                <a:spcPct val="120000"/>
              </a:lnSpc>
              <a:spcBef>
                <a:spcPts val="500"/>
              </a:spcBef>
              <a:spcAft>
                <a:spcPts val="0"/>
              </a:spcAft>
              <a:buClr>
                <a:schemeClr val="lt1"/>
              </a:buClr>
              <a:buSzPts val="2000"/>
              <a:buFont typeface="Play"/>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Font typeface="Play"/>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13"/>
          <p:cNvSpPr txBox="1">
            <a:spLocks noGrp="1"/>
          </p:cNvSpPr>
          <p:nvPr>
            <p:ph type="body" idx="2"/>
          </p:nvPr>
        </p:nvSpPr>
        <p:spPr>
          <a:xfrm>
            <a:off x="1143001" y="2864795"/>
            <a:ext cx="4798978" cy="3025304"/>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228600" algn="l">
              <a:lnSpc>
                <a:spcPct val="120000"/>
              </a:lnSpc>
              <a:spcBef>
                <a:spcPts val="500"/>
              </a:spcBef>
              <a:spcAft>
                <a:spcPts val="0"/>
              </a:spcAft>
              <a:buClr>
                <a:schemeClr val="lt1"/>
              </a:buClr>
              <a:buSzPts val="1800"/>
              <a:buNone/>
              <a:defRPr/>
            </a:lvl2pPr>
            <a:lvl3pPr marL="1371600" lvl="2" indent="-342900" algn="l">
              <a:lnSpc>
                <a:spcPct val="120000"/>
              </a:lnSpc>
              <a:spcBef>
                <a:spcPts val="500"/>
              </a:spcBef>
              <a:spcAft>
                <a:spcPts val="0"/>
              </a:spcAft>
              <a:buClr>
                <a:schemeClr val="lt1"/>
              </a:buClr>
              <a:buSzPts val="1800"/>
              <a:buChar char="•"/>
              <a:defRPr/>
            </a:lvl3pPr>
            <a:lvl4pPr marL="1828800" lvl="3" indent="-228600" algn="l">
              <a:lnSpc>
                <a:spcPct val="120000"/>
              </a:lnSpc>
              <a:spcBef>
                <a:spcPts val="500"/>
              </a:spcBef>
              <a:spcAft>
                <a:spcPts val="0"/>
              </a:spcAft>
              <a:buClr>
                <a:schemeClr val="lt1"/>
              </a:buClr>
              <a:buSzPts val="1800"/>
              <a:buNone/>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13"/>
          <p:cNvSpPr txBox="1">
            <a:spLocks noGrp="1"/>
          </p:cNvSpPr>
          <p:nvPr>
            <p:ph type="body" idx="3"/>
          </p:nvPr>
        </p:nvSpPr>
        <p:spPr>
          <a:xfrm>
            <a:off x="6250018" y="2067127"/>
            <a:ext cx="4798981" cy="710119"/>
          </a:xfrm>
          <a:prstGeom prst="rect">
            <a:avLst/>
          </a:prstGeom>
          <a:noFill/>
          <a:ln>
            <a:noFill/>
          </a:ln>
        </p:spPr>
        <p:txBody>
          <a:bodyPr spcFirstLastPara="1" wrap="square" lIns="91425" tIns="45700" rIns="91425" bIns="45700" anchor="b" anchorCtr="0">
            <a:normAutofit/>
          </a:bodyPr>
          <a:lstStyle>
            <a:lvl1pPr marL="457200" lvl="0" indent="-228600" algn="l">
              <a:lnSpc>
                <a:spcPct val="120000"/>
              </a:lnSpc>
              <a:spcBef>
                <a:spcPts val="1000"/>
              </a:spcBef>
              <a:spcAft>
                <a:spcPts val="0"/>
              </a:spcAft>
              <a:buClr>
                <a:schemeClr val="lt1"/>
              </a:buClr>
              <a:buSzPts val="2000"/>
              <a:buNone/>
              <a:defRPr sz="2000" b="0" cap="none"/>
            </a:lvl1pPr>
            <a:lvl2pPr marL="914400" lvl="1" indent="-228600" algn="l">
              <a:lnSpc>
                <a:spcPct val="120000"/>
              </a:lnSpc>
              <a:spcBef>
                <a:spcPts val="500"/>
              </a:spcBef>
              <a:spcAft>
                <a:spcPts val="0"/>
              </a:spcAft>
              <a:buClr>
                <a:schemeClr val="lt1"/>
              </a:buClr>
              <a:buSzPts val="2000"/>
              <a:buFont typeface="Play"/>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Font typeface="Play"/>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6" name="Google Shape;46;p13"/>
          <p:cNvSpPr txBox="1">
            <a:spLocks noGrp="1"/>
          </p:cNvSpPr>
          <p:nvPr>
            <p:ph type="body" idx="4"/>
          </p:nvPr>
        </p:nvSpPr>
        <p:spPr>
          <a:xfrm>
            <a:off x="6250019" y="2864795"/>
            <a:ext cx="4798982" cy="3025304"/>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228600" algn="l">
              <a:lnSpc>
                <a:spcPct val="120000"/>
              </a:lnSpc>
              <a:spcBef>
                <a:spcPts val="500"/>
              </a:spcBef>
              <a:spcAft>
                <a:spcPts val="0"/>
              </a:spcAft>
              <a:buClr>
                <a:schemeClr val="lt1"/>
              </a:buClr>
              <a:buSzPts val="1800"/>
              <a:buNone/>
              <a:defRPr/>
            </a:lvl2pPr>
            <a:lvl3pPr marL="1371600" lvl="2" indent="-342900" algn="l">
              <a:lnSpc>
                <a:spcPct val="120000"/>
              </a:lnSpc>
              <a:spcBef>
                <a:spcPts val="500"/>
              </a:spcBef>
              <a:spcAft>
                <a:spcPts val="0"/>
              </a:spcAft>
              <a:buClr>
                <a:schemeClr val="lt1"/>
              </a:buClr>
              <a:buSzPts val="1800"/>
              <a:buChar char="•"/>
              <a:defRPr/>
            </a:lvl3pPr>
            <a:lvl4pPr marL="1828800" lvl="3" indent="-228600" algn="l">
              <a:lnSpc>
                <a:spcPct val="120000"/>
              </a:lnSpc>
              <a:spcBef>
                <a:spcPts val="500"/>
              </a:spcBef>
              <a:spcAft>
                <a:spcPts val="0"/>
              </a:spcAft>
              <a:buClr>
                <a:schemeClr val="lt1"/>
              </a:buClr>
              <a:buSzPts val="1800"/>
              <a:buNone/>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13"/>
          <p:cNvSpPr txBox="1">
            <a:spLocks noGrp="1"/>
          </p:cNvSpPr>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3"/>
          <p:cNvSpPr txBox="1">
            <a:spLocks noGrp="1"/>
          </p:cNvSpPr>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3"/>
          <p:cNvSpPr txBox="1">
            <a:spLocks noGrp="1"/>
          </p:cNvSpPr>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14"/>
          <p:cNvSpPr txBox="1">
            <a:spLocks noGrp="1"/>
          </p:cNvSpPr>
          <p:nvPr>
            <p:ph type="title"/>
          </p:nvPr>
        </p:nvSpPr>
        <p:spPr>
          <a:xfrm>
            <a:off x="2019300" y="1322615"/>
            <a:ext cx="8175171" cy="4212771"/>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lt1"/>
              </a:buClr>
              <a:buSzPts val="4000"/>
              <a:buFont typeface="Pla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4"/>
          <p:cNvSpPr txBox="1">
            <a:spLocks noGrp="1"/>
          </p:cNvSpPr>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4"/>
          <p:cNvSpPr txBox="1">
            <a:spLocks noGrp="1"/>
          </p:cNvSpPr>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5"/>
        <p:cNvGrpSpPr/>
        <p:nvPr/>
      </p:nvGrpSpPr>
      <p:grpSpPr>
        <a:xfrm>
          <a:off x="0" y="0"/>
          <a:ext cx="0" cy="0"/>
          <a:chOff x="0" y="0"/>
          <a:chExt cx="0" cy="0"/>
        </a:xfrm>
      </p:grpSpPr>
      <p:sp>
        <p:nvSpPr>
          <p:cNvPr id="56" name="Google Shape;56;p15"/>
          <p:cNvSpPr txBox="1">
            <a:spLocks noGrp="1"/>
          </p:cNvSpPr>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5"/>
          <p:cNvSpPr txBox="1">
            <a:spLocks noGrp="1"/>
          </p:cNvSpPr>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5"/>
          <p:cNvSpPr txBox="1">
            <a:spLocks noGrp="1"/>
          </p:cNvSpPr>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59"/>
        <p:cNvGrpSpPr/>
        <p:nvPr/>
      </p:nvGrpSpPr>
      <p:grpSpPr>
        <a:xfrm>
          <a:off x="0" y="0"/>
          <a:ext cx="0" cy="0"/>
          <a:chOff x="0" y="0"/>
          <a:chExt cx="0" cy="0"/>
        </a:xfrm>
      </p:grpSpPr>
      <p:sp>
        <p:nvSpPr>
          <p:cNvPr id="60" name="Google Shape;60;p16"/>
          <p:cNvSpPr txBox="1">
            <a:spLocks noGrp="1"/>
          </p:cNvSpPr>
          <p:nvPr>
            <p:ph type="title"/>
          </p:nvPr>
        </p:nvSpPr>
        <p:spPr>
          <a:xfrm>
            <a:off x="1143000" y="1600200"/>
            <a:ext cx="3932237" cy="1964986"/>
          </a:xfrm>
          <a:prstGeom prst="rect">
            <a:avLst/>
          </a:prstGeom>
          <a:noFill/>
          <a:ln>
            <a:noFill/>
          </a:ln>
        </p:spPr>
        <p:txBody>
          <a:bodyPr spcFirstLastPara="1" wrap="square" lIns="91425" tIns="45700" rIns="91425" bIns="45700" anchor="b" anchorCtr="0">
            <a:normAutofit/>
          </a:bodyPr>
          <a:lstStyle>
            <a:lvl1pPr lvl="0" algn="l">
              <a:lnSpc>
                <a:spcPct val="110000"/>
              </a:lnSpc>
              <a:spcBef>
                <a:spcPts val="0"/>
              </a:spcBef>
              <a:spcAft>
                <a:spcPts val="0"/>
              </a:spcAft>
              <a:buClr>
                <a:schemeClr val="lt1"/>
              </a:buClr>
              <a:buSzPts val="2400"/>
              <a:buFont typeface="Play"/>
              <a:buNone/>
              <a:defRPr sz="2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6"/>
          <p:cNvSpPr txBox="1">
            <a:spLocks noGrp="1"/>
          </p:cNvSpPr>
          <p:nvPr>
            <p:ph type="body" idx="1"/>
          </p:nvPr>
        </p:nvSpPr>
        <p:spPr>
          <a:xfrm>
            <a:off x="5627451" y="987425"/>
            <a:ext cx="5421548"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120000"/>
              </a:lnSpc>
              <a:spcBef>
                <a:spcPts val="1000"/>
              </a:spcBef>
              <a:spcAft>
                <a:spcPts val="0"/>
              </a:spcAft>
              <a:buClr>
                <a:schemeClr val="lt1"/>
              </a:buClr>
              <a:buSzPts val="3200"/>
              <a:buChar char="•"/>
              <a:defRPr sz="3200"/>
            </a:lvl1pPr>
            <a:lvl2pPr marL="914400" lvl="1" indent="-228600" algn="l">
              <a:lnSpc>
                <a:spcPct val="120000"/>
              </a:lnSpc>
              <a:spcBef>
                <a:spcPts val="500"/>
              </a:spcBef>
              <a:spcAft>
                <a:spcPts val="0"/>
              </a:spcAft>
              <a:buClr>
                <a:schemeClr val="lt1"/>
              </a:buClr>
              <a:buSzPts val="2800"/>
              <a:buFont typeface="Play"/>
              <a:buNone/>
              <a:defRPr sz="2800"/>
            </a:lvl2pPr>
            <a:lvl3pPr marL="1371600" lvl="2" indent="-381000" algn="l">
              <a:lnSpc>
                <a:spcPct val="120000"/>
              </a:lnSpc>
              <a:spcBef>
                <a:spcPts val="500"/>
              </a:spcBef>
              <a:spcAft>
                <a:spcPts val="0"/>
              </a:spcAft>
              <a:buClr>
                <a:schemeClr val="lt1"/>
              </a:buClr>
              <a:buSzPts val="2400"/>
              <a:buChar char="•"/>
              <a:defRPr sz="2400"/>
            </a:lvl3pPr>
            <a:lvl4pPr marL="1828800" lvl="3" indent="-228600" algn="l">
              <a:lnSpc>
                <a:spcPct val="120000"/>
              </a:lnSpc>
              <a:spcBef>
                <a:spcPts val="500"/>
              </a:spcBef>
              <a:spcAft>
                <a:spcPts val="0"/>
              </a:spcAft>
              <a:buClr>
                <a:schemeClr val="lt1"/>
              </a:buClr>
              <a:buSzPts val="2000"/>
              <a:buFont typeface="Play"/>
              <a:buNone/>
              <a:defRPr sz="2000"/>
            </a:lvl4pPr>
            <a:lvl5pPr marL="2286000" lvl="4" indent="-355600" algn="l">
              <a:lnSpc>
                <a:spcPct val="120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62" name="Google Shape;62;p16"/>
          <p:cNvSpPr txBox="1">
            <a:spLocks noGrp="1"/>
          </p:cNvSpPr>
          <p:nvPr>
            <p:ph type="body" idx="2"/>
          </p:nvPr>
        </p:nvSpPr>
        <p:spPr>
          <a:xfrm>
            <a:off x="1143000" y="3662464"/>
            <a:ext cx="3932237" cy="2206523"/>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600"/>
              <a:buNone/>
              <a:defRPr sz="1600" i="1"/>
            </a:lvl1pPr>
            <a:lvl2pPr marL="914400" lvl="1" indent="-228600" algn="l">
              <a:lnSpc>
                <a:spcPct val="120000"/>
              </a:lnSpc>
              <a:spcBef>
                <a:spcPts val="500"/>
              </a:spcBef>
              <a:spcAft>
                <a:spcPts val="0"/>
              </a:spcAft>
              <a:buClr>
                <a:schemeClr val="lt1"/>
              </a:buClr>
              <a:buSzPts val="1400"/>
              <a:buFont typeface="Play"/>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Font typeface="Play"/>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3" name="Google Shape;63;p16"/>
          <p:cNvSpPr txBox="1">
            <a:spLocks noGrp="1"/>
          </p:cNvSpPr>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6"/>
          <p:cNvSpPr txBox="1">
            <a:spLocks noGrp="1"/>
          </p:cNvSpPr>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6"/>
          <p:cNvSpPr txBox="1">
            <a:spLocks noGrp="1"/>
          </p:cNvSpPr>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6"/>
        <p:cNvGrpSpPr/>
        <p:nvPr/>
      </p:nvGrpSpPr>
      <p:grpSpPr>
        <a:xfrm>
          <a:off x="0" y="0"/>
          <a:ext cx="0" cy="0"/>
          <a:chOff x="0" y="0"/>
          <a:chExt cx="0" cy="0"/>
        </a:xfrm>
      </p:grpSpPr>
      <p:sp>
        <p:nvSpPr>
          <p:cNvPr id="67" name="Google Shape;67;p17"/>
          <p:cNvSpPr>
            <a:spLocks noGrp="1"/>
          </p:cNvSpPr>
          <p:nvPr>
            <p:ph type="pic" idx="2"/>
          </p:nvPr>
        </p:nvSpPr>
        <p:spPr>
          <a:xfrm>
            <a:off x="5513614" y="987425"/>
            <a:ext cx="5535386" cy="4873625"/>
          </a:xfrm>
          <a:prstGeom prst="rect">
            <a:avLst/>
          </a:prstGeom>
          <a:noFill/>
          <a:ln>
            <a:noFill/>
          </a:ln>
        </p:spPr>
      </p:sp>
      <p:sp>
        <p:nvSpPr>
          <p:cNvPr id="68" name="Google Shape;68;p17"/>
          <p:cNvSpPr txBox="1">
            <a:spLocks noGrp="1"/>
          </p:cNvSpPr>
          <p:nvPr>
            <p:ph type="body" idx="1"/>
          </p:nvPr>
        </p:nvSpPr>
        <p:spPr>
          <a:xfrm>
            <a:off x="1143000" y="3657601"/>
            <a:ext cx="3932236" cy="221138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600"/>
              <a:buNone/>
              <a:defRPr sz="1600" i="1"/>
            </a:lvl1pPr>
            <a:lvl2pPr marL="914400" lvl="1" indent="-228600" algn="l">
              <a:lnSpc>
                <a:spcPct val="120000"/>
              </a:lnSpc>
              <a:spcBef>
                <a:spcPts val="500"/>
              </a:spcBef>
              <a:spcAft>
                <a:spcPts val="0"/>
              </a:spcAft>
              <a:buClr>
                <a:schemeClr val="lt1"/>
              </a:buClr>
              <a:buSzPts val="1400"/>
              <a:buFont typeface="Play"/>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Font typeface="Play"/>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9" name="Google Shape;69;p17"/>
          <p:cNvSpPr txBox="1">
            <a:spLocks noGrp="1"/>
          </p:cNvSpPr>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7"/>
          <p:cNvSpPr txBox="1">
            <a:spLocks noGrp="1"/>
          </p:cNvSpPr>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7"/>
          <p:cNvSpPr txBox="1">
            <a:spLocks noGrp="1"/>
          </p:cNvSpPr>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US"/>
              <a:t>‹#›</a:t>
            </a:fld>
            <a:endParaRPr/>
          </a:p>
        </p:txBody>
      </p:sp>
      <p:sp>
        <p:nvSpPr>
          <p:cNvPr id="72" name="Google Shape;72;p17"/>
          <p:cNvSpPr txBox="1">
            <a:spLocks noGrp="1"/>
          </p:cNvSpPr>
          <p:nvPr>
            <p:ph type="title"/>
          </p:nvPr>
        </p:nvSpPr>
        <p:spPr>
          <a:xfrm>
            <a:off x="1143000" y="1600201"/>
            <a:ext cx="3932236" cy="1959428"/>
          </a:xfrm>
          <a:prstGeom prst="rect">
            <a:avLst/>
          </a:prstGeom>
          <a:noFill/>
          <a:ln>
            <a:noFill/>
          </a:ln>
        </p:spPr>
        <p:txBody>
          <a:bodyPr spcFirstLastPara="1" wrap="square" lIns="91425" tIns="45700" rIns="91425" bIns="45700" anchor="b" anchorCtr="0">
            <a:normAutofit/>
          </a:bodyPr>
          <a:lstStyle>
            <a:lvl1pPr lvl="0" algn="l">
              <a:lnSpc>
                <a:spcPct val="110000"/>
              </a:lnSpc>
              <a:spcBef>
                <a:spcPts val="0"/>
              </a:spcBef>
              <a:spcAft>
                <a:spcPts val="0"/>
              </a:spcAft>
              <a:buClr>
                <a:schemeClr val="lt1"/>
              </a:buClr>
              <a:buSzPts val="2400"/>
              <a:buFont typeface="Play"/>
              <a:buNone/>
              <a:defRPr sz="2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8"/>
          <p:cNvSpPr/>
          <p:nvPr/>
        </p:nvSpPr>
        <p:spPr>
          <a:xfrm>
            <a:off x="9749268" y="4070878"/>
            <a:ext cx="2442733" cy="2787123"/>
          </a:xfrm>
          <a:custGeom>
            <a:avLst/>
            <a:gdLst/>
            <a:ahLst/>
            <a:cxnLst/>
            <a:rect l="l" t="t" r="r" b="b"/>
            <a:pathLst>
              <a:path w="2442733" h="2787123" extrusionOk="0">
                <a:moveTo>
                  <a:pt x="2442733" y="0"/>
                </a:moveTo>
                <a:lnTo>
                  <a:pt x="2442733" y="2787123"/>
                </a:lnTo>
                <a:lnTo>
                  <a:pt x="0" y="278712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7" name="Google Shape;7;p8"/>
          <p:cNvSpPr/>
          <p:nvPr/>
        </p:nvSpPr>
        <p:spPr>
          <a:xfrm rot="10800000">
            <a:off x="0" y="0"/>
            <a:ext cx="2442733" cy="2787123"/>
          </a:xfrm>
          <a:custGeom>
            <a:avLst/>
            <a:gdLst/>
            <a:ahLst/>
            <a:cxnLst/>
            <a:rect l="l" t="t" r="r" b="b"/>
            <a:pathLst>
              <a:path w="2442733" h="2787123" extrusionOk="0">
                <a:moveTo>
                  <a:pt x="2442733" y="0"/>
                </a:moveTo>
                <a:lnTo>
                  <a:pt x="2442733" y="2787123"/>
                </a:lnTo>
                <a:lnTo>
                  <a:pt x="0" y="278712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cxnSp>
        <p:nvCxnSpPr>
          <p:cNvPr id="8" name="Google Shape;8;p8"/>
          <p:cNvCxnSpPr/>
          <p:nvPr/>
        </p:nvCxnSpPr>
        <p:spPr>
          <a:xfrm>
            <a:off x="1233837" y="6172200"/>
            <a:ext cx="9760638" cy="0"/>
          </a:xfrm>
          <a:prstGeom prst="straightConnector1">
            <a:avLst/>
          </a:prstGeom>
          <a:noFill/>
          <a:ln w="12700" cap="flat" cmpd="sng">
            <a:solidFill>
              <a:schemeClr val="lt1"/>
            </a:solidFill>
            <a:prstDash val="solid"/>
            <a:miter lim="800000"/>
            <a:headEnd type="none" w="sm" len="sm"/>
            <a:tailEnd type="none" w="sm" len="sm"/>
          </a:ln>
        </p:spPr>
      </p:cxnSp>
      <p:sp>
        <p:nvSpPr>
          <p:cNvPr id="9" name="Google Shape;9;p8"/>
          <p:cNvSpPr txBox="1">
            <a:spLocks noGrp="1"/>
          </p:cNvSpPr>
          <p:nvPr>
            <p:ph type="title"/>
          </p:nvPr>
        </p:nvSpPr>
        <p:spPr>
          <a:xfrm>
            <a:off x="1143000" y="872935"/>
            <a:ext cx="9905999" cy="1360898"/>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chemeClr val="lt1"/>
              </a:buClr>
              <a:buSzPts val="4000"/>
              <a:buFont typeface="Play"/>
              <a:buNone/>
              <a:defRPr sz="4000" b="0" i="0" u="none" strike="noStrike" cap="none">
                <a:solidFill>
                  <a:schemeClr val="lt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 name="Google Shape;10;p8"/>
          <p:cNvSpPr txBox="1">
            <a:spLocks noGrp="1"/>
          </p:cNvSpPr>
          <p:nvPr>
            <p:ph type="body" idx="1"/>
          </p:nvPr>
        </p:nvSpPr>
        <p:spPr>
          <a:xfrm>
            <a:off x="1143000" y="2332026"/>
            <a:ext cx="9905999" cy="3567118"/>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lt1"/>
              </a:buClr>
              <a:buSzPts val="2000"/>
              <a:buFont typeface="Arial"/>
              <a:buChar char="•"/>
              <a:defRPr sz="2000" b="0" i="0" u="none" strike="noStrike" cap="none">
                <a:solidFill>
                  <a:schemeClr val="lt1"/>
                </a:solidFill>
                <a:latin typeface="Play"/>
                <a:ea typeface="Play"/>
                <a:cs typeface="Play"/>
                <a:sym typeface="Play"/>
              </a:defRPr>
            </a:lvl1pPr>
            <a:lvl2pPr marL="914400" marR="0" lvl="1" indent="-228600" algn="l" rtl="0">
              <a:lnSpc>
                <a:spcPct val="120000"/>
              </a:lnSpc>
              <a:spcBef>
                <a:spcPts val="500"/>
              </a:spcBef>
              <a:spcAft>
                <a:spcPts val="0"/>
              </a:spcAft>
              <a:buClr>
                <a:schemeClr val="lt1"/>
              </a:buClr>
              <a:buSzPts val="1800"/>
              <a:buFont typeface="Play"/>
              <a:buNone/>
              <a:defRPr sz="1800" b="0" i="1" u="none" strike="noStrike" cap="none">
                <a:solidFill>
                  <a:schemeClr val="lt1"/>
                </a:solidFill>
                <a:latin typeface="Play"/>
                <a:ea typeface="Play"/>
                <a:cs typeface="Play"/>
                <a:sym typeface="Play"/>
              </a:defRPr>
            </a:lvl2pPr>
            <a:lvl3pPr marL="1371600" marR="0" lvl="2" indent="-330200" algn="l" rtl="0">
              <a:lnSpc>
                <a:spcPct val="120000"/>
              </a:lnSpc>
              <a:spcBef>
                <a:spcPts val="500"/>
              </a:spcBef>
              <a:spcAft>
                <a:spcPts val="0"/>
              </a:spcAft>
              <a:buClr>
                <a:schemeClr val="lt1"/>
              </a:buClr>
              <a:buSzPts val="1600"/>
              <a:buFont typeface="Arial"/>
              <a:buChar char="•"/>
              <a:defRPr sz="1600" b="0" i="0" u="none" strike="noStrike" cap="none">
                <a:solidFill>
                  <a:schemeClr val="lt1"/>
                </a:solidFill>
                <a:latin typeface="Play"/>
                <a:ea typeface="Play"/>
                <a:cs typeface="Play"/>
                <a:sym typeface="Play"/>
              </a:defRPr>
            </a:lvl3pPr>
            <a:lvl4pPr marL="1828800" marR="0" lvl="3" indent="-228600" algn="l" rtl="0">
              <a:lnSpc>
                <a:spcPct val="120000"/>
              </a:lnSpc>
              <a:spcBef>
                <a:spcPts val="500"/>
              </a:spcBef>
              <a:spcAft>
                <a:spcPts val="0"/>
              </a:spcAft>
              <a:buClr>
                <a:schemeClr val="lt1"/>
              </a:buClr>
              <a:buSzPts val="1400"/>
              <a:buFont typeface="Play"/>
              <a:buNone/>
              <a:defRPr sz="1400" b="0" i="1" u="none" strike="noStrike" cap="none">
                <a:solidFill>
                  <a:schemeClr val="lt1"/>
                </a:solidFill>
                <a:latin typeface="Play"/>
                <a:ea typeface="Play"/>
                <a:cs typeface="Play"/>
                <a:sym typeface="Play"/>
              </a:defRPr>
            </a:lvl4pPr>
            <a:lvl5pPr marL="2286000" marR="0" lvl="4" indent="-317500" algn="l" rtl="0">
              <a:lnSpc>
                <a:spcPct val="120000"/>
              </a:lnSpc>
              <a:spcBef>
                <a:spcPts val="500"/>
              </a:spcBef>
              <a:spcAft>
                <a:spcPts val="0"/>
              </a:spcAft>
              <a:buClr>
                <a:schemeClr val="lt1"/>
              </a:buClr>
              <a:buSzPts val="1400"/>
              <a:buFont typeface="Arial"/>
              <a:buChar char="•"/>
              <a:defRPr sz="1400" b="0" i="0" u="none" strike="noStrike" cap="none">
                <a:solidFill>
                  <a:schemeClr val="lt1"/>
                </a:solidFill>
                <a:latin typeface="Play"/>
                <a:ea typeface="Play"/>
                <a:cs typeface="Play"/>
                <a:sym typeface="Play"/>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Play"/>
                <a:ea typeface="Play"/>
                <a:cs typeface="Play"/>
                <a:sym typeface="Play"/>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Play"/>
                <a:ea typeface="Play"/>
                <a:cs typeface="Play"/>
                <a:sym typeface="Play"/>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Play"/>
                <a:ea typeface="Play"/>
                <a:cs typeface="Play"/>
                <a:sym typeface="Play"/>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Play"/>
                <a:ea typeface="Play"/>
                <a:cs typeface="Play"/>
                <a:sym typeface="Play"/>
              </a:defRPr>
            </a:lvl9pPr>
          </a:lstStyle>
          <a:p>
            <a:endParaRPr/>
          </a:p>
        </p:txBody>
      </p:sp>
      <p:sp>
        <p:nvSpPr>
          <p:cNvPr id="11" name="Google Shape;11;p8"/>
          <p:cNvSpPr txBox="1">
            <a:spLocks noGrp="1"/>
          </p:cNvSpPr>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Play"/>
                <a:ea typeface="Play"/>
                <a:cs typeface="Play"/>
                <a:sym typeface="Pla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Play"/>
                <a:ea typeface="Play"/>
                <a:cs typeface="Play"/>
                <a:sym typeface="Pla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Play"/>
                <a:ea typeface="Play"/>
                <a:cs typeface="Play"/>
                <a:sym typeface="Pla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Play"/>
                <a:ea typeface="Play"/>
                <a:cs typeface="Play"/>
                <a:sym typeface="Pla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Play"/>
                <a:ea typeface="Play"/>
                <a:cs typeface="Play"/>
                <a:sym typeface="Pla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Play"/>
                <a:ea typeface="Play"/>
                <a:cs typeface="Play"/>
                <a:sym typeface="Pla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Play"/>
                <a:ea typeface="Play"/>
                <a:cs typeface="Play"/>
                <a:sym typeface="Pla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Play"/>
                <a:ea typeface="Play"/>
                <a:cs typeface="Play"/>
                <a:sym typeface="Play"/>
              </a:defRPr>
            </a:lvl9pPr>
          </a:lstStyle>
          <a:p>
            <a:endParaRPr/>
          </a:p>
        </p:txBody>
      </p:sp>
      <p:sp>
        <p:nvSpPr>
          <p:cNvPr id="12" name="Google Shape;12;p8"/>
          <p:cNvSpPr txBox="1">
            <a:spLocks noGrp="1"/>
          </p:cNvSpPr>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Play"/>
                <a:ea typeface="Play"/>
                <a:cs typeface="Play"/>
                <a:sym typeface="Pla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Play"/>
                <a:ea typeface="Play"/>
                <a:cs typeface="Play"/>
                <a:sym typeface="Pla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Play"/>
                <a:ea typeface="Play"/>
                <a:cs typeface="Play"/>
                <a:sym typeface="Pla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Play"/>
                <a:ea typeface="Play"/>
                <a:cs typeface="Play"/>
                <a:sym typeface="Pla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Play"/>
                <a:ea typeface="Play"/>
                <a:cs typeface="Play"/>
                <a:sym typeface="Pla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Play"/>
                <a:ea typeface="Play"/>
                <a:cs typeface="Play"/>
                <a:sym typeface="Pla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Play"/>
                <a:ea typeface="Play"/>
                <a:cs typeface="Play"/>
                <a:sym typeface="Pla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Play"/>
                <a:ea typeface="Play"/>
                <a:cs typeface="Play"/>
                <a:sym typeface="Play"/>
              </a:defRPr>
            </a:lvl9pPr>
          </a:lstStyle>
          <a:p>
            <a:endParaRPr/>
          </a:p>
        </p:txBody>
      </p:sp>
      <p:sp>
        <p:nvSpPr>
          <p:cNvPr id="13" name="Google Shape;13;p8"/>
          <p:cNvSpPr txBox="1">
            <a:spLocks noGrp="1"/>
          </p:cNvSpPr>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samruddhim/olympics-althlete-events-analysi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about:blank"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8"/>
        <p:cNvGrpSpPr/>
        <p:nvPr/>
      </p:nvGrpSpPr>
      <p:grpSpPr>
        <a:xfrm>
          <a:off x="0" y="0"/>
          <a:ext cx="0" cy="0"/>
          <a:chOff x="0" y="0"/>
          <a:chExt cx="0" cy="0"/>
        </a:xfrm>
      </p:grpSpPr>
      <p:sp>
        <p:nvSpPr>
          <p:cNvPr id="89" name="Google Shape;89;p1"/>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90" name="Google Shape;90;p1"/>
          <p:cNvSpPr/>
          <p:nvPr/>
        </p:nvSpPr>
        <p:spPr>
          <a:xfrm>
            <a:off x="3088973" y="0"/>
            <a:ext cx="8239927" cy="6858000"/>
          </a:xfrm>
          <a:custGeom>
            <a:avLst/>
            <a:gdLst/>
            <a:ahLst/>
            <a:cxnLst/>
            <a:rect l="l" t="t" r="r" b="b"/>
            <a:pathLst>
              <a:path w="8239927" h="6858000" extrusionOk="0">
                <a:moveTo>
                  <a:pt x="6010593" y="0"/>
                </a:moveTo>
                <a:lnTo>
                  <a:pt x="8239927" y="0"/>
                </a:lnTo>
                <a:lnTo>
                  <a:pt x="2229335" y="6858000"/>
                </a:lnTo>
                <a:lnTo>
                  <a:pt x="0" y="685800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91" name="Google Shape;91;p1"/>
          <p:cNvSpPr txBox="1">
            <a:spLocks noGrp="1"/>
          </p:cNvSpPr>
          <p:nvPr>
            <p:ph type="ctrTitle"/>
          </p:nvPr>
        </p:nvSpPr>
        <p:spPr>
          <a:xfrm>
            <a:off x="554632" y="390046"/>
            <a:ext cx="8951618" cy="6463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1"/>
              </a:buClr>
              <a:buSzPts val="3800"/>
              <a:buFont typeface="Play"/>
              <a:buNone/>
            </a:pPr>
            <a:r>
              <a:rPr lang="en-US" sz="3800"/>
              <a:t>DATA-230: DATA VISUALIZATION</a:t>
            </a:r>
            <a:endParaRPr/>
          </a:p>
        </p:txBody>
      </p:sp>
      <p:sp>
        <p:nvSpPr>
          <p:cNvPr id="92" name="Google Shape;92;p1"/>
          <p:cNvSpPr txBox="1">
            <a:spLocks noGrp="1"/>
          </p:cNvSpPr>
          <p:nvPr>
            <p:ph type="subTitle" idx="1"/>
          </p:nvPr>
        </p:nvSpPr>
        <p:spPr>
          <a:xfrm>
            <a:off x="554632" y="3026398"/>
            <a:ext cx="3312208" cy="2116816"/>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1"/>
              </a:buClr>
              <a:buSzPts val="2000"/>
              <a:buNone/>
            </a:pPr>
            <a:r>
              <a:rPr lang="en-US" sz="2000"/>
              <a:t>Group 8 :</a:t>
            </a:r>
            <a:endParaRPr/>
          </a:p>
          <a:p>
            <a:pPr marL="342900" lvl="0" indent="-342900" algn="l" rtl="0">
              <a:lnSpc>
                <a:spcPct val="100000"/>
              </a:lnSpc>
              <a:spcBef>
                <a:spcPts val="1000"/>
              </a:spcBef>
              <a:spcAft>
                <a:spcPts val="0"/>
              </a:spcAft>
              <a:buClr>
                <a:schemeClr val="lt1"/>
              </a:buClr>
              <a:buSzPts val="2000"/>
              <a:buAutoNum type="arabicParenR"/>
            </a:pPr>
            <a:r>
              <a:rPr lang="en-US" sz="2000"/>
              <a:t>Greeshma Venkatesh</a:t>
            </a:r>
            <a:endParaRPr/>
          </a:p>
          <a:p>
            <a:pPr marL="342900" lvl="0" indent="-342900" algn="l" rtl="0">
              <a:lnSpc>
                <a:spcPct val="100000"/>
              </a:lnSpc>
              <a:spcBef>
                <a:spcPts val="1000"/>
              </a:spcBef>
              <a:spcAft>
                <a:spcPts val="0"/>
              </a:spcAft>
              <a:buClr>
                <a:schemeClr val="lt1"/>
              </a:buClr>
              <a:buSzPts val="2000"/>
              <a:buAutoNum type="arabicParenR"/>
            </a:pPr>
            <a:r>
              <a:rPr lang="en-US" sz="2000"/>
              <a:t>Saroj Saran</a:t>
            </a:r>
            <a:endParaRPr/>
          </a:p>
          <a:p>
            <a:pPr marL="342900" lvl="0" indent="-342900" algn="l" rtl="0">
              <a:lnSpc>
                <a:spcPct val="100000"/>
              </a:lnSpc>
              <a:spcBef>
                <a:spcPts val="1000"/>
              </a:spcBef>
              <a:spcAft>
                <a:spcPts val="0"/>
              </a:spcAft>
              <a:buClr>
                <a:schemeClr val="lt1"/>
              </a:buClr>
              <a:buSzPts val="2000"/>
              <a:buAutoNum type="arabicParenR"/>
            </a:pPr>
            <a:r>
              <a:rPr lang="en-US" sz="2000"/>
              <a:t>Vinupriya Sanjay Kumar</a:t>
            </a:r>
            <a:endParaRPr/>
          </a:p>
        </p:txBody>
      </p:sp>
      <p:pic>
        <p:nvPicPr>
          <p:cNvPr id="93" name="Google Shape;93;p1" descr="Connecting lines and dots"/>
          <p:cNvPicPr preferRelativeResize="0"/>
          <p:nvPr/>
        </p:nvPicPr>
        <p:blipFill rotWithShape="1">
          <a:blip r:embed="rId3">
            <a:alphaModFix/>
          </a:blip>
          <a:srcRect l="38359"/>
          <a:stretch/>
        </p:blipFill>
        <p:spPr>
          <a:xfrm>
            <a:off x="5318308" y="10"/>
            <a:ext cx="6873692" cy="6857990"/>
          </a:xfrm>
          <a:custGeom>
            <a:avLst/>
            <a:gdLst/>
            <a:ahLst/>
            <a:cxnLst/>
            <a:rect l="l" t="t" r="r" b="b"/>
            <a:pathLst>
              <a:path w="6873692" h="6858000" extrusionOk="0">
                <a:moveTo>
                  <a:pt x="6010592" y="0"/>
                </a:moveTo>
                <a:lnTo>
                  <a:pt x="6873692" y="0"/>
                </a:lnTo>
                <a:lnTo>
                  <a:pt x="6873692" y="6858000"/>
                </a:lnTo>
                <a:lnTo>
                  <a:pt x="0" y="6858000"/>
                </a:lnTo>
                <a:lnTo>
                  <a:pt x="6010589" y="4"/>
                </a:lnTo>
                <a:cubicBezTo>
                  <a:pt x="6010589" y="3"/>
                  <a:pt x="6010590" y="3"/>
                  <a:pt x="6010590" y="2"/>
                </a:cubicBezTo>
                <a:close/>
              </a:path>
            </a:pathLst>
          </a:custGeom>
          <a:noFill/>
          <a:ln>
            <a:noFill/>
          </a:ln>
        </p:spPr>
      </p:pic>
      <p:sp>
        <p:nvSpPr>
          <p:cNvPr id="94" name="Google Shape;94;p1"/>
          <p:cNvSpPr txBox="1"/>
          <p:nvPr/>
        </p:nvSpPr>
        <p:spPr>
          <a:xfrm>
            <a:off x="129125" y="1154225"/>
            <a:ext cx="9076200" cy="1077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lt1"/>
                </a:solidFill>
                <a:latin typeface="Play"/>
                <a:ea typeface="Play"/>
                <a:cs typeface="Play"/>
                <a:sym typeface="Play"/>
              </a:rPr>
              <a:t>Title: Analysis and Visualization of Olympic Games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7"/>
          <p:cNvSpPr txBox="1">
            <a:spLocks noGrp="1"/>
          </p:cNvSpPr>
          <p:nvPr>
            <p:ph type="title"/>
          </p:nvPr>
        </p:nvSpPr>
        <p:spPr>
          <a:xfrm>
            <a:off x="1143000" y="398802"/>
            <a:ext cx="9905999" cy="71879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45454"/>
              <a:buNone/>
            </a:pPr>
            <a:br>
              <a:rPr lang="en-US" sz="4400">
                <a:solidFill>
                  <a:schemeClr val="lt1"/>
                </a:solidFill>
              </a:rPr>
            </a:br>
            <a:r>
              <a:rPr lang="en-US" sz="4400">
                <a:solidFill>
                  <a:schemeClr val="lt1"/>
                </a:solidFill>
              </a:rPr>
              <a:t>Future Work</a:t>
            </a:r>
            <a:br>
              <a:rPr lang="en-US">
                <a:solidFill>
                  <a:schemeClr val="lt1"/>
                </a:solidFill>
              </a:rPr>
            </a:br>
            <a:endParaRPr/>
          </a:p>
        </p:txBody>
      </p:sp>
      <p:sp>
        <p:nvSpPr>
          <p:cNvPr id="197" name="Google Shape;197;p27"/>
          <p:cNvSpPr txBox="1">
            <a:spLocks noGrp="1"/>
          </p:cNvSpPr>
          <p:nvPr>
            <p:ph type="body" idx="1"/>
          </p:nvPr>
        </p:nvSpPr>
        <p:spPr>
          <a:xfrm>
            <a:off x="1143000" y="1388533"/>
            <a:ext cx="9905999" cy="4510611"/>
          </a:xfrm>
          <a:prstGeom prst="rect">
            <a:avLst/>
          </a:prstGeom>
          <a:noFill/>
          <a:ln>
            <a:noFill/>
          </a:ln>
        </p:spPr>
        <p:txBody>
          <a:bodyPr spcFirstLastPara="1" wrap="square" lIns="91425" tIns="45700" rIns="91425" bIns="45700" anchor="t" anchorCtr="0">
            <a:normAutofit fontScale="92500" lnSpcReduction="10000"/>
          </a:bodyPr>
          <a:lstStyle/>
          <a:p>
            <a:pPr marL="457200" lvl="0" indent="-342900" algn="l" rtl="0">
              <a:lnSpc>
                <a:spcPct val="120000"/>
              </a:lnSpc>
              <a:spcBef>
                <a:spcPts val="1000"/>
              </a:spcBef>
              <a:spcAft>
                <a:spcPts val="0"/>
              </a:spcAft>
              <a:buClr>
                <a:schemeClr val="lt1"/>
              </a:buClr>
              <a:buSzPct val="97297"/>
              <a:buChar char="•"/>
            </a:pPr>
            <a:r>
              <a:rPr lang="en-US"/>
              <a:t>Build a more detailed and robust customizable Olympics event schedule dashboard which could include in-depth details like status of each of the sports if the sport is finished or scheduled or In-Progress. Also live updates about countries leading position numbers for all the sports can be included.</a:t>
            </a:r>
            <a:endParaRPr/>
          </a:p>
          <a:p>
            <a:pPr marL="457200" lvl="0" indent="-342900" algn="l" rtl="0">
              <a:lnSpc>
                <a:spcPct val="120000"/>
              </a:lnSpc>
              <a:spcBef>
                <a:spcPts val="1000"/>
              </a:spcBef>
              <a:spcAft>
                <a:spcPts val="0"/>
              </a:spcAft>
              <a:buClr>
                <a:schemeClr val="lt1"/>
              </a:buClr>
              <a:buSzPct val="97297"/>
              <a:buChar char="•"/>
            </a:pPr>
            <a:r>
              <a:rPr lang="en-US"/>
              <a:t> To support the integration of live updates on the tableau dashboard we can use a database like Oracle database which is updated with live data on a timely basis, and we can establish a live connection on tableau which sends queries to the database and updates the visuals based on the changed results. </a:t>
            </a:r>
            <a:endParaRPr/>
          </a:p>
          <a:p>
            <a:pPr marL="457200" lvl="0" indent="-342900" algn="l" rtl="0">
              <a:lnSpc>
                <a:spcPct val="120000"/>
              </a:lnSpc>
              <a:spcBef>
                <a:spcPts val="1000"/>
              </a:spcBef>
              <a:spcAft>
                <a:spcPts val="0"/>
              </a:spcAft>
              <a:buClr>
                <a:schemeClr val="lt1"/>
              </a:buClr>
              <a:buSzPct val="97297"/>
              <a:buChar char="•"/>
            </a:pPr>
            <a:r>
              <a:rPr lang="en-US"/>
              <a:t>Mobile applications with necessary analysis and visualization can be built. We can also enable notification feature to remind people who are eagerly waiting for a particular event to begin and would want to follow and visualize timely updates of the sport events. </a:t>
            </a:r>
            <a:endParaRPr/>
          </a:p>
          <a:p>
            <a:pPr marL="457200" lvl="0" indent="-228600" algn="l" rtl="0">
              <a:lnSpc>
                <a:spcPct val="120000"/>
              </a:lnSpc>
              <a:spcBef>
                <a:spcPts val="1000"/>
              </a:spcBef>
              <a:spcAft>
                <a:spcPts val="0"/>
              </a:spcAft>
              <a:buClr>
                <a:schemeClr val="lt1"/>
              </a:buClr>
              <a:buSzPct val="97297"/>
              <a:buNone/>
            </a:pPr>
            <a:endParaRPr/>
          </a:p>
          <a:p>
            <a:pPr marL="457200" lvl="0" indent="-228600" algn="l" rtl="0">
              <a:lnSpc>
                <a:spcPct val="120000"/>
              </a:lnSpc>
              <a:spcBef>
                <a:spcPts val="1000"/>
              </a:spcBef>
              <a:spcAft>
                <a:spcPts val="0"/>
              </a:spcAft>
              <a:buClr>
                <a:schemeClr val="lt1"/>
              </a:buClr>
              <a:buSzPct val="97297"/>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8"/>
          <p:cNvSpPr txBox="1">
            <a:spLocks noGrp="1"/>
          </p:cNvSpPr>
          <p:nvPr>
            <p:ph type="title"/>
          </p:nvPr>
        </p:nvSpPr>
        <p:spPr>
          <a:xfrm>
            <a:off x="1143000" y="438590"/>
            <a:ext cx="9905999" cy="104053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45454"/>
              <a:buNone/>
            </a:pPr>
            <a:br>
              <a:rPr lang="en-US" sz="4400">
                <a:solidFill>
                  <a:schemeClr val="lt1"/>
                </a:solidFill>
              </a:rPr>
            </a:br>
            <a:r>
              <a:rPr lang="en-US" sz="4900">
                <a:solidFill>
                  <a:schemeClr val="lt1"/>
                </a:solidFill>
              </a:rPr>
              <a:t>Course work Implementation</a:t>
            </a:r>
            <a:br>
              <a:rPr lang="en-US">
                <a:solidFill>
                  <a:schemeClr val="lt1"/>
                </a:solidFill>
              </a:rPr>
            </a:br>
            <a:endParaRPr/>
          </a:p>
        </p:txBody>
      </p:sp>
      <p:sp>
        <p:nvSpPr>
          <p:cNvPr id="203" name="Google Shape;203;p28"/>
          <p:cNvSpPr txBox="1">
            <a:spLocks noGrp="1"/>
          </p:cNvSpPr>
          <p:nvPr>
            <p:ph type="body" idx="1"/>
          </p:nvPr>
        </p:nvSpPr>
        <p:spPr>
          <a:xfrm>
            <a:off x="1143000" y="1727200"/>
            <a:ext cx="9905999" cy="4171944"/>
          </a:xfrm>
          <a:prstGeom prst="rect">
            <a:avLst/>
          </a:prstGeom>
          <a:noFill/>
          <a:ln>
            <a:noFill/>
          </a:ln>
        </p:spPr>
        <p:txBody>
          <a:bodyPr spcFirstLastPara="1" wrap="square" lIns="91425" tIns="45700" rIns="91425" bIns="45700" anchor="t" anchorCtr="0">
            <a:normAutofit/>
          </a:bodyPr>
          <a:lstStyle/>
          <a:p>
            <a:pPr marL="457200" lvl="0" indent="-342900" algn="l" rtl="0">
              <a:lnSpc>
                <a:spcPct val="120000"/>
              </a:lnSpc>
              <a:spcBef>
                <a:spcPts val="1000"/>
              </a:spcBef>
              <a:spcAft>
                <a:spcPts val="0"/>
              </a:spcAft>
              <a:buClr>
                <a:schemeClr val="lt1"/>
              </a:buClr>
              <a:buSzPts val="1800"/>
              <a:buChar char="•"/>
            </a:pPr>
            <a:r>
              <a:rPr lang="en-US" sz="2400">
                <a:latin typeface="Arial"/>
                <a:ea typeface="Arial"/>
                <a:cs typeface="Arial"/>
                <a:sym typeface="Arial"/>
              </a:rPr>
              <a:t>All our visualizations can be easily understood by people with color blindness. To check that we have checked using the color blindness simulator.</a:t>
            </a:r>
            <a:endParaRPr/>
          </a:p>
          <a:p>
            <a:pPr marL="457200" lvl="0" indent="-342900" algn="l" rtl="0">
              <a:lnSpc>
                <a:spcPct val="120000"/>
              </a:lnSpc>
              <a:spcBef>
                <a:spcPts val="1000"/>
              </a:spcBef>
              <a:spcAft>
                <a:spcPts val="0"/>
              </a:spcAft>
              <a:buClr>
                <a:schemeClr val="lt1"/>
              </a:buClr>
              <a:buSzPts val="1800"/>
              <a:buChar char="•"/>
            </a:pPr>
            <a:r>
              <a:rPr lang="en-US" sz="2400">
                <a:latin typeface="Arial"/>
                <a:ea typeface="Arial"/>
                <a:cs typeface="Arial"/>
                <a:sym typeface="Arial"/>
              </a:rPr>
              <a:t>Usage of Gestalts Law principles of Perceptual Grouping in our visualizations.</a:t>
            </a:r>
            <a:endParaRPr/>
          </a:p>
          <a:p>
            <a:pPr marL="457200" lvl="0" indent="-342900" algn="l" rtl="0">
              <a:lnSpc>
                <a:spcPct val="120000"/>
              </a:lnSpc>
              <a:spcBef>
                <a:spcPts val="1000"/>
              </a:spcBef>
              <a:spcAft>
                <a:spcPts val="0"/>
              </a:spcAft>
              <a:buClr>
                <a:schemeClr val="lt1"/>
              </a:buClr>
              <a:buSzPts val="1800"/>
              <a:buChar char="•"/>
            </a:pPr>
            <a:r>
              <a:rPr lang="en-US" sz="2400">
                <a:latin typeface="Arial"/>
                <a:ea typeface="Arial"/>
                <a:cs typeface="Arial"/>
                <a:sym typeface="Arial"/>
              </a:rPr>
              <a:t>Colors used for the visuals are not noisy and doesn’t affect the eyes.</a:t>
            </a:r>
            <a:endParaRPr/>
          </a:p>
          <a:p>
            <a:pPr marL="457200" lvl="0" indent="-342900" algn="l" rtl="0">
              <a:lnSpc>
                <a:spcPct val="120000"/>
              </a:lnSpc>
              <a:spcBef>
                <a:spcPts val="1000"/>
              </a:spcBef>
              <a:spcAft>
                <a:spcPts val="0"/>
              </a:spcAft>
              <a:buClr>
                <a:schemeClr val="lt1"/>
              </a:buClr>
              <a:buSzPts val="1800"/>
              <a:buChar char="•"/>
            </a:pPr>
            <a:r>
              <a:rPr lang="en-US" sz="2400">
                <a:latin typeface="Arial"/>
                <a:ea typeface="Arial"/>
                <a:cs typeface="Arial"/>
                <a:sym typeface="Arial"/>
              </a:rPr>
              <a:t>Portrayed our visualization in a story form so that it is easier to capture the details in the visualization </a:t>
            </a:r>
            <a:endParaRPr/>
          </a:p>
          <a:p>
            <a:pPr marL="457200" lvl="0" indent="-228600" algn="l" rtl="0">
              <a:lnSpc>
                <a:spcPct val="120000"/>
              </a:lnSpc>
              <a:spcBef>
                <a:spcPts val="1000"/>
              </a:spcBef>
              <a:spcAft>
                <a:spcPts val="0"/>
              </a:spcAft>
              <a:buClr>
                <a:schemeClr val="lt1"/>
              </a:buClr>
              <a:buSzPts val="1800"/>
              <a:buNone/>
            </a:pPr>
            <a:endParaRPr/>
          </a:p>
          <a:p>
            <a:pPr marL="457200" lvl="0" indent="-228600" algn="l" rtl="0">
              <a:lnSpc>
                <a:spcPct val="120000"/>
              </a:lnSpc>
              <a:spcBef>
                <a:spcPts val="1000"/>
              </a:spcBef>
              <a:spcAft>
                <a:spcPts val="0"/>
              </a:spcAft>
              <a:buClr>
                <a:schemeClr val="lt1"/>
              </a:buClr>
              <a:buSzPts val="1800"/>
              <a:buNone/>
            </a:pPr>
            <a:endParaRPr/>
          </a:p>
          <a:p>
            <a:pPr marL="457200" lvl="0" indent="-228600" algn="l" rtl="0">
              <a:lnSpc>
                <a:spcPct val="120000"/>
              </a:lnSpc>
              <a:spcBef>
                <a:spcPts val="1000"/>
              </a:spcBef>
              <a:spcAft>
                <a:spcPts val="0"/>
              </a:spcAft>
              <a:buClr>
                <a:schemeClr val="lt1"/>
              </a:buClr>
              <a:buSzPts val="1800"/>
              <a:buNone/>
            </a:pPr>
            <a:endParaRPr/>
          </a:p>
          <a:p>
            <a:pPr marL="457200" lvl="0" indent="-228600" algn="l" rtl="0">
              <a:lnSpc>
                <a:spcPct val="120000"/>
              </a:lnSpc>
              <a:spcBef>
                <a:spcPts val="1000"/>
              </a:spcBef>
              <a:spcAft>
                <a:spcPts val="0"/>
              </a:spcAft>
              <a:buClr>
                <a:schemeClr val="lt1"/>
              </a:buClr>
              <a:buSzPts val="18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9"/>
          <p:cNvSpPr txBox="1">
            <a:spLocks noGrp="1"/>
          </p:cNvSpPr>
          <p:nvPr>
            <p:ph type="title"/>
          </p:nvPr>
        </p:nvSpPr>
        <p:spPr>
          <a:xfrm>
            <a:off x="1143000" y="233714"/>
            <a:ext cx="9905999" cy="76959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50000"/>
              <a:buNone/>
            </a:pPr>
            <a:br>
              <a:rPr lang="en-US">
                <a:solidFill>
                  <a:schemeClr val="lt1"/>
                </a:solidFill>
              </a:rPr>
            </a:br>
            <a:r>
              <a:rPr lang="en-US">
                <a:solidFill>
                  <a:schemeClr val="lt1"/>
                </a:solidFill>
              </a:rPr>
              <a:t>What did we learn from project</a:t>
            </a:r>
            <a:br>
              <a:rPr lang="en-US">
                <a:solidFill>
                  <a:schemeClr val="lt1"/>
                </a:solidFill>
              </a:rPr>
            </a:br>
            <a:endParaRPr/>
          </a:p>
        </p:txBody>
      </p:sp>
      <p:sp>
        <p:nvSpPr>
          <p:cNvPr id="209" name="Google Shape;209;p29"/>
          <p:cNvSpPr txBox="1">
            <a:spLocks noGrp="1"/>
          </p:cNvSpPr>
          <p:nvPr>
            <p:ph type="body" idx="1"/>
          </p:nvPr>
        </p:nvSpPr>
        <p:spPr>
          <a:xfrm>
            <a:off x="1143000" y="1388533"/>
            <a:ext cx="9905999" cy="4510611"/>
          </a:xfrm>
          <a:prstGeom prst="rect">
            <a:avLst/>
          </a:prstGeom>
          <a:noFill/>
          <a:ln>
            <a:noFill/>
          </a:ln>
        </p:spPr>
        <p:txBody>
          <a:bodyPr spcFirstLastPara="1" wrap="square" lIns="91425" tIns="45700" rIns="91425" bIns="45700" anchor="t" anchorCtr="0">
            <a:normAutofit fontScale="92500" lnSpcReduction="10000"/>
          </a:bodyPr>
          <a:lstStyle/>
          <a:p>
            <a:pPr marL="457200" lvl="0" indent="-342900" algn="l" rtl="0">
              <a:lnSpc>
                <a:spcPct val="120000"/>
              </a:lnSpc>
              <a:spcBef>
                <a:spcPts val="1000"/>
              </a:spcBef>
              <a:spcAft>
                <a:spcPts val="0"/>
              </a:spcAft>
              <a:buClr>
                <a:schemeClr val="lt1"/>
              </a:buClr>
              <a:buSzPct val="81081"/>
              <a:buChar char="•"/>
            </a:pPr>
            <a:r>
              <a:rPr lang="en-US" sz="2400">
                <a:latin typeface="Arial"/>
                <a:ea typeface="Arial"/>
                <a:cs typeface="Arial"/>
                <a:sym typeface="Arial"/>
              </a:rPr>
              <a:t>Selection of right datasets that best suits our goal of the project.</a:t>
            </a:r>
            <a:endParaRPr/>
          </a:p>
          <a:p>
            <a:pPr marL="457200" lvl="0" indent="-342900" algn="l" rtl="0">
              <a:lnSpc>
                <a:spcPct val="120000"/>
              </a:lnSpc>
              <a:spcBef>
                <a:spcPts val="1000"/>
              </a:spcBef>
              <a:spcAft>
                <a:spcPts val="0"/>
              </a:spcAft>
              <a:buClr>
                <a:schemeClr val="lt1"/>
              </a:buClr>
              <a:buSzPct val="81081"/>
              <a:buChar char="•"/>
            </a:pPr>
            <a:r>
              <a:rPr lang="en-US" sz="2400">
                <a:latin typeface="Arial"/>
                <a:ea typeface="Arial"/>
                <a:cs typeface="Arial"/>
                <a:sym typeface="Arial"/>
              </a:rPr>
              <a:t>Merged 3 different files, we used a data manipulation tool which is Pandas and we also used NumPy as our dataset contained a lot of numerical operations to be worked upon like GDP and Population. </a:t>
            </a:r>
            <a:endParaRPr/>
          </a:p>
          <a:p>
            <a:pPr marL="457200" lvl="0" indent="-342900" algn="l" rtl="0">
              <a:lnSpc>
                <a:spcPct val="120000"/>
              </a:lnSpc>
              <a:spcBef>
                <a:spcPts val="1000"/>
              </a:spcBef>
              <a:spcAft>
                <a:spcPts val="0"/>
              </a:spcAft>
              <a:buClr>
                <a:schemeClr val="lt1"/>
              </a:buClr>
              <a:buSzPct val="81081"/>
              <a:buChar char="•"/>
            </a:pPr>
            <a:r>
              <a:rPr lang="en-US" sz="2400">
                <a:latin typeface="Arial"/>
                <a:ea typeface="Arial"/>
                <a:cs typeface="Arial"/>
                <a:sym typeface="Arial"/>
              </a:rPr>
              <a:t>Learnt about Tableau Prep to clean our datasets.</a:t>
            </a:r>
            <a:endParaRPr/>
          </a:p>
          <a:p>
            <a:pPr marL="457200" lvl="0" indent="-342900" algn="l" rtl="0">
              <a:lnSpc>
                <a:spcPct val="120000"/>
              </a:lnSpc>
              <a:spcBef>
                <a:spcPts val="1000"/>
              </a:spcBef>
              <a:spcAft>
                <a:spcPts val="0"/>
              </a:spcAft>
              <a:buClr>
                <a:schemeClr val="lt1"/>
              </a:buClr>
              <a:buSzPct val="81081"/>
              <a:buChar char="•"/>
            </a:pPr>
            <a:r>
              <a:rPr lang="en-US" sz="2400">
                <a:latin typeface="Arial"/>
                <a:ea typeface="Arial"/>
                <a:cs typeface="Arial"/>
                <a:sym typeface="Arial"/>
              </a:rPr>
              <a:t>Learnt various options in Tableau like creating measures, calculated fields, importing images from other sources and incorporating it in shapes, creating interactive dashboards </a:t>
            </a:r>
            <a:endParaRPr/>
          </a:p>
          <a:p>
            <a:pPr marL="457200" lvl="0" indent="-342900" algn="l" rtl="0">
              <a:lnSpc>
                <a:spcPct val="120000"/>
              </a:lnSpc>
              <a:spcBef>
                <a:spcPts val="1000"/>
              </a:spcBef>
              <a:spcAft>
                <a:spcPts val="0"/>
              </a:spcAft>
              <a:buClr>
                <a:schemeClr val="lt1"/>
              </a:buClr>
              <a:buSzPct val="81081"/>
              <a:buChar char="•"/>
            </a:pPr>
            <a:r>
              <a:rPr lang="en-US" sz="2400">
                <a:latin typeface="Arial"/>
                <a:ea typeface="Arial"/>
                <a:cs typeface="Arial"/>
                <a:sym typeface="Arial"/>
              </a:rPr>
              <a:t>Learned how to merge all dashboards into one story and create a story line. </a:t>
            </a:r>
            <a:endParaRPr/>
          </a:p>
          <a:p>
            <a:pPr marL="457200" lvl="0" indent="-228600" algn="l" rtl="0">
              <a:lnSpc>
                <a:spcPct val="120000"/>
              </a:lnSpc>
              <a:spcBef>
                <a:spcPts val="1000"/>
              </a:spcBef>
              <a:spcAft>
                <a:spcPts val="0"/>
              </a:spcAft>
              <a:buClr>
                <a:schemeClr val="lt1"/>
              </a:buClr>
              <a:buSzPct val="97297"/>
              <a:buNone/>
            </a:pPr>
            <a:endParaRPr/>
          </a:p>
          <a:p>
            <a:pPr marL="457200" lvl="0" indent="-228600" algn="l" rtl="0">
              <a:lnSpc>
                <a:spcPct val="120000"/>
              </a:lnSpc>
              <a:spcBef>
                <a:spcPts val="1000"/>
              </a:spcBef>
              <a:spcAft>
                <a:spcPts val="0"/>
              </a:spcAft>
              <a:buClr>
                <a:schemeClr val="lt1"/>
              </a:buClr>
              <a:buSzPct val="97297"/>
              <a:buNone/>
            </a:pPr>
            <a:endParaRPr/>
          </a:p>
          <a:p>
            <a:pPr marL="457200" lvl="0" indent="-228600" algn="l" rtl="0">
              <a:lnSpc>
                <a:spcPct val="120000"/>
              </a:lnSpc>
              <a:spcBef>
                <a:spcPts val="1000"/>
              </a:spcBef>
              <a:spcAft>
                <a:spcPts val="0"/>
              </a:spcAft>
              <a:buClr>
                <a:schemeClr val="lt1"/>
              </a:buClr>
              <a:buSzPct val="97297"/>
              <a:buNone/>
            </a:pPr>
            <a:endParaRPr/>
          </a:p>
          <a:p>
            <a:pPr marL="457200" lvl="0" indent="-228600" algn="l" rtl="0">
              <a:lnSpc>
                <a:spcPct val="120000"/>
              </a:lnSpc>
              <a:spcBef>
                <a:spcPts val="1000"/>
              </a:spcBef>
              <a:spcAft>
                <a:spcPts val="0"/>
              </a:spcAft>
              <a:buClr>
                <a:schemeClr val="lt1"/>
              </a:buClr>
              <a:buSzPct val="97297"/>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0"/>
          <p:cNvSpPr txBox="1">
            <a:spLocks noGrp="1"/>
          </p:cNvSpPr>
          <p:nvPr>
            <p:ph type="title"/>
          </p:nvPr>
        </p:nvSpPr>
        <p:spPr>
          <a:xfrm>
            <a:off x="1142999" y="0"/>
            <a:ext cx="9905999" cy="846667"/>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50000"/>
              <a:buNone/>
            </a:pPr>
            <a:br>
              <a:rPr lang="en-US">
                <a:solidFill>
                  <a:schemeClr val="lt1"/>
                </a:solidFill>
              </a:rPr>
            </a:br>
            <a:r>
              <a:rPr lang="en-US" sz="4900">
                <a:solidFill>
                  <a:schemeClr val="lt1"/>
                </a:solidFill>
              </a:rPr>
              <a:t>References</a:t>
            </a:r>
            <a:br>
              <a:rPr lang="en-US">
                <a:solidFill>
                  <a:schemeClr val="lt1"/>
                </a:solidFill>
              </a:rPr>
            </a:br>
            <a:endParaRPr/>
          </a:p>
        </p:txBody>
      </p:sp>
      <p:sp>
        <p:nvSpPr>
          <p:cNvPr id="215" name="Google Shape;215;p30"/>
          <p:cNvSpPr txBox="1">
            <a:spLocks noGrp="1"/>
          </p:cNvSpPr>
          <p:nvPr>
            <p:ph type="body" idx="1"/>
          </p:nvPr>
        </p:nvSpPr>
        <p:spPr>
          <a:xfrm>
            <a:off x="1143000" y="1066800"/>
            <a:ext cx="9906000" cy="5034900"/>
          </a:xfrm>
          <a:prstGeom prst="rect">
            <a:avLst/>
          </a:prstGeom>
          <a:noFill/>
          <a:ln>
            <a:noFill/>
          </a:ln>
        </p:spPr>
        <p:txBody>
          <a:bodyPr spcFirstLastPara="1" wrap="square" lIns="91425" tIns="45700" rIns="91425" bIns="45700" anchor="t" anchorCtr="0">
            <a:normAutofit fontScale="55000" lnSpcReduction="20000"/>
          </a:bodyPr>
          <a:lstStyle/>
          <a:p>
            <a:pPr marL="628650" lvl="0" indent="-495204" algn="l" rtl="0">
              <a:lnSpc>
                <a:spcPct val="120000"/>
              </a:lnSpc>
              <a:spcBef>
                <a:spcPts val="1000"/>
              </a:spcBef>
              <a:spcAft>
                <a:spcPts val="0"/>
              </a:spcAft>
              <a:buSzPct val="115784"/>
              <a:buFont typeface="Arial"/>
              <a:buAutoNum type="arabicPeriod"/>
            </a:pPr>
            <a:r>
              <a:rPr lang="en-US" sz="2353">
                <a:latin typeface="Arial"/>
                <a:ea typeface="Arial"/>
                <a:cs typeface="Arial"/>
                <a:sym typeface="Arial"/>
              </a:rPr>
              <a:t>Nansystar, “Why Are The Olympic Games So Important To Many of Us?,” </a:t>
            </a:r>
            <a:r>
              <a:rPr lang="en-US" sz="2353" i="1">
                <a:latin typeface="Arial"/>
                <a:ea typeface="Arial"/>
                <a:cs typeface="Arial"/>
                <a:sym typeface="Arial"/>
              </a:rPr>
              <a:t>Nansy Damianova</a:t>
            </a:r>
            <a:r>
              <a:rPr lang="en-US" sz="2353">
                <a:latin typeface="Arial"/>
                <a:ea typeface="Arial"/>
                <a:cs typeface="Arial"/>
                <a:sym typeface="Arial"/>
              </a:rPr>
              <a:t>, 02-May-2013. [Online]. Available: https://nansydamianova.wordpress.com/2013/05/02/why-are-the-olympic-</a:t>
            </a:r>
            <a:endParaRPr sz="2153"/>
          </a:p>
          <a:p>
            <a:pPr marL="628650" lvl="0" indent="-400050" algn="l" rtl="0">
              <a:lnSpc>
                <a:spcPct val="120000"/>
              </a:lnSpc>
              <a:spcBef>
                <a:spcPts val="1000"/>
              </a:spcBef>
              <a:spcAft>
                <a:spcPts val="0"/>
              </a:spcAft>
              <a:buSzPct val="109277"/>
              <a:buFont typeface="Arial"/>
              <a:buNone/>
            </a:pPr>
            <a:endParaRPr sz="2353">
              <a:latin typeface="Arial"/>
              <a:ea typeface="Arial"/>
              <a:cs typeface="Arial"/>
              <a:sym typeface="Arial"/>
            </a:endParaRPr>
          </a:p>
          <a:p>
            <a:pPr marL="628650" lvl="0" indent="-495204" algn="l" rtl="0">
              <a:lnSpc>
                <a:spcPct val="120000"/>
              </a:lnSpc>
              <a:spcBef>
                <a:spcPts val="1000"/>
              </a:spcBef>
              <a:spcAft>
                <a:spcPts val="0"/>
              </a:spcAft>
              <a:buSzPct val="115784"/>
              <a:buFont typeface="Arial"/>
              <a:buAutoNum type="arabicPeriod"/>
            </a:pPr>
            <a:r>
              <a:rPr lang="en-US" sz="2353">
                <a:latin typeface="Arial"/>
                <a:ea typeface="Arial"/>
                <a:cs typeface="Arial"/>
                <a:sym typeface="Arial"/>
              </a:rPr>
              <a:t>Pradhan, R., Agrawal, K., &amp; Nag, A. (2021). Analyzing Evolution of the Olympics by Exploratory Data Analysis using R. </a:t>
            </a:r>
            <a:r>
              <a:rPr lang="en-US" sz="2353" i="1">
                <a:latin typeface="Arial"/>
                <a:ea typeface="Arial"/>
                <a:cs typeface="Arial"/>
                <a:sym typeface="Arial"/>
              </a:rPr>
              <a:t>IOP Conference Series. Materials Science and Engineering</a:t>
            </a:r>
            <a:r>
              <a:rPr lang="en-US" sz="2353">
                <a:latin typeface="Arial"/>
                <a:ea typeface="Arial"/>
                <a:cs typeface="Arial"/>
                <a:sym typeface="Arial"/>
              </a:rPr>
              <a:t>, </a:t>
            </a:r>
            <a:r>
              <a:rPr lang="en-US" sz="2353" i="1">
                <a:latin typeface="Arial"/>
                <a:ea typeface="Arial"/>
                <a:cs typeface="Arial"/>
                <a:sym typeface="Arial"/>
              </a:rPr>
              <a:t>1099</a:t>
            </a:r>
            <a:r>
              <a:rPr lang="en-US" sz="2353">
                <a:latin typeface="Arial"/>
                <a:ea typeface="Arial"/>
                <a:cs typeface="Arial"/>
                <a:sym typeface="Arial"/>
              </a:rPr>
              <a:t>(1), 12058–. https://doi.org/10.1088/1757-899X/1099/1/012058 </a:t>
            </a:r>
            <a:endParaRPr sz="2153"/>
          </a:p>
          <a:p>
            <a:pPr marL="628650" lvl="0" indent="-400050" algn="l" rtl="0">
              <a:lnSpc>
                <a:spcPct val="120000"/>
              </a:lnSpc>
              <a:spcBef>
                <a:spcPts val="1000"/>
              </a:spcBef>
              <a:spcAft>
                <a:spcPts val="0"/>
              </a:spcAft>
              <a:buSzPct val="109277"/>
              <a:buFont typeface="Arial"/>
              <a:buNone/>
            </a:pPr>
            <a:endParaRPr sz="2353">
              <a:latin typeface="Arial"/>
              <a:ea typeface="Arial"/>
              <a:cs typeface="Arial"/>
              <a:sym typeface="Arial"/>
            </a:endParaRPr>
          </a:p>
          <a:p>
            <a:pPr marL="628650" lvl="0" indent="-495204" algn="l" rtl="0">
              <a:lnSpc>
                <a:spcPct val="120000"/>
              </a:lnSpc>
              <a:spcBef>
                <a:spcPts val="1000"/>
              </a:spcBef>
              <a:spcAft>
                <a:spcPts val="0"/>
              </a:spcAft>
              <a:buSzPct val="115784"/>
              <a:buFont typeface="Arial"/>
              <a:buAutoNum type="arabicPeriod"/>
            </a:pPr>
            <a:r>
              <a:rPr lang="en-US" sz="2353">
                <a:latin typeface="Arial"/>
                <a:ea typeface="Arial"/>
                <a:cs typeface="Arial"/>
                <a:sym typeface="Arial"/>
              </a:rPr>
              <a:t>J. Wen and X. Wang, "Study of the visualization and Interaction of data : Take the Historical Data of the Winter Olympics as an Example," </a:t>
            </a:r>
            <a:r>
              <a:rPr lang="en-US" sz="2353" i="1">
                <a:latin typeface="Arial"/>
                <a:ea typeface="Arial"/>
                <a:cs typeface="Arial"/>
                <a:sym typeface="Arial"/>
              </a:rPr>
              <a:t>2020 International Conference on Innovation Design and Digital Technology (ICIDDT)</a:t>
            </a:r>
            <a:r>
              <a:rPr lang="en-US" sz="2353">
                <a:latin typeface="Arial"/>
                <a:ea typeface="Arial"/>
                <a:cs typeface="Arial"/>
                <a:sym typeface="Arial"/>
              </a:rPr>
              <a:t>, 2020, pp. 78-82, doi: 10.1109/ICIDDT52279.2020.00022. </a:t>
            </a:r>
            <a:endParaRPr sz="2153"/>
          </a:p>
          <a:p>
            <a:pPr marL="628650" lvl="0" indent="-400050" algn="l" rtl="0">
              <a:lnSpc>
                <a:spcPct val="120000"/>
              </a:lnSpc>
              <a:spcBef>
                <a:spcPts val="1000"/>
              </a:spcBef>
              <a:spcAft>
                <a:spcPts val="0"/>
              </a:spcAft>
              <a:buSzPct val="109277"/>
              <a:buFont typeface="Arial"/>
              <a:buNone/>
            </a:pPr>
            <a:endParaRPr sz="2353">
              <a:latin typeface="Arial"/>
              <a:ea typeface="Arial"/>
              <a:cs typeface="Arial"/>
              <a:sym typeface="Arial"/>
            </a:endParaRPr>
          </a:p>
          <a:p>
            <a:pPr marL="628650" lvl="0" indent="-495204" algn="l" rtl="0">
              <a:lnSpc>
                <a:spcPct val="120000"/>
              </a:lnSpc>
              <a:spcBef>
                <a:spcPts val="1000"/>
              </a:spcBef>
              <a:spcAft>
                <a:spcPts val="0"/>
              </a:spcAft>
              <a:buSzPct val="115784"/>
              <a:buFont typeface="Arial"/>
              <a:buAutoNum type="arabicPeriod"/>
            </a:pPr>
            <a:r>
              <a:rPr lang="en-US" sz="2353">
                <a:latin typeface="Arial"/>
                <a:ea typeface="Arial"/>
                <a:cs typeface="Arial"/>
                <a:sym typeface="Arial"/>
              </a:rPr>
              <a:t>Perin, C., Vuillemot, R., Stolper, C. D., Stasko, J. T., Wood, J., &amp; Carpendale, S. (2018, June). State of the art of sports data visualization. In Computer Graphics Forum (Vol. 37, No. 3, pp. 663-686). </a:t>
            </a:r>
            <a:endParaRPr sz="2153"/>
          </a:p>
          <a:p>
            <a:pPr marL="628650" lvl="0" indent="-400050" algn="l" rtl="0">
              <a:lnSpc>
                <a:spcPct val="120000"/>
              </a:lnSpc>
              <a:spcBef>
                <a:spcPts val="1000"/>
              </a:spcBef>
              <a:spcAft>
                <a:spcPts val="0"/>
              </a:spcAft>
              <a:buSzPct val="109277"/>
              <a:buFont typeface="Arial"/>
              <a:buNone/>
            </a:pPr>
            <a:endParaRPr sz="2353">
              <a:latin typeface="Arial"/>
              <a:ea typeface="Arial"/>
              <a:cs typeface="Arial"/>
              <a:sym typeface="Arial"/>
            </a:endParaRPr>
          </a:p>
          <a:p>
            <a:pPr marL="628650" lvl="0" indent="-489857" algn="l" rtl="0">
              <a:lnSpc>
                <a:spcPct val="120000"/>
              </a:lnSpc>
              <a:spcBef>
                <a:spcPts val="1000"/>
              </a:spcBef>
              <a:spcAft>
                <a:spcPts val="0"/>
              </a:spcAft>
              <a:buSzPct val="109277"/>
              <a:buFont typeface="Arial"/>
              <a:buAutoNum type="arabicPeriod"/>
            </a:pPr>
            <a:r>
              <a:rPr lang="en-US" sz="2353">
                <a:latin typeface="Arial"/>
                <a:ea typeface="Arial"/>
                <a:cs typeface="Arial"/>
                <a:sym typeface="Arial"/>
              </a:rPr>
              <a:t>Balmer, Nigel J., Alan M. Nevill, and A</a:t>
            </a:r>
            <a:r>
              <a:rPr lang="en-US" sz="2171">
                <a:latin typeface="Arial"/>
                <a:ea typeface="Arial"/>
                <a:cs typeface="Arial"/>
                <a:sym typeface="Arial"/>
              </a:rPr>
              <a:t>. Mark Williams. "Modelling home advantage in the Summer Olympic Games." </a:t>
            </a:r>
            <a:r>
              <a:rPr lang="en-US" sz="2171" i="1">
                <a:latin typeface="Arial"/>
                <a:ea typeface="Arial"/>
                <a:cs typeface="Arial"/>
                <a:sym typeface="Arial"/>
              </a:rPr>
              <a:t>Journal of sports sciences </a:t>
            </a:r>
            <a:r>
              <a:rPr lang="en-US" sz="2171">
                <a:latin typeface="Arial"/>
                <a:ea typeface="Arial"/>
                <a:cs typeface="Arial"/>
                <a:sym typeface="Arial"/>
              </a:rPr>
              <a:t>21.6 (2003): 469-478. </a:t>
            </a:r>
            <a:endParaRPr sz="1971"/>
          </a:p>
          <a:p>
            <a:pPr marL="457200" lvl="0" indent="-228600" algn="l" rtl="0">
              <a:lnSpc>
                <a:spcPct val="120000"/>
              </a:lnSpc>
              <a:spcBef>
                <a:spcPts val="1000"/>
              </a:spcBef>
              <a:spcAft>
                <a:spcPts val="0"/>
              </a:spcAft>
              <a:buClr>
                <a:schemeClr val="lt1"/>
              </a:buClr>
              <a:buSzPct val="128571"/>
              <a:buNone/>
            </a:pPr>
            <a:endParaRPr/>
          </a:p>
          <a:p>
            <a:pPr marL="457200" lvl="0" indent="-228600" algn="l" rtl="0">
              <a:lnSpc>
                <a:spcPct val="120000"/>
              </a:lnSpc>
              <a:spcBef>
                <a:spcPts val="1000"/>
              </a:spcBef>
              <a:spcAft>
                <a:spcPts val="0"/>
              </a:spcAft>
              <a:buClr>
                <a:schemeClr val="lt1"/>
              </a:buClr>
              <a:buSzPct val="128571"/>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31" descr="A blackboard with writing on it&#10;&#10;Description automatically generated with low confidence"/>
          <p:cNvPicPr preferRelativeResize="0"/>
          <p:nvPr/>
        </p:nvPicPr>
        <p:blipFill rotWithShape="1">
          <a:blip r:embed="rId3">
            <a:alphaModFix/>
          </a:blip>
          <a:srcRect/>
          <a:stretch/>
        </p:blipFill>
        <p:spPr>
          <a:xfrm>
            <a:off x="3048000" y="1397000"/>
            <a:ext cx="6096000" cy="4064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7"/>
          <p:cNvSpPr txBox="1">
            <a:spLocks noGrp="1"/>
          </p:cNvSpPr>
          <p:nvPr>
            <p:ph type="title"/>
          </p:nvPr>
        </p:nvSpPr>
        <p:spPr>
          <a:xfrm>
            <a:off x="893618" y="2321724"/>
            <a:ext cx="10245437" cy="185838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4800"/>
              <a:buFont typeface="Play"/>
              <a:buNone/>
            </a:pPr>
            <a:r>
              <a:rPr lang="en-US" sz="4800"/>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p:nvPr>
        </p:nvSpPr>
        <p:spPr>
          <a:xfrm>
            <a:off x="1143000" y="61390"/>
            <a:ext cx="9905999" cy="693354"/>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1"/>
              </a:buClr>
              <a:buSzPts val="4800"/>
              <a:buFont typeface="Play"/>
              <a:buNone/>
            </a:pPr>
            <a:r>
              <a:rPr lang="en-US" sz="4400"/>
              <a:t>AGENDA</a:t>
            </a:r>
            <a:endParaRPr sz="4400"/>
          </a:p>
        </p:txBody>
      </p:sp>
      <p:grpSp>
        <p:nvGrpSpPr>
          <p:cNvPr id="100" name="Google Shape;100;p2"/>
          <p:cNvGrpSpPr/>
          <p:nvPr/>
        </p:nvGrpSpPr>
        <p:grpSpPr>
          <a:xfrm>
            <a:off x="1143000" y="961268"/>
            <a:ext cx="9905999" cy="4935463"/>
            <a:chOff x="0" y="2412"/>
            <a:chExt cx="9905999" cy="4935463"/>
          </a:xfrm>
        </p:grpSpPr>
        <p:cxnSp>
          <p:nvCxnSpPr>
            <p:cNvPr id="101" name="Google Shape;101;p2"/>
            <p:cNvCxnSpPr/>
            <p:nvPr/>
          </p:nvCxnSpPr>
          <p:spPr>
            <a:xfrm>
              <a:off x="0" y="2412"/>
              <a:ext cx="9905999" cy="0"/>
            </a:xfrm>
            <a:prstGeom prst="straightConnector1">
              <a:avLst/>
            </a:prstGeom>
            <a:gradFill>
              <a:gsLst>
                <a:gs pos="0">
                  <a:srgbClr val="553AD3"/>
                </a:gs>
                <a:gs pos="100000">
                  <a:srgbClr val="A294FF"/>
                </a:gs>
              </a:gsLst>
              <a:lin ang="16200000" scaled="0"/>
            </a:gradFill>
            <a:ln w="9525" cap="flat" cmpd="sng">
              <a:solidFill>
                <a:srgbClr val="614CC2"/>
              </a:solidFill>
              <a:prstDash val="solid"/>
              <a:round/>
              <a:headEnd type="none" w="sm" len="sm"/>
              <a:tailEnd type="none" w="sm" len="sm"/>
            </a:ln>
            <a:effectLst>
              <a:outerShdw blurRad="40000" dist="23000" dir="5400000" rotWithShape="0">
                <a:srgbClr val="000000">
                  <a:alpha val="34901"/>
                </a:srgbClr>
              </a:outerShdw>
            </a:effectLst>
          </p:spPr>
        </p:cxnSp>
        <p:sp>
          <p:nvSpPr>
            <p:cNvPr id="102" name="Google Shape;102;p2"/>
            <p:cNvSpPr/>
            <p:nvPr/>
          </p:nvSpPr>
          <p:spPr>
            <a:xfrm>
              <a:off x="0" y="2412"/>
              <a:ext cx="9905999" cy="44867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txBox="1"/>
            <p:nvPr/>
          </p:nvSpPr>
          <p:spPr>
            <a:xfrm>
              <a:off x="0" y="2412"/>
              <a:ext cx="9905999" cy="448678"/>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a:solidFill>
                    <a:schemeClr val="lt1"/>
                  </a:solidFill>
                  <a:latin typeface="Arial"/>
                  <a:ea typeface="Arial"/>
                  <a:cs typeface="Arial"/>
                  <a:sym typeface="Arial"/>
                </a:rPr>
                <a:t>Abstract</a:t>
              </a:r>
              <a:endParaRPr sz="2400" b="0" i="0" u="none" strike="noStrike" cap="none">
                <a:solidFill>
                  <a:schemeClr val="lt1"/>
                </a:solidFill>
                <a:latin typeface="Arial"/>
                <a:ea typeface="Arial"/>
                <a:cs typeface="Arial"/>
                <a:sym typeface="Arial"/>
              </a:endParaRPr>
            </a:p>
          </p:txBody>
        </p:sp>
        <p:cxnSp>
          <p:nvCxnSpPr>
            <p:cNvPr id="104" name="Google Shape;104;p2"/>
            <p:cNvCxnSpPr/>
            <p:nvPr/>
          </p:nvCxnSpPr>
          <p:spPr>
            <a:xfrm>
              <a:off x="0" y="451090"/>
              <a:ext cx="9905999" cy="0"/>
            </a:xfrm>
            <a:prstGeom prst="straightConnector1">
              <a:avLst/>
            </a:prstGeom>
            <a:gradFill>
              <a:gsLst>
                <a:gs pos="0">
                  <a:srgbClr val="4B36D3"/>
                </a:gs>
                <a:gs pos="100000">
                  <a:srgbClr val="9C91FF"/>
                </a:gs>
              </a:gsLst>
              <a:lin ang="16200000" scaled="0"/>
            </a:gradFill>
            <a:ln w="9525" cap="flat" cmpd="sng">
              <a:solidFill>
                <a:srgbClr val="5949C1"/>
              </a:solidFill>
              <a:prstDash val="solid"/>
              <a:round/>
              <a:headEnd type="none" w="sm" len="sm"/>
              <a:tailEnd type="none" w="sm" len="sm"/>
            </a:ln>
            <a:effectLst>
              <a:outerShdw blurRad="40000" dist="23000" dir="5400000" rotWithShape="0">
                <a:srgbClr val="000000">
                  <a:alpha val="34901"/>
                </a:srgbClr>
              </a:outerShdw>
            </a:effectLst>
          </p:spPr>
        </p:cxnSp>
        <p:sp>
          <p:nvSpPr>
            <p:cNvPr id="105" name="Google Shape;105;p2"/>
            <p:cNvSpPr/>
            <p:nvPr/>
          </p:nvSpPr>
          <p:spPr>
            <a:xfrm>
              <a:off x="0" y="451090"/>
              <a:ext cx="9905999" cy="44867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txBox="1"/>
            <p:nvPr/>
          </p:nvSpPr>
          <p:spPr>
            <a:xfrm>
              <a:off x="0" y="451090"/>
              <a:ext cx="9905999" cy="448678"/>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a:solidFill>
                    <a:schemeClr val="lt1"/>
                  </a:solidFill>
                  <a:latin typeface="Arial"/>
                  <a:ea typeface="Arial"/>
                  <a:cs typeface="Arial"/>
                  <a:sym typeface="Arial"/>
                </a:rPr>
                <a:t>Introduction</a:t>
              </a:r>
              <a:endParaRPr sz="2400" b="0" i="0" u="none" strike="noStrike" cap="none">
                <a:solidFill>
                  <a:schemeClr val="lt1"/>
                </a:solidFill>
                <a:latin typeface="Arial"/>
                <a:ea typeface="Arial"/>
                <a:cs typeface="Arial"/>
                <a:sym typeface="Arial"/>
              </a:endParaRPr>
            </a:p>
          </p:txBody>
        </p:sp>
        <p:cxnSp>
          <p:nvCxnSpPr>
            <p:cNvPr id="107" name="Google Shape;107;p2"/>
            <p:cNvCxnSpPr/>
            <p:nvPr/>
          </p:nvCxnSpPr>
          <p:spPr>
            <a:xfrm>
              <a:off x="0" y="899769"/>
              <a:ext cx="9905999" cy="0"/>
            </a:xfrm>
            <a:prstGeom prst="straightConnector1">
              <a:avLst/>
            </a:prstGeom>
            <a:gradFill>
              <a:gsLst>
                <a:gs pos="0">
                  <a:srgbClr val="4133D2"/>
                </a:gs>
                <a:gs pos="100000">
                  <a:srgbClr val="9A93FF"/>
                </a:gs>
              </a:gsLst>
              <a:lin ang="16200000" scaled="0"/>
            </a:gradFill>
            <a:ln w="9525" cap="flat" cmpd="sng">
              <a:solidFill>
                <a:srgbClr val="5146C0"/>
              </a:solidFill>
              <a:prstDash val="solid"/>
              <a:round/>
              <a:headEnd type="none" w="sm" len="sm"/>
              <a:tailEnd type="none" w="sm" len="sm"/>
            </a:ln>
            <a:effectLst>
              <a:outerShdw blurRad="40000" dist="23000" dir="5400000" rotWithShape="0">
                <a:srgbClr val="000000">
                  <a:alpha val="34901"/>
                </a:srgbClr>
              </a:outerShdw>
            </a:effectLst>
          </p:spPr>
        </p:cxnSp>
        <p:sp>
          <p:nvSpPr>
            <p:cNvPr id="108" name="Google Shape;108;p2"/>
            <p:cNvSpPr/>
            <p:nvPr/>
          </p:nvSpPr>
          <p:spPr>
            <a:xfrm>
              <a:off x="0" y="899769"/>
              <a:ext cx="9905999" cy="44867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txBox="1"/>
            <p:nvPr/>
          </p:nvSpPr>
          <p:spPr>
            <a:xfrm>
              <a:off x="0" y="899769"/>
              <a:ext cx="9905999" cy="448678"/>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a:solidFill>
                    <a:schemeClr val="lt1"/>
                  </a:solidFill>
                  <a:latin typeface="Arial"/>
                  <a:ea typeface="Arial"/>
                  <a:cs typeface="Arial"/>
                  <a:sym typeface="Arial"/>
                </a:rPr>
                <a:t>Novelty of Idea</a:t>
              </a:r>
              <a:endParaRPr sz="2400" b="0" i="0" u="none" strike="noStrike" cap="none">
                <a:solidFill>
                  <a:schemeClr val="lt1"/>
                </a:solidFill>
                <a:latin typeface="Arial"/>
                <a:ea typeface="Arial"/>
                <a:cs typeface="Arial"/>
                <a:sym typeface="Arial"/>
              </a:endParaRPr>
            </a:p>
          </p:txBody>
        </p:sp>
        <p:cxnSp>
          <p:nvCxnSpPr>
            <p:cNvPr id="110" name="Google Shape;110;p2"/>
            <p:cNvCxnSpPr/>
            <p:nvPr/>
          </p:nvCxnSpPr>
          <p:spPr>
            <a:xfrm>
              <a:off x="0" y="1348447"/>
              <a:ext cx="9905999" cy="0"/>
            </a:xfrm>
            <a:prstGeom prst="straightConnector1">
              <a:avLst/>
            </a:prstGeom>
            <a:gradFill>
              <a:gsLst>
                <a:gs pos="0">
                  <a:srgbClr val="3930D1"/>
                </a:gs>
                <a:gs pos="100000">
                  <a:srgbClr val="9791FF"/>
                </a:gs>
              </a:gsLst>
              <a:lin ang="16200000" scaled="0"/>
            </a:gradFill>
            <a:ln w="9525" cap="flat" cmpd="sng">
              <a:solidFill>
                <a:srgbClr val="4A43BF"/>
              </a:solidFill>
              <a:prstDash val="solid"/>
              <a:round/>
              <a:headEnd type="none" w="sm" len="sm"/>
              <a:tailEnd type="none" w="sm" len="sm"/>
            </a:ln>
            <a:effectLst>
              <a:outerShdw blurRad="40000" dist="23000" dir="5400000" rotWithShape="0">
                <a:srgbClr val="000000">
                  <a:alpha val="34901"/>
                </a:srgbClr>
              </a:outerShdw>
            </a:effectLst>
          </p:spPr>
        </p:cxnSp>
        <p:sp>
          <p:nvSpPr>
            <p:cNvPr id="111" name="Google Shape;111;p2"/>
            <p:cNvSpPr/>
            <p:nvPr/>
          </p:nvSpPr>
          <p:spPr>
            <a:xfrm>
              <a:off x="0" y="1348447"/>
              <a:ext cx="9905999" cy="44867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txBox="1"/>
            <p:nvPr/>
          </p:nvSpPr>
          <p:spPr>
            <a:xfrm>
              <a:off x="0" y="1348447"/>
              <a:ext cx="9905999" cy="448678"/>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a:solidFill>
                    <a:schemeClr val="lt1"/>
                  </a:solidFill>
                  <a:latin typeface="Arial"/>
                  <a:ea typeface="Arial"/>
                  <a:cs typeface="Arial"/>
                  <a:sym typeface="Arial"/>
                </a:rPr>
                <a:t>Related Work</a:t>
              </a:r>
              <a:endParaRPr sz="2400" b="0" i="0" u="none" strike="noStrike" cap="none">
                <a:solidFill>
                  <a:schemeClr val="lt1"/>
                </a:solidFill>
                <a:latin typeface="Arial"/>
                <a:ea typeface="Arial"/>
                <a:cs typeface="Arial"/>
                <a:sym typeface="Arial"/>
              </a:endParaRPr>
            </a:p>
          </p:txBody>
        </p:sp>
        <p:cxnSp>
          <p:nvCxnSpPr>
            <p:cNvPr id="113" name="Google Shape;113;p2"/>
            <p:cNvCxnSpPr/>
            <p:nvPr/>
          </p:nvCxnSpPr>
          <p:spPr>
            <a:xfrm>
              <a:off x="0" y="1797126"/>
              <a:ext cx="9905999" cy="0"/>
            </a:xfrm>
            <a:prstGeom prst="straightConnector1">
              <a:avLst/>
            </a:prstGeom>
            <a:gradFill>
              <a:gsLst>
                <a:gs pos="0">
                  <a:srgbClr val="2F2ED0"/>
                </a:gs>
                <a:gs pos="100000">
                  <a:srgbClr val="9292FF"/>
                </a:gs>
              </a:gsLst>
              <a:lin ang="16200000" scaled="0"/>
            </a:gradFill>
            <a:ln w="9525" cap="flat" cmpd="sng">
              <a:solidFill>
                <a:srgbClr val="4241BE"/>
              </a:solidFill>
              <a:prstDash val="solid"/>
              <a:round/>
              <a:headEnd type="none" w="sm" len="sm"/>
              <a:tailEnd type="none" w="sm" len="sm"/>
            </a:ln>
            <a:effectLst>
              <a:outerShdw blurRad="40000" dist="23000" dir="5400000" rotWithShape="0">
                <a:srgbClr val="000000">
                  <a:alpha val="34901"/>
                </a:srgbClr>
              </a:outerShdw>
            </a:effectLst>
          </p:spPr>
        </p:cxnSp>
        <p:sp>
          <p:nvSpPr>
            <p:cNvPr id="114" name="Google Shape;114;p2"/>
            <p:cNvSpPr/>
            <p:nvPr/>
          </p:nvSpPr>
          <p:spPr>
            <a:xfrm>
              <a:off x="0" y="1797126"/>
              <a:ext cx="9905999" cy="44867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txBox="1"/>
            <p:nvPr/>
          </p:nvSpPr>
          <p:spPr>
            <a:xfrm>
              <a:off x="0" y="1797126"/>
              <a:ext cx="9905999" cy="448678"/>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a:solidFill>
                    <a:schemeClr val="lt1"/>
                  </a:solidFill>
                  <a:latin typeface="Arial"/>
                  <a:ea typeface="Arial"/>
                  <a:cs typeface="Arial"/>
                  <a:sym typeface="Arial"/>
                </a:rPr>
                <a:t>Dataset Description</a:t>
              </a:r>
              <a:endParaRPr sz="2400" b="0" i="0" u="none" strike="noStrike" cap="none">
                <a:solidFill>
                  <a:schemeClr val="lt1"/>
                </a:solidFill>
                <a:latin typeface="Arial"/>
                <a:ea typeface="Arial"/>
                <a:cs typeface="Arial"/>
                <a:sym typeface="Arial"/>
              </a:endParaRPr>
            </a:p>
          </p:txBody>
        </p:sp>
        <p:cxnSp>
          <p:nvCxnSpPr>
            <p:cNvPr id="116" name="Google Shape;116;p2"/>
            <p:cNvCxnSpPr/>
            <p:nvPr/>
          </p:nvCxnSpPr>
          <p:spPr>
            <a:xfrm>
              <a:off x="0" y="2245804"/>
              <a:ext cx="9905999" cy="0"/>
            </a:xfrm>
            <a:prstGeom prst="straightConnector1">
              <a:avLst/>
            </a:prstGeom>
            <a:gradFill>
              <a:gsLst>
                <a:gs pos="0">
                  <a:srgbClr val="2D31CD"/>
                </a:gs>
                <a:gs pos="100000">
                  <a:srgbClr val="9393FF"/>
                </a:gs>
              </a:gsLst>
              <a:lin ang="16200000" scaled="0"/>
            </a:gradFill>
            <a:ln w="9525" cap="flat" cmpd="sng">
              <a:solidFill>
                <a:srgbClr val="4043BB"/>
              </a:solidFill>
              <a:prstDash val="solid"/>
              <a:round/>
              <a:headEnd type="none" w="sm" len="sm"/>
              <a:tailEnd type="none" w="sm" len="sm"/>
            </a:ln>
            <a:effectLst>
              <a:outerShdw blurRad="40000" dist="23000" dir="5400000" rotWithShape="0">
                <a:srgbClr val="000000">
                  <a:alpha val="34901"/>
                </a:srgbClr>
              </a:outerShdw>
            </a:effectLst>
          </p:spPr>
        </p:cxnSp>
        <p:sp>
          <p:nvSpPr>
            <p:cNvPr id="117" name="Google Shape;117;p2"/>
            <p:cNvSpPr/>
            <p:nvPr/>
          </p:nvSpPr>
          <p:spPr>
            <a:xfrm>
              <a:off x="0" y="2245804"/>
              <a:ext cx="9905999" cy="44867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txBox="1"/>
            <p:nvPr/>
          </p:nvSpPr>
          <p:spPr>
            <a:xfrm>
              <a:off x="0" y="2245804"/>
              <a:ext cx="9905999" cy="448678"/>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a:solidFill>
                    <a:schemeClr val="lt1"/>
                  </a:solidFill>
                  <a:latin typeface="Arial"/>
                  <a:ea typeface="Arial"/>
                  <a:cs typeface="Arial"/>
                  <a:sym typeface="Arial"/>
                </a:rPr>
                <a:t>Methods </a:t>
              </a:r>
              <a:endParaRPr sz="2400" b="0" i="0" u="none" strike="noStrike" cap="none">
                <a:solidFill>
                  <a:schemeClr val="lt1"/>
                </a:solidFill>
                <a:latin typeface="Arial"/>
                <a:ea typeface="Arial"/>
                <a:cs typeface="Arial"/>
                <a:sym typeface="Arial"/>
              </a:endParaRPr>
            </a:p>
          </p:txBody>
        </p:sp>
        <p:cxnSp>
          <p:nvCxnSpPr>
            <p:cNvPr id="119" name="Google Shape;119;p2"/>
            <p:cNvCxnSpPr/>
            <p:nvPr/>
          </p:nvCxnSpPr>
          <p:spPr>
            <a:xfrm>
              <a:off x="0" y="2694483"/>
              <a:ext cx="9905999" cy="0"/>
            </a:xfrm>
            <a:prstGeom prst="straightConnector1">
              <a:avLst/>
            </a:prstGeom>
            <a:gradFill>
              <a:gsLst>
                <a:gs pos="0">
                  <a:srgbClr val="2C37CB"/>
                </a:gs>
                <a:gs pos="100000">
                  <a:srgbClr val="9498FF"/>
                </a:gs>
              </a:gsLst>
              <a:lin ang="16200000" scaled="0"/>
            </a:gradFill>
            <a:ln w="9525" cap="flat" cmpd="sng">
              <a:solidFill>
                <a:srgbClr val="3F47B9"/>
              </a:solidFill>
              <a:prstDash val="solid"/>
              <a:round/>
              <a:headEnd type="none" w="sm" len="sm"/>
              <a:tailEnd type="none" w="sm" len="sm"/>
            </a:ln>
            <a:effectLst>
              <a:outerShdw blurRad="40000" dist="23000" dir="5400000" rotWithShape="0">
                <a:srgbClr val="000000">
                  <a:alpha val="34901"/>
                </a:srgbClr>
              </a:outerShdw>
            </a:effectLst>
          </p:spPr>
        </p:cxnSp>
        <p:sp>
          <p:nvSpPr>
            <p:cNvPr id="120" name="Google Shape;120;p2"/>
            <p:cNvSpPr/>
            <p:nvPr/>
          </p:nvSpPr>
          <p:spPr>
            <a:xfrm>
              <a:off x="0" y="2694483"/>
              <a:ext cx="9905999" cy="44867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txBox="1"/>
            <p:nvPr/>
          </p:nvSpPr>
          <p:spPr>
            <a:xfrm>
              <a:off x="0" y="2694483"/>
              <a:ext cx="9905999" cy="448678"/>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a:solidFill>
                    <a:schemeClr val="lt1"/>
                  </a:solidFill>
                  <a:latin typeface="Arial"/>
                  <a:ea typeface="Arial"/>
                  <a:cs typeface="Arial"/>
                  <a:sym typeface="Arial"/>
                </a:rPr>
                <a:t>Results</a:t>
              </a:r>
              <a:endParaRPr sz="2400" b="0" i="0" u="none" strike="noStrike" cap="none">
                <a:solidFill>
                  <a:schemeClr val="lt1"/>
                </a:solidFill>
                <a:latin typeface="Arial"/>
                <a:ea typeface="Arial"/>
                <a:cs typeface="Arial"/>
                <a:sym typeface="Arial"/>
              </a:endParaRPr>
            </a:p>
          </p:txBody>
        </p:sp>
        <p:cxnSp>
          <p:nvCxnSpPr>
            <p:cNvPr id="122" name="Google Shape;122;p2"/>
            <p:cNvCxnSpPr/>
            <p:nvPr/>
          </p:nvCxnSpPr>
          <p:spPr>
            <a:xfrm>
              <a:off x="0" y="3143161"/>
              <a:ext cx="9905999" cy="0"/>
            </a:xfrm>
            <a:prstGeom prst="straightConnector1">
              <a:avLst/>
            </a:prstGeom>
            <a:gradFill>
              <a:gsLst>
                <a:gs pos="0">
                  <a:srgbClr val="2C3CC7"/>
                </a:gs>
                <a:gs pos="100000">
                  <a:srgbClr val="959DFF"/>
                </a:gs>
              </a:gsLst>
              <a:lin ang="16200000" scaled="0"/>
            </a:gradFill>
            <a:ln w="9525" cap="flat" cmpd="sng">
              <a:solidFill>
                <a:srgbClr val="3E4BB6"/>
              </a:solidFill>
              <a:prstDash val="solid"/>
              <a:round/>
              <a:headEnd type="none" w="sm" len="sm"/>
              <a:tailEnd type="none" w="sm" len="sm"/>
            </a:ln>
            <a:effectLst>
              <a:outerShdw blurRad="40000" dist="23000" dir="5400000" rotWithShape="0">
                <a:srgbClr val="000000">
                  <a:alpha val="34901"/>
                </a:srgbClr>
              </a:outerShdw>
            </a:effectLst>
          </p:spPr>
        </p:cxnSp>
        <p:sp>
          <p:nvSpPr>
            <p:cNvPr id="123" name="Google Shape;123;p2"/>
            <p:cNvSpPr/>
            <p:nvPr/>
          </p:nvSpPr>
          <p:spPr>
            <a:xfrm>
              <a:off x="0" y="3143161"/>
              <a:ext cx="9905999" cy="44867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txBox="1"/>
            <p:nvPr/>
          </p:nvSpPr>
          <p:spPr>
            <a:xfrm>
              <a:off x="0" y="3143161"/>
              <a:ext cx="9905999" cy="448678"/>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a:solidFill>
                    <a:schemeClr val="lt1"/>
                  </a:solidFill>
                  <a:latin typeface="Arial"/>
                  <a:ea typeface="Arial"/>
                  <a:cs typeface="Arial"/>
                  <a:sym typeface="Arial"/>
                </a:rPr>
                <a:t>Future Work</a:t>
              </a:r>
              <a:endParaRPr sz="2400" b="0" i="0" u="none" strike="noStrike" cap="none">
                <a:solidFill>
                  <a:schemeClr val="lt1"/>
                </a:solidFill>
                <a:latin typeface="Arial"/>
                <a:ea typeface="Arial"/>
                <a:cs typeface="Arial"/>
                <a:sym typeface="Arial"/>
              </a:endParaRPr>
            </a:p>
          </p:txBody>
        </p:sp>
        <p:cxnSp>
          <p:nvCxnSpPr>
            <p:cNvPr id="125" name="Google Shape;125;p2"/>
            <p:cNvCxnSpPr/>
            <p:nvPr/>
          </p:nvCxnSpPr>
          <p:spPr>
            <a:xfrm>
              <a:off x="0" y="3591840"/>
              <a:ext cx="9905999" cy="0"/>
            </a:xfrm>
            <a:prstGeom prst="straightConnector1">
              <a:avLst/>
            </a:prstGeom>
            <a:gradFill>
              <a:gsLst>
                <a:gs pos="0">
                  <a:srgbClr val="2B42C4"/>
                </a:gs>
                <a:gs pos="100000">
                  <a:srgbClr val="979EFF"/>
                </a:gs>
              </a:gsLst>
              <a:lin ang="16200000" scaled="0"/>
            </a:gradFill>
            <a:ln w="9525" cap="flat" cmpd="sng">
              <a:solidFill>
                <a:srgbClr val="3D4FB3"/>
              </a:solidFill>
              <a:prstDash val="solid"/>
              <a:round/>
              <a:headEnd type="none" w="sm" len="sm"/>
              <a:tailEnd type="none" w="sm" len="sm"/>
            </a:ln>
            <a:effectLst>
              <a:outerShdw blurRad="40000" dist="23000" dir="5400000" rotWithShape="0">
                <a:srgbClr val="000000">
                  <a:alpha val="34901"/>
                </a:srgbClr>
              </a:outerShdw>
            </a:effectLst>
          </p:spPr>
        </p:cxnSp>
        <p:sp>
          <p:nvSpPr>
            <p:cNvPr id="126" name="Google Shape;126;p2"/>
            <p:cNvSpPr/>
            <p:nvPr/>
          </p:nvSpPr>
          <p:spPr>
            <a:xfrm>
              <a:off x="0" y="3591840"/>
              <a:ext cx="9905999" cy="44867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txBox="1"/>
            <p:nvPr/>
          </p:nvSpPr>
          <p:spPr>
            <a:xfrm>
              <a:off x="0" y="3591840"/>
              <a:ext cx="9905999" cy="448678"/>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a:solidFill>
                    <a:schemeClr val="lt1"/>
                  </a:solidFill>
                  <a:latin typeface="Arial"/>
                  <a:ea typeface="Arial"/>
                  <a:cs typeface="Arial"/>
                  <a:sym typeface="Arial"/>
                </a:rPr>
                <a:t>Course work Implementation</a:t>
              </a:r>
              <a:endParaRPr sz="2400" b="0" i="0" u="none" strike="noStrike" cap="none">
                <a:solidFill>
                  <a:schemeClr val="lt1"/>
                </a:solidFill>
                <a:latin typeface="Arial"/>
                <a:ea typeface="Arial"/>
                <a:cs typeface="Arial"/>
                <a:sym typeface="Arial"/>
              </a:endParaRPr>
            </a:p>
          </p:txBody>
        </p:sp>
        <p:cxnSp>
          <p:nvCxnSpPr>
            <p:cNvPr id="128" name="Google Shape;128;p2"/>
            <p:cNvCxnSpPr/>
            <p:nvPr/>
          </p:nvCxnSpPr>
          <p:spPr>
            <a:xfrm>
              <a:off x="0" y="4040518"/>
              <a:ext cx="9905999" cy="0"/>
            </a:xfrm>
            <a:prstGeom prst="straightConnector1">
              <a:avLst/>
            </a:prstGeom>
            <a:gradFill>
              <a:gsLst>
                <a:gs pos="0">
                  <a:srgbClr val="2A48C2"/>
                </a:gs>
                <a:gs pos="100000">
                  <a:srgbClr val="98A3FF"/>
                </a:gs>
              </a:gsLst>
              <a:lin ang="16200000" scaled="0"/>
            </a:gradFill>
            <a:ln w="9525" cap="flat" cmpd="sng">
              <a:solidFill>
                <a:srgbClr val="3C53B1"/>
              </a:solidFill>
              <a:prstDash val="solid"/>
              <a:round/>
              <a:headEnd type="none" w="sm" len="sm"/>
              <a:tailEnd type="none" w="sm" len="sm"/>
            </a:ln>
            <a:effectLst>
              <a:outerShdw blurRad="40000" dist="23000" dir="5400000" rotWithShape="0">
                <a:srgbClr val="000000">
                  <a:alpha val="34901"/>
                </a:srgbClr>
              </a:outerShdw>
            </a:effectLst>
          </p:spPr>
        </p:cxnSp>
        <p:sp>
          <p:nvSpPr>
            <p:cNvPr id="129" name="Google Shape;129;p2"/>
            <p:cNvSpPr/>
            <p:nvPr/>
          </p:nvSpPr>
          <p:spPr>
            <a:xfrm>
              <a:off x="0" y="4040518"/>
              <a:ext cx="9905999" cy="44867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txBox="1"/>
            <p:nvPr/>
          </p:nvSpPr>
          <p:spPr>
            <a:xfrm>
              <a:off x="0" y="4040518"/>
              <a:ext cx="9905999" cy="448678"/>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a:solidFill>
                    <a:schemeClr val="lt1"/>
                  </a:solidFill>
                  <a:latin typeface="Arial"/>
                  <a:ea typeface="Arial"/>
                  <a:cs typeface="Arial"/>
                  <a:sym typeface="Arial"/>
                </a:rPr>
                <a:t>What did we learn from project</a:t>
              </a:r>
              <a:endParaRPr sz="2400" b="0" i="0" u="none" strike="noStrike" cap="none">
                <a:solidFill>
                  <a:schemeClr val="lt1"/>
                </a:solidFill>
                <a:latin typeface="Arial"/>
                <a:ea typeface="Arial"/>
                <a:cs typeface="Arial"/>
                <a:sym typeface="Arial"/>
              </a:endParaRPr>
            </a:p>
          </p:txBody>
        </p:sp>
        <p:cxnSp>
          <p:nvCxnSpPr>
            <p:cNvPr id="131" name="Google Shape;131;p2"/>
            <p:cNvCxnSpPr/>
            <p:nvPr/>
          </p:nvCxnSpPr>
          <p:spPr>
            <a:xfrm>
              <a:off x="0" y="4489197"/>
              <a:ext cx="9905999" cy="0"/>
            </a:xfrm>
            <a:prstGeom prst="straightConnector1">
              <a:avLst/>
            </a:prstGeom>
            <a:gradFill>
              <a:gsLst>
                <a:gs pos="0">
                  <a:srgbClr val="294CBF"/>
                </a:gs>
                <a:gs pos="100000">
                  <a:srgbClr val="97A9FF"/>
                </a:gs>
              </a:gsLst>
              <a:lin ang="16200000" scaled="0"/>
            </a:gradFill>
            <a:ln w="9525" cap="flat" cmpd="sng">
              <a:solidFill>
                <a:srgbClr val="3B56AE"/>
              </a:solidFill>
              <a:prstDash val="solid"/>
              <a:round/>
              <a:headEnd type="none" w="sm" len="sm"/>
              <a:tailEnd type="none" w="sm" len="sm"/>
            </a:ln>
            <a:effectLst>
              <a:outerShdw blurRad="40000" dist="23000" dir="5400000" rotWithShape="0">
                <a:srgbClr val="000000">
                  <a:alpha val="34901"/>
                </a:srgbClr>
              </a:outerShdw>
            </a:effectLst>
          </p:spPr>
        </p:cxnSp>
        <p:sp>
          <p:nvSpPr>
            <p:cNvPr id="132" name="Google Shape;132;p2"/>
            <p:cNvSpPr/>
            <p:nvPr/>
          </p:nvSpPr>
          <p:spPr>
            <a:xfrm>
              <a:off x="0" y="4489197"/>
              <a:ext cx="9905999" cy="44867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txBox="1"/>
            <p:nvPr/>
          </p:nvSpPr>
          <p:spPr>
            <a:xfrm>
              <a:off x="0" y="4489197"/>
              <a:ext cx="9905999" cy="448678"/>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a:solidFill>
                    <a:schemeClr val="lt1"/>
                  </a:solidFill>
                  <a:latin typeface="Arial"/>
                  <a:ea typeface="Arial"/>
                  <a:cs typeface="Arial"/>
                  <a:sym typeface="Arial"/>
                </a:rPr>
                <a:t>References</a:t>
              </a:r>
              <a:endParaRPr sz="2400" b="0" i="0" u="none" strike="noStrike" cap="none">
                <a:solidFill>
                  <a:schemeClr val="lt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0"/>
          <p:cNvSpPr txBox="1">
            <a:spLocks noGrp="1"/>
          </p:cNvSpPr>
          <p:nvPr>
            <p:ph type="title"/>
          </p:nvPr>
        </p:nvSpPr>
        <p:spPr>
          <a:xfrm>
            <a:off x="1143000" y="314135"/>
            <a:ext cx="9905999" cy="938932"/>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sz="4400"/>
              <a:t>Abstract</a:t>
            </a:r>
            <a:endParaRPr/>
          </a:p>
        </p:txBody>
      </p:sp>
      <p:sp>
        <p:nvSpPr>
          <p:cNvPr id="139" name="Google Shape;139;p20"/>
          <p:cNvSpPr txBox="1">
            <a:spLocks noGrp="1"/>
          </p:cNvSpPr>
          <p:nvPr>
            <p:ph type="body" idx="1"/>
          </p:nvPr>
        </p:nvSpPr>
        <p:spPr>
          <a:xfrm>
            <a:off x="1143000" y="1253067"/>
            <a:ext cx="9905999" cy="4646077"/>
          </a:xfrm>
          <a:prstGeom prst="rect">
            <a:avLst/>
          </a:prstGeom>
          <a:noFill/>
          <a:ln>
            <a:noFill/>
          </a:ln>
        </p:spPr>
        <p:txBody>
          <a:bodyPr spcFirstLastPara="1" wrap="square" lIns="91425" tIns="45700" rIns="91425" bIns="45700" anchor="t" anchorCtr="0">
            <a:normAutofit fontScale="92500" lnSpcReduction="10000"/>
          </a:bodyPr>
          <a:lstStyle/>
          <a:p>
            <a:pPr marL="457200" lvl="0" indent="-334327" algn="l" rtl="0">
              <a:lnSpc>
                <a:spcPct val="120000"/>
              </a:lnSpc>
              <a:spcBef>
                <a:spcPts val="1000"/>
              </a:spcBef>
              <a:spcAft>
                <a:spcPts val="0"/>
              </a:spcAft>
              <a:buClr>
                <a:schemeClr val="lt1"/>
              </a:buClr>
              <a:buSzPct val="90000"/>
              <a:buChar char="•"/>
            </a:pPr>
            <a:r>
              <a:rPr lang="en-US">
                <a:latin typeface="Arial"/>
                <a:ea typeface="Arial"/>
                <a:cs typeface="Arial"/>
                <a:sym typeface="Arial"/>
              </a:rPr>
              <a:t>The goal of the Olympic Movement is to contribute to building a peaceful and better world, it is the most significant event in the lives of athletes.</a:t>
            </a:r>
            <a:endParaRPr/>
          </a:p>
          <a:p>
            <a:pPr marL="457200" lvl="0" indent="-334327" algn="l" rtl="0">
              <a:lnSpc>
                <a:spcPct val="120000"/>
              </a:lnSpc>
              <a:spcBef>
                <a:spcPts val="1000"/>
              </a:spcBef>
              <a:spcAft>
                <a:spcPts val="0"/>
              </a:spcAft>
              <a:buClr>
                <a:schemeClr val="lt1"/>
              </a:buClr>
              <a:buSzPct val="90000"/>
              <a:buChar char="•"/>
            </a:pPr>
            <a:r>
              <a:rPr lang="en-US">
                <a:latin typeface="Arial"/>
                <a:ea typeface="Arial"/>
                <a:cs typeface="Arial"/>
                <a:sym typeface="Arial"/>
              </a:rPr>
              <a:t>This project focuses on analyzing the Olympic Games by visualization through various types of graphs and charts which have been used to understand the patterns of the Olympics games, athletes, and countries.</a:t>
            </a:r>
            <a:endParaRPr/>
          </a:p>
          <a:p>
            <a:pPr marL="457200" lvl="0" indent="-334327" algn="l" rtl="0">
              <a:lnSpc>
                <a:spcPct val="120000"/>
              </a:lnSpc>
              <a:spcBef>
                <a:spcPts val="1000"/>
              </a:spcBef>
              <a:spcAft>
                <a:spcPts val="0"/>
              </a:spcAft>
              <a:buClr>
                <a:schemeClr val="lt1"/>
              </a:buClr>
              <a:buSzPct val="90000"/>
              <a:buChar char="•"/>
            </a:pPr>
            <a:r>
              <a:rPr lang="en-US">
                <a:latin typeface="Arial"/>
                <a:ea typeface="Arial"/>
                <a:cs typeface="Arial"/>
                <a:sym typeface="Arial"/>
              </a:rPr>
              <a:t>Visualizations are done between the impact of GDP and Population with the Olympic Games. </a:t>
            </a:r>
            <a:endParaRPr/>
          </a:p>
          <a:p>
            <a:pPr marL="457200" lvl="0" indent="-334327" algn="l" rtl="0">
              <a:lnSpc>
                <a:spcPct val="120000"/>
              </a:lnSpc>
              <a:spcBef>
                <a:spcPts val="1000"/>
              </a:spcBef>
              <a:spcAft>
                <a:spcPts val="0"/>
              </a:spcAft>
              <a:buClr>
                <a:schemeClr val="lt1"/>
              </a:buClr>
              <a:buSzPct val="90000"/>
              <a:buChar char="•"/>
            </a:pPr>
            <a:r>
              <a:rPr lang="en-US">
                <a:latin typeface="Arial"/>
                <a:ea typeface="Arial"/>
                <a:cs typeface="Arial"/>
                <a:sym typeface="Arial"/>
              </a:rPr>
              <a:t>We will also demonstrate a customizable Olympic schedule interactive dashboard.</a:t>
            </a:r>
            <a:endParaRPr/>
          </a:p>
          <a:p>
            <a:pPr marL="457200" lvl="0" indent="-334327" algn="l" rtl="0">
              <a:lnSpc>
                <a:spcPct val="120000"/>
              </a:lnSpc>
              <a:spcBef>
                <a:spcPts val="1000"/>
              </a:spcBef>
              <a:spcAft>
                <a:spcPts val="0"/>
              </a:spcAft>
              <a:buClr>
                <a:schemeClr val="lt1"/>
              </a:buClr>
              <a:buSzPct val="90000"/>
              <a:buChar char="•"/>
            </a:pPr>
            <a:r>
              <a:rPr lang="en-US">
                <a:latin typeface="Arial"/>
                <a:ea typeface="Arial"/>
                <a:cs typeface="Arial"/>
                <a:sym typeface="Arial"/>
              </a:rPr>
              <a:t>The results are useful for aspiring athletes, viewers of Olympics, economists and working professionals who are interested in knowing the various factors that can help in the improvement of the performance and evolution of the Olympics games as a whole.</a:t>
            </a:r>
            <a:endParaRPr/>
          </a:p>
          <a:p>
            <a:pPr marL="114300" lvl="0" indent="0" algn="l" rtl="0">
              <a:lnSpc>
                <a:spcPct val="120000"/>
              </a:lnSpc>
              <a:spcBef>
                <a:spcPts val="1000"/>
              </a:spcBef>
              <a:spcAft>
                <a:spcPts val="0"/>
              </a:spcAft>
              <a:buSzPct val="900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1"/>
          <p:cNvSpPr txBox="1">
            <a:spLocks noGrp="1"/>
          </p:cNvSpPr>
          <p:nvPr>
            <p:ph type="title"/>
          </p:nvPr>
        </p:nvSpPr>
        <p:spPr>
          <a:xfrm>
            <a:off x="1143000" y="223124"/>
            <a:ext cx="9905999" cy="73573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800"/>
              <a:buNone/>
            </a:pPr>
            <a:r>
              <a:rPr lang="en-US" sz="4400"/>
              <a:t>Introduction</a:t>
            </a:r>
            <a:endParaRPr/>
          </a:p>
        </p:txBody>
      </p:sp>
      <p:sp>
        <p:nvSpPr>
          <p:cNvPr id="145" name="Google Shape;145;p21"/>
          <p:cNvSpPr txBox="1">
            <a:spLocks noGrp="1"/>
          </p:cNvSpPr>
          <p:nvPr>
            <p:ph type="body" idx="1"/>
          </p:nvPr>
        </p:nvSpPr>
        <p:spPr>
          <a:xfrm>
            <a:off x="1143000" y="1100667"/>
            <a:ext cx="9905999" cy="4859866"/>
          </a:xfrm>
          <a:prstGeom prst="rect">
            <a:avLst/>
          </a:prstGeom>
          <a:noFill/>
          <a:ln>
            <a:noFill/>
          </a:ln>
        </p:spPr>
        <p:txBody>
          <a:bodyPr spcFirstLastPara="1" wrap="square" lIns="91425" tIns="45700" rIns="91425" bIns="45700" anchor="t" anchorCtr="0">
            <a:noAutofit/>
          </a:bodyPr>
          <a:lstStyle/>
          <a:p>
            <a:pPr marL="457200" lvl="0" indent="-342900" algn="l" rtl="0">
              <a:lnSpc>
                <a:spcPct val="120000"/>
              </a:lnSpc>
              <a:spcBef>
                <a:spcPts val="1000"/>
              </a:spcBef>
              <a:spcAft>
                <a:spcPts val="0"/>
              </a:spcAft>
              <a:buClr>
                <a:schemeClr val="lt1"/>
              </a:buClr>
              <a:buSzPts val="1800"/>
              <a:buChar char="•"/>
            </a:pPr>
            <a:r>
              <a:rPr lang="en-US">
                <a:latin typeface="Arial"/>
                <a:ea typeface="Arial"/>
                <a:cs typeface="Arial"/>
                <a:sym typeface="Arial"/>
              </a:rPr>
              <a:t>The Olympic Games is one of the most prestigious competitions held in the world. There is no other big international event in the world where all the topmost athletes come and participate in one city. </a:t>
            </a:r>
            <a:endParaRPr/>
          </a:p>
          <a:p>
            <a:pPr marL="457200" lvl="0" indent="-342900" algn="l" rtl="0">
              <a:lnSpc>
                <a:spcPct val="120000"/>
              </a:lnSpc>
              <a:spcBef>
                <a:spcPts val="1000"/>
              </a:spcBef>
              <a:spcAft>
                <a:spcPts val="0"/>
              </a:spcAft>
              <a:buClr>
                <a:schemeClr val="lt1"/>
              </a:buClr>
              <a:buSzPts val="1800"/>
              <a:buChar char="•"/>
            </a:pPr>
            <a:r>
              <a:rPr lang="en-US">
                <a:latin typeface="Arial"/>
                <a:ea typeface="Arial"/>
                <a:cs typeface="Arial"/>
                <a:sym typeface="Arial"/>
              </a:rPr>
              <a:t>There has always been a need to understand the patterns that are involved in the Olympic Games. Since it has both social and economic impact, it is extremely useful in understanding the various trends that are involved in Olympics. </a:t>
            </a:r>
            <a:endParaRPr/>
          </a:p>
          <a:p>
            <a:pPr marL="457200" lvl="0" indent="-342900" algn="l" rtl="0">
              <a:lnSpc>
                <a:spcPct val="120000"/>
              </a:lnSpc>
              <a:spcBef>
                <a:spcPts val="1000"/>
              </a:spcBef>
              <a:spcAft>
                <a:spcPts val="0"/>
              </a:spcAft>
              <a:buClr>
                <a:schemeClr val="lt1"/>
              </a:buClr>
              <a:buSzPts val="1800"/>
              <a:buChar char="•"/>
            </a:pPr>
            <a:r>
              <a:rPr lang="en-US">
                <a:latin typeface="Arial"/>
                <a:ea typeface="Arial"/>
                <a:cs typeface="Arial"/>
                <a:sym typeface="Arial"/>
              </a:rPr>
              <a:t> The host city is selected by a committee after careful discussion and consideration which then becomes the main center of attraction and  attracts a lot of tourists which in turn generates revenue for that host country.</a:t>
            </a:r>
            <a:endParaRPr/>
          </a:p>
          <a:p>
            <a:pPr marL="457200" lvl="0" indent="-342900" algn="l" rtl="0">
              <a:lnSpc>
                <a:spcPct val="120000"/>
              </a:lnSpc>
              <a:spcBef>
                <a:spcPts val="1000"/>
              </a:spcBef>
              <a:spcAft>
                <a:spcPts val="0"/>
              </a:spcAft>
              <a:buClr>
                <a:schemeClr val="lt1"/>
              </a:buClr>
              <a:buSzPts val="1800"/>
              <a:buChar char="•"/>
            </a:pPr>
            <a:r>
              <a:rPr lang="en-US">
                <a:latin typeface="Arial"/>
                <a:ea typeface="Arial"/>
                <a:cs typeface="Arial"/>
                <a:sym typeface="Arial"/>
              </a:rPr>
              <a:t>In this project, we have explored the various factors that affect the Olympics Games by analyzing the whole dataset and to provide related graphs by using Tableau as the visualization tool.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1312333" y="278407"/>
            <a:ext cx="9905999" cy="82226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sz="4400">
                <a:solidFill>
                  <a:schemeClr val="lt1"/>
                </a:solidFill>
              </a:rPr>
              <a:t>Novelty of Idea</a:t>
            </a:r>
            <a:endParaRPr sz="4400"/>
          </a:p>
        </p:txBody>
      </p:sp>
      <p:sp>
        <p:nvSpPr>
          <p:cNvPr id="151" name="Google Shape;151;p22"/>
          <p:cNvSpPr txBox="1">
            <a:spLocks noGrp="1"/>
          </p:cNvSpPr>
          <p:nvPr>
            <p:ph type="body" idx="1"/>
          </p:nvPr>
        </p:nvSpPr>
        <p:spPr>
          <a:xfrm>
            <a:off x="1143000" y="1219200"/>
            <a:ext cx="9905999" cy="4927599"/>
          </a:xfrm>
          <a:prstGeom prst="rect">
            <a:avLst/>
          </a:prstGeom>
          <a:noFill/>
          <a:ln>
            <a:noFill/>
          </a:ln>
        </p:spPr>
        <p:txBody>
          <a:bodyPr spcFirstLastPara="1" wrap="square" lIns="91425" tIns="45700" rIns="91425" bIns="45700" anchor="t" anchorCtr="0">
            <a:normAutofit/>
          </a:bodyPr>
          <a:lstStyle/>
          <a:p>
            <a:pPr marL="457200" lvl="0" indent="-352167" algn="l" rtl="0">
              <a:lnSpc>
                <a:spcPct val="120000"/>
              </a:lnSpc>
              <a:spcBef>
                <a:spcPts val="1000"/>
              </a:spcBef>
              <a:spcAft>
                <a:spcPts val="0"/>
              </a:spcAft>
              <a:buSzPts val="1946"/>
              <a:buChar char="•"/>
            </a:pPr>
            <a:r>
              <a:rPr lang="en-US" sz="2200">
                <a:solidFill>
                  <a:schemeClr val="lt1"/>
                </a:solidFill>
                <a:latin typeface="Arial"/>
                <a:ea typeface="Arial"/>
                <a:cs typeface="Arial"/>
                <a:sym typeface="Arial"/>
              </a:rPr>
              <a:t>We have found that there is no research paper that has shown the e</a:t>
            </a:r>
            <a:r>
              <a:rPr lang="en-US" sz="2200">
                <a:latin typeface="Arial"/>
                <a:ea typeface="Arial"/>
                <a:cs typeface="Arial"/>
                <a:sym typeface="Arial"/>
              </a:rPr>
              <a:t>ffect of GDP and population of a country on the performance in Olympics. </a:t>
            </a:r>
            <a:endParaRPr/>
          </a:p>
          <a:p>
            <a:pPr marL="457200" lvl="0" indent="-352167" algn="l" rtl="0">
              <a:lnSpc>
                <a:spcPct val="120000"/>
              </a:lnSpc>
              <a:spcBef>
                <a:spcPts val="1000"/>
              </a:spcBef>
              <a:spcAft>
                <a:spcPts val="0"/>
              </a:spcAft>
              <a:buSzPts val="1946"/>
              <a:buChar char="•"/>
            </a:pPr>
            <a:r>
              <a:rPr lang="en-US" sz="2200">
                <a:solidFill>
                  <a:schemeClr val="lt1"/>
                </a:solidFill>
                <a:latin typeface="Arial"/>
                <a:ea typeface="Arial"/>
                <a:cs typeface="Arial"/>
                <a:sym typeface="Arial"/>
              </a:rPr>
              <a:t>We created an interactive dashboard which gives an overview of the summer and winter Olympics</a:t>
            </a:r>
            <a:r>
              <a:rPr lang="en-US" sz="2200">
                <a:latin typeface="Arial"/>
                <a:ea typeface="Arial"/>
                <a:cs typeface="Arial"/>
                <a:sym typeface="Arial"/>
              </a:rPr>
              <a:t>.</a:t>
            </a:r>
            <a:endParaRPr/>
          </a:p>
          <a:p>
            <a:pPr marL="457200" lvl="0" indent="-352167" algn="l" rtl="0">
              <a:lnSpc>
                <a:spcPct val="120000"/>
              </a:lnSpc>
              <a:spcBef>
                <a:spcPts val="1000"/>
              </a:spcBef>
              <a:spcAft>
                <a:spcPts val="0"/>
              </a:spcAft>
              <a:buSzPts val="1946"/>
              <a:buChar char="•"/>
            </a:pPr>
            <a:r>
              <a:rPr lang="en-US" sz="2200">
                <a:solidFill>
                  <a:schemeClr val="lt1"/>
                </a:solidFill>
                <a:latin typeface="Arial"/>
                <a:ea typeface="Arial"/>
                <a:cs typeface="Arial"/>
                <a:sym typeface="Arial"/>
              </a:rPr>
              <a:t>We have also created an interactive dashboard of the Tokyo 2021 Olympics Event Schedule which has not been found in any other literature. </a:t>
            </a:r>
            <a:endParaRPr/>
          </a:p>
          <a:p>
            <a:pPr marL="457200" lvl="0" indent="-352167" algn="l" rtl="0">
              <a:lnSpc>
                <a:spcPct val="120000"/>
              </a:lnSpc>
              <a:spcBef>
                <a:spcPts val="1000"/>
              </a:spcBef>
              <a:spcAft>
                <a:spcPts val="0"/>
              </a:spcAft>
              <a:buSzPts val="1946"/>
              <a:buChar char="•"/>
            </a:pPr>
            <a:r>
              <a:rPr lang="en-US" sz="2200">
                <a:solidFill>
                  <a:schemeClr val="lt1"/>
                </a:solidFill>
                <a:latin typeface="Arial"/>
                <a:ea typeface="Arial"/>
                <a:cs typeface="Arial"/>
                <a:sym typeface="Arial"/>
              </a:rPr>
              <a:t>This interactive event schedule dashboard can help working professionals, the audience and the Olympics enthusiasts to understand the different events that are being held in different days of the Olympics calendar. </a:t>
            </a:r>
            <a:endParaRPr/>
          </a:p>
          <a:p>
            <a:pPr marL="457200" lvl="0" indent="-228600" algn="l" rtl="0">
              <a:lnSpc>
                <a:spcPct val="120000"/>
              </a:lnSpc>
              <a:spcBef>
                <a:spcPts val="1000"/>
              </a:spcBef>
              <a:spcAft>
                <a:spcPts val="0"/>
              </a:spcAft>
              <a:buClr>
                <a:schemeClr val="lt1"/>
              </a:buClr>
              <a:buSzPts val="1946"/>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f7f212dfbc_3_6"/>
          <p:cNvSpPr txBox="1">
            <a:spLocks noGrp="1"/>
          </p:cNvSpPr>
          <p:nvPr>
            <p:ph type="title"/>
          </p:nvPr>
        </p:nvSpPr>
        <p:spPr>
          <a:xfrm>
            <a:off x="1142999" y="278407"/>
            <a:ext cx="9906000" cy="8901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sz="4400">
                <a:solidFill>
                  <a:schemeClr val="lt1"/>
                </a:solidFill>
              </a:rPr>
              <a:t>Related Work</a:t>
            </a:r>
            <a:endParaRPr sz="4400"/>
          </a:p>
        </p:txBody>
      </p:sp>
      <p:sp>
        <p:nvSpPr>
          <p:cNvPr id="157" name="Google Shape;157;gf7f212dfbc_3_6"/>
          <p:cNvSpPr txBox="1">
            <a:spLocks noGrp="1"/>
          </p:cNvSpPr>
          <p:nvPr>
            <p:ph type="body" idx="1"/>
          </p:nvPr>
        </p:nvSpPr>
        <p:spPr>
          <a:xfrm>
            <a:off x="1143000" y="1320800"/>
            <a:ext cx="9991800" cy="4751700"/>
          </a:xfrm>
          <a:prstGeom prst="rect">
            <a:avLst/>
          </a:prstGeom>
          <a:noFill/>
          <a:ln>
            <a:noFill/>
          </a:ln>
        </p:spPr>
        <p:txBody>
          <a:bodyPr spcFirstLastPara="1" wrap="square" lIns="91425" tIns="45700" rIns="91425" bIns="45700" anchor="t" anchorCtr="0">
            <a:normAutofit fontScale="77500" lnSpcReduction="20000"/>
          </a:bodyPr>
          <a:lstStyle/>
          <a:p>
            <a:pPr marL="457200" lvl="0" indent="-317182" algn="l" rtl="0">
              <a:lnSpc>
                <a:spcPct val="120000"/>
              </a:lnSpc>
              <a:spcBef>
                <a:spcPts val="1000"/>
              </a:spcBef>
              <a:spcAft>
                <a:spcPts val="0"/>
              </a:spcAft>
              <a:buSzPct val="75405"/>
              <a:buChar char="•"/>
            </a:pPr>
            <a:r>
              <a:rPr lang="en-US" i="1" dirty="0">
                <a:latin typeface="Arial"/>
                <a:ea typeface="Arial"/>
                <a:cs typeface="Arial"/>
                <a:sym typeface="Arial"/>
              </a:rPr>
              <a:t>‘</a:t>
            </a:r>
            <a:r>
              <a:rPr lang="en-US" sz="2387" i="1" dirty="0">
                <a:latin typeface="Arial"/>
                <a:ea typeface="Arial"/>
                <a:cs typeface="Arial"/>
                <a:sym typeface="Arial"/>
              </a:rPr>
              <a:t>Analyzing Evolution of the Olympics by Exploratory Data Analysis using R’</a:t>
            </a:r>
            <a:endParaRPr sz="2387" i="1" dirty="0">
              <a:latin typeface="Arial"/>
              <a:ea typeface="Arial"/>
              <a:cs typeface="Arial"/>
              <a:sym typeface="Arial"/>
            </a:endParaRPr>
          </a:p>
          <a:p>
            <a:pPr marL="914400" lvl="0" indent="-323532" algn="l" rtl="0">
              <a:spcBef>
                <a:spcPts val="0"/>
              </a:spcBef>
              <a:spcAft>
                <a:spcPts val="0"/>
              </a:spcAft>
              <a:buSzPct val="90606"/>
              <a:buFont typeface="Arial"/>
              <a:buChar char="●"/>
            </a:pPr>
            <a:r>
              <a:rPr lang="en-US" sz="2129" i="0" dirty="0">
                <a:latin typeface="Arial"/>
                <a:ea typeface="Arial"/>
                <a:cs typeface="Arial"/>
                <a:sym typeface="Arial"/>
              </a:rPr>
              <a:t>In this paper the evolution of Olympics over the years has been evaluated through an exploratory data analysis is done using R. </a:t>
            </a:r>
            <a:endParaRPr sz="2129" i="0" dirty="0"/>
          </a:p>
          <a:p>
            <a:pPr marL="914400" lvl="0" indent="-323532" algn="l" rtl="0">
              <a:spcBef>
                <a:spcPts val="0"/>
              </a:spcBef>
              <a:spcAft>
                <a:spcPts val="0"/>
              </a:spcAft>
              <a:buSzPct val="90606"/>
              <a:buFont typeface="Arial"/>
              <a:buChar char="●"/>
            </a:pPr>
            <a:r>
              <a:rPr lang="en-US" sz="2129" i="0" dirty="0">
                <a:latin typeface="Arial"/>
                <a:ea typeface="Arial"/>
                <a:cs typeface="Arial"/>
                <a:sym typeface="Arial"/>
              </a:rPr>
              <a:t>They  have examined large data and its different characteristics and provided analysis in visual formats (like charts, graphs, </a:t>
            </a:r>
            <a:r>
              <a:rPr lang="en-US" sz="2129" i="0" dirty="0" err="1">
                <a:latin typeface="Arial"/>
                <a:ea typeface="Arial"/>
                <a:cs typeface="Arial"/>
                <a:sym typeface="Arial"/>
              </a:rPr>
              <a:t>etc</a:t>
            </a:r>
            <a:r>
              <a:rPr lang="en-US" sz="2129" i="0" dirty="0">
                <a:latin typeface="Arial"/>
                <a:ea typeface="Arial"/>
                <a:cs typeface="Arial"/>
                <a:sym typeface="Arial"/>
              </a:rPr>
              <a:t>). This helps the countries and players improve their skills.</a:t>
            </a:r>
            <a:endParaRPr sz="2129" dirty="0">
              <a:latin typeface="Arial"/>
              <a:ea typeface="Arial"/>
              <a:cs typeface="Arial"/>
              <a:sym typeface="Arial"/>
            </a:endParaRPr>
          </a:p>
          <a:p>
            <a:pPr marL="457200" lvl="0" indent="-317182" algn="l" rtl="0">
              <a:lnSpc>
                <a:spcPct val="120000"/>
              </a:lnSpc>
              <a:spcBef>
                <a:spcPts val="1000"/>
              </a:spcBef>
              <a:spcAft>
                <a:spcPts val="0"/>
              </a:spcAft>
              <a:buSzPct val="75405"/>
              <a:buFont typeface="Arial"/>
              <a:buChar char="•"/>
            </a:pPr>
            <a:r>
              <a:rPr lang="en-US" sz="2387" i="1" dirty="0">
                <a:latin typeface="Arial"/>
                <a:ea typeface="Arial"/>
                <a:cs typeface="Arial"/>
                <a:sym typeface="Arial"/>
              </a:rPr>
              <a:t>‘Study of the visualization and Interaction of data : Take the Historical Data of the Winter Olympics as an Example’</a:t>
            </a:r>
            <a:endParaRPr i="1" dirty="0">
              <a:latin typeface="Arial"/>
              <a:ea typeface="Arial"/>
              <a:cs typeface="Arial"/>
              <a:sym typeface="Arial"/>
            </a:endParaRPr>
          </a:p>
          <a:p>
            <a:pPr marL="914400" marR="0" lvl="0" indent="-323532" algn="l" rtl="0">
              <a:lnSpc>
                <a:spcPct val="120000"/>
              </a:lnSpc>
              <a:spcBef>
                <a:spcPts val="0"/>
              </a:spcBef>
              <a:spcAft>
                <a:spcPts val="0"/>
              </a:spcAft>
              <a:buSzPct val="90606"/>
              <a:buChar char="●"/>
            </a:pPr>
            <a:r>
              <a:rPr lang="en-US" sz="2129" dirty="0">
                <a:latin typeface="Arial"/>
                <a:ea typeface="Arial"/>
                <a:cs typeface="Arial"/>
                <a:sym typeface="Arial"/>
              </a:rPr>
              <a:t>Through research we understood that visual aids help to quickly perceive the data compared to traditional tabular methods.</a:t>
            </a:r>
            <a:endParaRPr sz="2129" dirty="0">
              <a:latin typeface="Arial"/>
              <a:ea typeface="Arial"/>
              <a:cs typeface="Arial"/>
              <a:sym typeface="Arial"/>
            </a:endParaRPr>
          </a:p>
          <a:p>
            <a:pPr marL="914400" marR="0" lvl="0" indent="-323532" algn="l" rtl="0">
              <a:lnSpc>
                <a:spcPct val="120000"/>
              </a:lnSpc>
              <a:spcBef>
                <a:spcPts val="0"/>
              </a:spcBef>
              <a:spcAft>
                <a:spcPts val="0"/>
              </a:spcAft>
              <a:buSzPct val="90606"/>
              <a:buChar char="●"/>
            </a:pPr>
            <a:r>
              <a:rPr lang="en-US" sz="2129" dirty="0">
                <a:latin typeface="Arial"/>
                <a:ea typeface="Arial"/>
                <a:cs typeface="Arial"/>
                <a:sym typeface="Arial"/>
              </a:rPr>
              <a:t>Data can be better understood when there are innovative forms to view the data and make it interactive, this motivated us to build an interactive dashboard.</a:t>
            </a:r>
            <a:endParaRPr i="1" dirty="0">
              <a:latin typeface="Arial"/>
              <a:ea typeface="Arial"/>
              <a:cs typeface="Arial"/>
              <a:sym typeface="Arial"/>
            </a:endParaRPr>
          </a:p>
          <a:p>
            <a:pPr marL="457200" lvl="0" indent="-317182" algn="l" rtl="0">
              <a:lnSpc>
                <a:spcPct val="120000"/>
              </a:lnSpc>
              <a:spcBef>
                <a:spcPts val="1000"/>
              </a:spcBef>
              <a:spcAft>
                <a:spcPts val="0"/>
              </a:spcAft>
              <a:buSzPct val="75405"/>
              <a:buFont typeface="Arial"/>
              <a:buChar char="•"/>
            </a:pPr>
            <a:r>
              <a:rPr lang="en-US" sz="2387" i="1" dirty="0">
                <a:latin typeface="Arial"/>
                <a:ea typeface="Arial"/>
                <a:cs typeface="Arial"/>
                <a:sym typeface="Arial"/>
              </a:rPr>
              <a:t>‘State of the art of sports data visualization’</a:t>
            </a:r>
            <a:endParaRPr i="1" dirty="0">
              <a:latin typeface="Arial"/>
              <a:ea typeface="Arial"/>
              <a:cs typeface="Arial"/>
              <a:sym typeface="Arial"/>
            </a:endParaRPr>
          </a:p>
          <a:p>
            <a:pPr marL="914400" marR="0" lvl="0" indent="-323532" algn="l" rtl="0">
              <a:lnSpc>
                <a:spcPct val="120000"/>
              </a:lnSpc>
              <a:spcBef>
                <a:spcPts val="0"/>
              </a:spcBef>
              <a:spcAft>
                <a:spcPts val="0"/>
              </a:spcAft>
              <a:buSzPct val="90606"/>
              <a:buChar char="●"/>
            </a:pPr>
            <a:r>
              <a:rPr lang="en-US" sz="2129" dirty="0">
                <a:latin typeface="Arial"/>
                <a:ea typeface="Arial"/>
                <a:cs typeface="Arial"/>
                <a:sym typeface="Arial"/>
              </a:rPr>
              <a:t>The challenges in visualizing sports data is mentioned here.</a:t>
            </a:r>
            <a:endParaRPr sz="2129" dirty="0">
              <a:latin typeface="Arial"/>
              <a:ea typeface="Arial"/>
              <a:cs typeface="Arial"/>
              <a:sym typeface="Arial"/>
            </a:endParaRPr>
          </a:p>
          <a:p>
            <a:pPr marL="914400" marR="0" lvl="0" indent="-323532" algn="l" rtl="0">
              <a:lnSpc>
                <a:spcPct val="120000"/>
              </a:lnSpc>
              <a:spcBef>
                <a:spcPts val="0"/>
              </a:spcBef>
              <a:spcAft>
                <a:spcPts val="0"/>
              </a:spcAft>
              <a:buSzPct val="90606"/>
              <a:buChar char="●"/>
            </a:pPr>
            <a:r>
              <a:rPr lang="en-US" sz="2129" dirty="0">
                <a:latin typeface="Arial"/>
                <a:ea typeface="Arial"/>
                <a:cs typeface="Arial"/>
                <a:sym typeface="Arial"/>
              </a:rPr>
              <a:t>We also understood that to convey any information efficiently and clearly, the use of data visualization tools like infographics, charts, graphs, etc. are useful.</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txBox="1">
            <a:spLocks noGrp="1"/>
          </p:cNvSpPr>
          <p:nvPr>
            <p:ph type="title"/>
          </p:nvPr>
        </p:nvSpPr>
        <p:spPr>
          <a:xfrm>
            <a:off x="1142999" y="44456"/>
            <a:ext cx="9905999" cy="751411"/>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40816"/>
              <a:buNone/>
            </a:pPr>
            <a:br>
              <a:rPr lang="en-US" sz="4900">
                <a:solidFill>
                  <a:schemeClr val="lt1"/>
                </a:solidFill>
              </a:rPr>
            </a:br>
            <a:r>
              <a:rPr lang="en-US" sz="4900">
                <a:solidFill>
                  <a:schemeClr val="lt1"/>
                </a:solidFill>
              </a:rPr>
              <a:t>Dataset Description</a:t>
            </a:r>
            <a:br>
              <a:rPr lang="en-US">
                <a:solidFill>
                  <a:schemeClr val="lt1"/>
                </a:solidFill>
              </a:rPr>
            </a:br>
            <a:endParaRPr/>
          </a:p>
        </p:txBody>
      </p:sp>
      <p:sp>
        <p:nvSpPr>
          <p:cNvPr id="163" name="Google Shape;163;p24"/>
          <p:cNvSpPr txBox="1">
            <a:spLocks noGrp="1"/>
          </p:cNvSpPr>
          <p:nvPr>
            <p:ph type="body" idx="1"/>
          </p:nvPr>
        </p:nvSpPr>
        <p:spPr>
          <a:xfrm>
            <a:off x="287868" y="965201"/>
            <a:ext cx="11565466" cy="5147732"/>
          </a:xfrm>
          <a:prstGeom prst="rect">
            <a:avLst/>
          </a:prstGeom>
          <a:noFill/>
          <a:ln>
            <a:noFill/>
          </a:ln>
        </p:spPr>
        <p:txBody>
          <a:bodyPr spcFirstLastPara="1" wrap="square" lIns="91425" tIns="45700" rIns="91425" bIns="45700" anchor="t" anchorCtr="0">
            <a:normAutofit fontScale="85000" lnSpcReduction="10000"/>
          </a:bodyPr>
          <a:lstStyle/>
          <a:p>
            <a:pPr marL="457200" lvl="0" indent="-342900" algn="l" rtl="0">
              <a:lnSpc>
                <a:spcPct val="120000"/>
              </a:lnSpc>
              <a:spcBef>
                <a:spcPts val="1000"/>
              </a:spcBef>
              <a:spcAft>
                <a:spcPts val="0"/>
              </a:spcAft>
              <a:buClr>
                <a:schemeClr val="lt1"/>
              </a:buClr>
              <a:buSzPct val="88235"/>
              <a:buChar char="•"/>
            </a:pPr>
            <a:r>
              <a:rPr lang="en-US" sz="2400">
                <a:latin typeface="Arial"/>
                <a:ea typeface="Arial"/>
                <a:cs typeface="Arial"/>
                <a:sym typeface="Arial"/>
              </a:rPr>
              <a:t>The essential part of any good analysis is finding the correct data. For our analysis we have merged 3 datasets which contain GDP and population of all the countries in the world and Olympics athlete events dataset.</a:t>
            </a:r>
            <a:endParaRPr/>
          </a:p>
          <a:p>
            <a:pPr marL="114300" lvl="0" indent="0" algn="l" rtl="0">
              <a:lnSpc>
                <a:spcPct val="120000"/>
              </a:lnSpc>
              <a:spcBef>
                <a:spcPts val="1000"/>
              </a:spcBef>
              <a:spcAft>
                <a:spcPts val="0"/>
              </a:spcAft>
              <a:buSzPct val="88235"/>
              <a:buNone/>
            </a:pPr>
            <a:r>
              <a:rPr lang="en-US" sz="2400">
                <a:latin typeface="Arial"/>
                <a:ea typeface="Arial"/>
                <a:cs typeface="Arial"/>
                <a:sym typeface="Arial"/>
              </a:rPr>
              <a:t>	Olympic Athlete:- </a:t>
            </a:r>
            <a:r>
              <a:rPr lang="en-US" u="sng">
                <a:solidFill>
                  <a:schemeClr val="hlink"/>
                </a:solidFill>
                <a:latin typeface="Arial"/>
                <a:ea typeface="Arial"/>
                <a:cs typeface="Arial"/>
                <a:sym typeface="Arial"/>
                <a:hlinkClick r:id="rId3"/>
              </a:rPr>
              <a:t>https://www.kaggle.com/samruddhim/olympics-althlete-events-analysis</a:t>
            </a:r>
            <a:r>
              <a:rPr lang="en-US">
                <a:latin typeface="Arial"/>
                <a:ea typeface="Arial"/>
                <a:cs typeface="Arial"/>
                <a:sym typeface="Arial"/>
              </a:rPr>
              <a:t> </a:t>
            </a:r>
            <a:endParaRPr/>
          </a:p>
          <a:p>
            <a:pPr marL="114300" lvl="0" indent="0" algn="l" rtl="0">
              <a:lnSpc>
                <a:spcPct val="120000"/>
              </a:lnSpc>
              <a:spcBef>
                <a:spcPts val="1000"/>
              </a:spcBef>
              <a:spcAft>
                <a:spcPts val="0"/>
              </a:spcAft>
              <a:buSzPct val="88235"/>
              <a:buNone/>
            </a:pPr>
            <a:r>
              <a:rPr lang="en-US" sz="2400">
                <a:latin typeface="Arial"/>
                <a:ea typeface="Arial"/>
                <a:cs typeface="Arial"/>
                <a:sym typeface="Arial"/>
              </a:rPr>
              <a:t>	GDP:- </a:t>
            </a:r>
            <a:r>
              <a:rPr lang="en-US" u="sng">
                <a:solidFill>
                  <a:schemeClr val="hlink"/>
                </a:solidFill>
                <a:latin typeface="Arial"/>
                <a:ea typeface="Arial"/>
                <a:cs typeface="Arial"/>
                <a:sym typeface="Arial"/>
                <a:hlinkClick r:id="rId4"/>
              </a:rPr>
              <a:t>https://data.worldbank.org/indicator/NY.GDP.MKTP.CD </a:t>
            </a:r>
            <a:endParaRPr>
              <a:latin typeface="Arial"/>
              <a:ea typeface="Arial"/>
              <a:cs typeface="Arial"/>
              <a:sym typeface="Arial"/>
            </a:endParaRPr>
          </a:p>
          <a:p>
            <a:pPr marL="114300" lvl="0" indent="0" algn="l" rtl="0">
              <a:lnSpc>
                <a:spcPct val="120000"/>
              </a:lnSpc>
              <a:spcBef>
                <a:spcPts val="1000"/>
              </a:spcBef>
              <a:spcAft>
                <a:spcPts val="0"/>
              </a:spcAft>
              <a:buSzPct val="88235"/>
              <a:buNone/>
            </a:pPr>
            <a:r>
              <a:rPr lang="en-US" sz="2400">
                <a:latin typeface="Arial"/>
                <a:ea typeface="Arial"/>
                <a:cs typeface="Arial"/>
                <a:sym typeface="Arial"/>
              </a:rPr>
              <a:t>	Population:- </a:t>
            </a:r>
            <a:r>
              <a:rPr lang="en-US" u="sng">
                <a:solidFill>
                  <a:schemeClr val="hlink"/>
                </a:solidFill>
                <a:latin typeface="Arial"/>
                <a:ea typeface="Arial"/>
                <a:cs typeface="Arial"/>
                <a:sym typeface="Arial"/>
                <a:hlinkClick r:id="rId4"/>
              </a:rPr>
              <a:t>https://data.worldbank.org/indicator/SP.POP.TOTL</a:t>
            </a:r>
            <a:r>
              <a:rPr lang="en-US">
                <a:latin typeface="Arial"/>
                <a:ea typeface="Arial"/>
                <a:cs typeface="Arial"/>
                <a:sym typeface="Arial"/>
              </a:rPr>
              <a:t> </a:t>
            </a:r>
            <a:endParaRPr/>
          </a:p>
          <a:p>
            <a:pPr marL="457200" lvl="0" indent="-342900" algn="l" rtl="0">
              <a:lnSpc>
                <a:spcPct val="120000"/>
              </a:lnSpc>
              <a:spcBef>
                <a:spcPts val="1000"/>
              </a:spcBef>
              <a:spcAft>
                <a:spcPts val="0"/>
              </a:spcAft>
              <a:buClr>
                <a:schemeClr val="lt1"/>
              </a:buClr>
              <a:buSzPct val="88235"/>
              <a:buChar char="•"/>
            </a:pPr>
            <a:r>
              <a:rPr lang="en-US" sz="2400">
                <a:latin typeface="Arial"/>
                <a:ea typeface="Arial"/>
                <a:cs typeface="Arial"/>
                <a:sym typeface="Arial"/>
              </a:rPr>
              <a:t>This merged data set contains around 2.7 lakhs Olympic records from 1896 to 2016. It contains complete details of Olympic athlete, their events, GDP and population of their respective countries.</a:t>
            </a:r>
            <a:endParaRPr/>
          </a:p>
          <a:p>
            <a:pPr marL="457200" lvl="0" indent="-342900" algn="l" rtl="0">
              <a:lnSpc>
                <a:spcPct val="120000"/>
              </a:lnSpc>
              <a:spcBef>
                <a:spcPts val="1000"/>
              </a:spcBef>
              <a:spcAft>
                <a:spcPts val="0"/>
              </a:spcAft>
              <a:buClr>
                <a:schemeClr val="lt1"/>
              </a:buClr>
              <a:buSzPct val="88235"/>
              <a:buChar char="•"/>
            </a:pPr>
            <a:r>
              <a:rPr lang="en-US" sz="2400">
                <a:latin typeface="Arial"/>
                <a:ea typeface="Arial"/>
                <a:cs typeface="Arial"/>
                <a:sym typeface="Arial"/>
              </a:rPr>
              <a:t> We have also used the Olympic event schedule dataset of Tokyo 2021 which contains details of Olympic events happened at Tokyo 2021.  </a:t>
            </a:r>
            <a:endParaRPr/>
          </a:p>
          <a:p>
            <a:pPr marL="114300" lvl="0" indent="0" algn="l" rtl="0">
              <a:lnSpc>
                <a:spcPct val="120000"/>
              </a:lnSpc>
              <a:spcBef>
                <a:spcPts val="1000"/>
              </a:spcBef>
              <a:spcAft>
                <a:spcPts val="0"/>
              </a:spcAft>
              <a:buSzPct val="88235"/>
              <a:buNone/>
            </a:pPr>
            <a:r>
              <a:rPr lang="en-US" sz="2400">
                <a:latin typeface="Arial"/>
                <a:ea typeface="Arial"/>
                <a:cs typeface="Arial"/>
                <a:sym typeface="Arial"/>
              </a:rPr>
              <a:t>	Olympic Event:- </a:t>
            </a:r>
            <a:r>
              <a:rPr lang="en-US" u="sng">
                <a:solidFill>
                  <a:schemeClr val="hlink"/>
                </a:solidFill>
                <a:latin typeface="Arial"/>
                <a:ea typeface="Arial"/>
                <a:cs typeface="Arial"/>
                <a:sym typeface="Arial"/>
                <a:hlinkClick r:id="rId4"/>
              </a:rPr>
              <a:t>https://drive.google.com/file/d/1NF46NSX3lme_43e2QQaYRxKdf1hs1An-/view. </a:t>
            </a:r>
            <a:endParaRPr>
              <a:latin typeface="Arial"/>
              <a:ea typeface="Arial"/>
              <a:cs typeface="Arial"/>
              <a:sym typeface="Arial"/>
            </a:endParaRPr>
          </a:p>
          <a:p>
            <a:pPr marL="457200" lvl="0" indent="-228600" algn="l" rtl="0">
              <a:lnSpc>
                <a:spcPct val="120000"/>
              </a:lnSpc>
              <a:spcBef>
                <a:spcPts val="1000"/>
              </a:spcBef>
              <a:spcAft>
                <a:spcPts val="0"/>
              </a:spcAft>
              <a:buClr>
                <a:schemeClr val="lt1"/>
              </a:buClr>
              <a:buSzPct val="105882"/>
              <a:buNone/>
            </a:pPr>
            <a:endParaRPr/>
          </a:p>
          <a:p>
            <a:pPr marL="457200" lvl="0" indent="-228600" algn="l" rtl="0">
              <a:lnSpc>
                <a:spcPct val="120000"/>
              </a:lnSpc>
              <a:spcBef>
                <a:spcPts val="1000"/>
              </a:spcBef>
              <a:spcAft>
                <a:spcPts val="0"/>
              </a:spcAft>
              <a:buClr>
                <a:schemeClr val="lt1"/>
              </a:buClr>
              <a:buSzPct val="105882"/>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5"/>
          <p:cNvSpPr txBox="1">
            <a:spLocks noGrp="1"/>
          </p:cNvSpPr>
          <p:nvPr>
            <p:ph type="title"/>
          </p:nvPr>
        </p:nvSpPr>
        <p:spPr>
          <a:xfrm>
            <a:off x="1143000" y="212535"/>
            <a:ext cx="9905999" cy="60026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45454"/>
              <a:buNone/>
            </a:pPr>
            <a:br>
              <a:rPr lang="en-US" sz="4400">
                <a:solidFill>
                  <a:schemeClr val="lt1"/>
                </a:solidFill>
              </a:rPr>
            </a:br>
            <a:r>
              <a:rPr lang="en-US" sz="4400">
                <a:solidFill>
                  <a:schemeClr val="lt1"/>
                </a:solidFill>
              </a:rPr>
              <a:t>Methods </a:t>
            </a:r>
            <a:br>
              <a:rPr lang="en-US">
                <a:solidFill>
                  <a:schemeClr val="lt1"/>
                </a:solidFill>
              </a:rPr>
            </a:br>
            <a:endParaRPr/>
          </a:p>
        </p:txBody>
      </p:sp>
      <p:grpSp>
        <p:nvGrpSpPr>
          <p:cNvPr id="169" name="Google Shape;169;p25"/>
          <p:cNvGrpSpPr/>
          <p:nvPr/>
        </p:nvGrpSpPr>
        <p:grpSpPr>
          <a:xfrm>
            <a:off x="1143000" y="1034952"/>
            <a:ext cx="9905999" cy="4862172"/>
            <a:chOff x="0" y="2019"/>
            <a:chExt cx="9905999" cy="4862172"/>
          </a:xfrm>
        </p:grpSpPr>
        <p:sp>
          <p:nvSpPr>
            <p:cNvPr id="170" name="Google Shape;170;p25"/>
            <p:cNvSpPr/>
            <p:nvPr/>
          </p:nvSpPr>
          <p:spPr>
            <a:xfrm>
              <a:off x="0" y="2019"/>
              <a:ext cx="9905999" cy="1023615"/>
            </a:xfrm>
            <a:prstGeom prst="roundRect">
              <a:avLst>
                <a:gd name="adj" fmla="val 10000"/>
              </a:avLst>
            </a:prstGeom>
            <a:gradFill>
              <a:gsLst>
                <a:gs pos="0">
                  <a:srgbClr val="979DC0"/>
                </a:gs>
                <a:gs pos="50000">
                  <a:srgbClr val="C0C4D7"/>
                </a:gs>
                <a:gs pos="100000">
                  <a:srgbClr val="DFE1EB"/>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5"/>
            <p:cNvSpPr/>
            <p:nvPr/>
          </p:nvSpPr>
          <p:spPr>
            <a:xfrm>
              <a:off x="309643" y="232333"/>
              <a:ext cx="562988" cy="562988"/>
            </a:xfrm>
            <a:prstGeom prst="rect">
              <a:avLst/>
            </a:prstGeom>
            <a:blipFill rotWithShape="1">
              <a:blip r:embed="rId3">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5"/>
            <p:cNvSpPr/>
            <p:nvPr/>
          </p:nvSpPr>
          <p:spPr>
            <a:xfrm>
              <a:off x="1182275" y="2019"/>
              <a:ext cx="8723723" cy="102361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5"/>
            <p:cNvSpPr txBox="1"/>
            <p:nvPr/>
          </p:nvSpPr>
          <p:spPr>
            <a:xfrm>
              <a:off x="1182275" y="2019"/>
              <a:ext cx="8723723" cy="1023615"/>
            </a:xfrm>
            <a:prstGeom prst="rect">
              <a:avLst/>
            </a:prstGeom>
            <a:noFill/>
            <a:ln>
              <a:noFill/>
            </a:ln>
          </p:spPr>
          <p:txBody>
            <a:bodyPr spcFirstLastPara="1" wrap="square" lIns="108325" tIns="108325" rIns="108325" bIns="108325" anchor="ctr"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000000"/>
                  </a:solidFill>
                  <a:latin typeface="Arial"/>
                  <a:ea typeface="Arial"/>
                  <a:cs typeface="Arial"/>
                  <a:sym typeface="Arial"/>
                </a:rPr>
                <a:t>Data Collection</a:t>
              </a:r>
              <a:endParaRPr sz="2200" b="0" i="0" u="none" strike="noStrike" cap="none">
                <a:solidFill>
                  <a:srgbClr val="000000"/>
                </a:solidFill>
                <a:latin typeface="Arial"/>
                <a:ea typeface="Arial"/>
                <a:cs typeface="Arial"/>
                <a:sym typeface="Arial"/>
              </a:endParaRPr>
            </a:p>
          </p:txBody>
        </p:sp>
        <p:sp>
          <p:nvSpPr>
            <p:cNvPr id="174" name="Google Shape;174;p25"/>
            <p:cNvSpPr/>
            <p:nvPr/>
          </p:nvSpPr>
          <p:spPr>
            <a:xfrm>
              <a:off x="0" y="1281538"/>
              <a:ext cx="9905999" cy="1023615"/>
            </a:xfrm>
            <a:prstGeom prst="roundRect">
              <a:avLst>
                <a:gd name="adj" fmla="val 10000"/>
              </a:avLst>
            </a:prstGeom>
            <a:gradFill>
              <a:gsLst>
                <a:gs pos="0">
                  <a:srgbClr val="979DC0"/>
                </a:gs>
                <a:gs pos="50000">
                  <a:srgbClr val="C0C4D7"/>
                </a:gs>
                <a:gs pos="100000">
                  <a:srgbClr val="DFE1EB"/>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5"/>
            <p:cNvSpPr/>
            <p:nvPr/>
          </p:nvSpPr>
          <p:spPr>
            <a:xfrm>
              <a:off x="309643" y="1511851"/>
              <a:ext cx="562988" cy="562988"/>
            </a:xfrm>
            <a:prstGeom prst="rect">
              <a:avLst/>
            </a:prstGeom>
            <a:blipFill rotWithShape="1">
              <a:blip r:embed="rId4">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5"/>
            <p:cNvSpPr/>
            <p:nvPr/>
          </p:nvSpPr>
          <p:spPr>
            <a:xfrm>
              <a:off x="1182275" y="1281538"/>
              <a:ext cx="8723723" cy="102361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5"/>
            <p:cNvSpPr txBox="1"/>
            <p:nvPr/>
          </p:nvSpPr>
          <p:spPr>
            <a:xfrm>
              <a:off x="1182275" y="1281538"/>
              <a:ext cx="8723723" cy="1023615"/>
            </a:xfrm>
            <a:prstGeom prst="rect">
              <a:avLst/>
            </a:prstGeom>
            <a:noFill/>
            <a:ln>
              <a:noFill/>
            </a:ln>
          </p:spPr>
          <p:txBody>
            <a:bodyPr spcFirstLastPara="1" wrap="square" lIns="108325" tIns="108325" rIns="108325" bIns="108325" anchor="ctr"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000000"/>
                  </a:solidFill>
                  <a:latin typeface="Arial"/>
                  <a:ea typeface="Arial"/>
                  <a:cs typeface="Arial"/>
                  <a:sym typeface="Arial"/>
                </a:rPr>
                <a:t>Data Merging and Cleaning</a:t>
              </a:r>
              <a:endParaRPr sz="2200" b="0" i="0" u="none" strike="noStrike" cap="none">
                <a:solidFill>
                  <a:srgbClr val="000000"/>
                </a:solidFill>
                <a:latin typeface="Arial"/>
                <a:ea typeface="Arial"/>
                <a:cs typeface="Arial"/>
                <a:sym typeface="Arial"/>
              </a:endParaRPr>
            </a:p>
          </p:txBody>
        </p:sp>
        <p:sp>
          <p:nvSpPr>
            <p:cNvPr id="178" name="Google Shape;178;p25"/>
            <p:cNvSpPr/>
            <p:nvPr/>
          </p:nvSpPr>
          <p:spPr>
            <a:xfrm>
              <a:off x="0" y="2561057"/>
              <a:ext cx="9905999" cy="1023615"/>
            </a:xfrm>
            <a:prstGeom prst="roundRect">
              <a:avLst>
                <a:gd name="adj" fmla="val 10000"/>
              </a:avLst>
            </a:prstGeom>
            <a:gradFill>
              <a:gsLst>
                <a:gs pos="0">
                  <a:srgbClr val="979DC0"/>
                </a:gs>
                <a:gs pos="50000">
                  <a:srgbClr val="C0C4D7"/>
                </a:gs>
                <a:gs pos="100000">
                  <a:srgbClr val="DFE1EB"/>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5"/>
            <p:cNvSpPr/>
            <p:nvPr/>
          </p:nvSpPr>
          <p:spPr>
            <a:xfrm>
              <a:off x="309643" y="2791370"/>
              <a:ext cx="562988" cy="562988"/>
            </a:xfrm>
            <a:prstGeom prst="rect">
              <a:avLst/>
            </a:prstGeom>
            <a:blipFill rotWithShape="1">
              <a:blip r:embed="rId5">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5"/>
            <p:cNvSpPr/>
            <p:nvPr/>
          </p:nvSpPr>
          <p:spPr>
            <a:xfrm>
              <a:off x="1182275" y="2561057"/>
              <a:ext cx="8723723" cy="102361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5"/>
            <p:cNvSpPr txBox="1"/>
            <p:nvPr/>
          </p:nvSpPr>
          <p:spPr>
            <a:xfrm>
              <a:off x="1182275" y="2561057"/>
              <a:ext cx="8723723" cy="1023615"/>
            </a:xfrm>
            <a:prstGeom prst="rect">
              <a:avLst/>
            </a:prstGeom>
            <a:noFill/>
            <a:ln>
              <a:noFill/>
            </a:ln>
          </p:spPr>
          <p:txBody>
            <a:bodyPr spcFirstLastPara="1" wrap="square" lIns="108325" tIns="108325" rIns="108325" bIns="108325" anchor="ctr"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000000"/>
                  </a:solidFill>
                  <a:latin typeface="Arial"/>
                  <a:ea typeface="Arial"/>
                  <a:cs typeface="Arial"/>
                  <a:sym typeface="Arial"/>
                </a:rPr>
                <a:t>Visualization Design</a:t>
              </a:r>
              <a:endParaRPr sz="2200" b="0" i="0" u="none" strike="noStrike" cap="none">
                <a:solidFill>
                  <a:srgbClr val="000000"/>
                </a:solidFill>
                <a:latin typeface="Arial"/>
                <a:ea typeface="Arial"/>
                <a:cs typeface="Arial"/>
                <a:sym typeface="Arial"/>
              </a:endParaRPr>
            </a:p>
          </p:txBody>
        </p:sp>
        <p:sp>
          <p:nvSpPr>
            <p:cNvPr id="182" name="Google Shape;182;p25"/>
            <p:cNvSpPr/>
            <p:nvPr/>
          </p:nvSpPr>
          <p:spPr>
            <a:xfrm>
              <a:off x="0" y="3840576"/>
              <a:ext cx="9905999" cy="1023615"/>
            </a:xfrm>
            <a:prstGeom prst="roundRect">
              <a:avLst>
                <a:gd name="adj" fmla="val 10000"/>
              </a:avLst>
            </a:prstGeom>
            <a:gradFill>
              <a:gsLst>
                <a:gs pos="0">
                  <a:srgbClr val="979DC0"/>
                </a:gs>
                <a:gs pos="50000">
                  <a:srgbClr val="C0C4D7"/>
                </a:gs>
                <a:gs pos="100000">
                  <a:srgbClr val="DFE1EB"/>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5"/>
            <p:cNvSpPr/>
            <p:nvPr/>
          </p:nvSpPr>
          <p:spPr>
            <a:xfrm>
              <a:off x="309643" y="4070889"/>
              <a:ext cx="562988" cy="562988"/>
            </a:xfrm>
            <a:prstGeom prst="rect">
              <a:avLst/>
            </a:prstGeom>
            <a:blipFill rotWithShape="1">
              <a:blip r:embed="rId6">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5"/>
            <p:cNvSpPr/>
            <p:nvPr/>
          </p:nvSpPr>
          <p:spPr>
            <a:xfrm>
              <a:off x="1182275" y="3840576"/>
              <a:ext cx="8723723" cy="1023615"/>
            </a:xfrm>
            <a:prstGeom prst="rect">
              <a:avLst/>
            </a:prstGeom>
            <a:gradFill>
              <a:gsLst>
                <a:gs pos="0">
                  <a:srgbClr val="979DC0"/>
                </a:gs>
                <a:gs pos="50000">
                  <a:srgbClr val="C0C4D7"/>
                </a:gs>
                <a:gs pos="100000">
                  <a:srgbClr val="DFE1EB"/>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5"/>
            <p:cNvSpPr txBox="1"/>
            <p:nvPr/>
          </p:nvSpPr>
          <p:spPr>
            <a:xfrm>
              <a:off x="1182275" y="3840576"/>
              <a:ext cx="8723723" cy="1023615"/>
            </a:xfrm>
            <a:prstGeom prst="rect">
              <a:avLst/>
            </a:prstGeom>
            <a:noFill/>
            <a:ln>
              <a:noFill/>
            </a:ln>
          </p:spPr>
          <p:txBody>
            <a:bodyPr spcFirstLastPara="1" wrap="square" lIns="108325" tIns="108325" rIns="108325" bIns="108325" anchor="ctr"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000000"/>
                  </a:solidFill>
                  <a:latin typeface="Arial"/>
                  <a:ea typeface="Arial"/>
                  <a:cs typeface="Arial"/>
                  <a:sym typeface="Arial"/>
                </a:rPr>
                <a:t>Tableau Operation</a:t>
              </a:r>
              <a:endParaRPr sz="2200" b="0" i="0" u="none" strike="noStrike" cap="non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6"/>
          <p:cNvSpPr txBox="1">
            <a:spLocks noGrp="1"/>
          </p:cNvSpPr>
          <p:nvPr>
            <p:ph type="ctrTitle"/>
          </p:nvPr>
        </p:nvSpPr>
        <p:spPr>
          <a:xfrm>
            <a:off x="1143000" y="1181098"/>
            <a:ext cx="8986580" cy="2832404"/>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lt1"/>
              </a:buClr>
              <a:buSzPts val="4800"/>
              <a:buFont typeface="Play"/>
              <a:buNone/>
            </a:pPr>
            <a:br>
              <a:rPr lang="en-US"/>
            </a:br>
            <a:r>
              <a:rPr lang="en-US"/>
              <a:t>Results</a:t>
            </a:r>
            <a:br>
              <a:rPr lang="en-US"/>
            </a:br>
            <a:endParaRPr/>
          </a:p>
        </p:txBody>
      </p:sp>
      <p:sp>
        <p:nvSpPr>
          <p:cNvPr id="191" name="Google Shape;191;p26"/>
          <p:cNvSpPr txBox="1">
            <a:spLocks noGrp="1"/>
          </p:cNvSpPr>
          <p:nvPr>
            <p:ph type="subTitle" idx="1"/>
          </p:nvPr>
        </p:nvSpPr>
        <p:spPr>
          <a:xfrm>
            <a:off x="1143000" y="5463522"/>
            <a:ext cx="8986580" cy="650311"/>
          </a:xfrm>
          <a:prstGeom prst="rect">
            <a:avLst/>
          </a:prstGeom>
          <a:noFill/>
          <a:ln>
            <a:noFill/>
          </a:ln>
        </p:spPr>
        <p:txBody>
          <a:bodyPr spcFirstLastPara="1" wrap="square" lIns="91425" tIns="45700" rIns="91425" bIns="45700" anchor="t" anchorCtr="0">
            <a:normAutofit/>
          </a:bodyPr>
          <a:lstStyle/>
          <a:p>
            <a:pPr marL="114300" lvl="0" indent="0" algn="l" rtl="0">
              <a:lnSpc>
                <a:spcPct val="100000"/>
              </a:lnSpc>
              <a:spcBef>
                <a:spcPts val="1000"/>
              </a:spcBef>
              <a:spcAft>
                <a:spcPts val="0"/>
              </a:spcAft>
              <a:buSzPts val="1800"/>
              <a:buNone/>
            </a:pPr>
            <a:r>
              <a:rPr lang="en-US" sz="2800">
                <a:latin typeface="Arial"/>
                <a:ea typeface="Arial"/>
                <a:cs typeface="Arial"/>
                <a:sym typeface="Arial"/>
              </a:rPr>
              <a:t>Tableau visualization presentation</a:t>
            </a:r>
            <a:endParaRPr/>
          </a:p>
        </p:txBody>
      </p:sp>
    </p:spTree>
  </p:cSld>
  <p:clrMapOvr>
    <a:masterClrMapping/>
  </p:clrMapOvr>
</p:sld>
</file>

<file path=ppt/theme/theme1.xml><?xml version="1.0" encoding="utf-8"?>
<a:theme xmlns:a="http://schemas.openxmlformats.org/drawingml/2006/main" name="RegattaVTI">
  <a:themeElements>
    <a:clrScheme name="AnalogousFromDarkSeedLeftStep">
      <a:dk1>
        <a:srgbClr val="000000"/>
      </a:dk1>
      <a:lt1>
        <a:srgbClr val="FFFFFF"/>
      </a:lt1>
      <a:dk2>
        <a:srgbClr val="261A2E"/>
      </a:dk2>
      <a:lt2>
        <a:srgbClr val="F0F3F3"/>
      </a:lt2>
      <a:accent1>
        <a:srgbClr val="C34D5F"/>
      </a:accent1>
      <a:accent2>
        <a:srgbClr val="B13B7F"/>
      </a:accent2>
      <a:accent3>
        <a:srgbClr val="C34DC2"/>
      </a:accent3>
      <a:accent4>
        <a:srgbClr val="813BB1"/>
      </a:accent4>
      <a:accent5>
        <a:srgbClr val="624DC3"/>
      </a:accent5>
      <a:accent6>
        <a:srgbClr val="3B57B1"/>
      </a:accent6>
      <a:hlink>
        <a:srgbClr val="7A52C5"/>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1396</Words>
  <Application>Microsoft Office PowerPoint</Application>
  <PresentationFormat>Widescreen</PresentationFormat>
  <Paragraphs>89</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Play</vt:lpstr>
      <vt:lpstr>RegattaVTI</vt:lpstr>
      <vt:lpstr>DATA-230: DATA VISUALIZATION</vt:lpstr>
      <vt:lpstr>AGENDA</vt:lpstr>
      <vt:lpstr>Abstract</vt:lpstr>
      <vt:lpstr>Introduction</vt:lpstr>
      <vt:lpstr>Novelty of Idea</vt:lpstr>
      <vt:lpstr>Related Work</vt:lpstr>
      <vt:lpstr> Dataset Description </vt:lpstr>
      <vt:lpstr> Methods  </vt:lpstr>
      <vt:lpstr> Results </vt:lpstr>
      <vt:lpstr> Future Work </vt:lpstr>
      <vt:lpstr> Course work Implementation </vt:lpstr>
      <vt:lpstr> What did we learn from project </vt:lpstr>
      <vt:lpstr> References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DATA-230: DATA VISUALIZATION</dc:title>
  <dc:creator>Greeshma Venkatesh</dc:creator>
  <cp:lastModifiedBy>Saroj Saran</cp:lastModifiedBy>
  <cp:revision>2</cp:revision>
  <dcterms:created xsi:type="dcterms:W3CDTF">2021-09-01T17:52:40Z</dcterms:created>
  <dcterms:modified xsi:type="dcterms:W3CDTF">2021-10-12T20:50:37Z</dcterms:modified>
</cp:coreProperties>
</file>