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sldIdLst>
    <p:sldId id="258" r:id="rId5"/>
    <p:sldId id="259" r:id="rId6"/>
    <p:sldId id="260" r:id="rId7"/>
    <p:sldId id="271" r:id="rId8"/>
    <p:sldId id="272" r:id="rId9"/>
    <p:sldId id="261" r:id="rId10"/>
    <p:sldId id="262" r:id="rId11"/>
    <p:sldId id="264" r:id="rId12"/>
    <p:sldId id="263" r:id="rId13"/>
    <p:sldId id="265" r:id="rId14"/>
    <p:sldId id="266" r:id="rId15"/>
    <p:sldId id="274" r:id="rId16"/>
    <p:sldId id="273" r:id="rId17"/>
    <p:sldId id="276" r:id="rId18"/>
    <p:sldId id="275" r:id="rId19"/>
    <p:sldId id="267"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69138-CE51-4074-9A35-BE6FA14C1A8F}" v="1" dt="2021-05-10T02:22:40.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79"/>
    <p:restoredTop sz="96327"/>
  </p:normalViewPr>
  <p:slideViewPr>
    <p:cSldViewPr snapToGrid="0" snapToObjects="1">
      <p:cViewPr varScale="1">
        <p:scale>
          <a:sx n="145" d="100"/>
          <a:sy n="145" d="100"/>
        </p:scale>
        <p:origin x="2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il Shah" userId="S::shahils@class.ismt.edu.np::8ac9d3f7-183b-4743-9902-20b61e8175e6" providerId="AD" clId="Web-{4ED69138-CE51-4074-9A35-BE6FA14C1A8F}"/>
    <pc:docChg chg="delSld">
      <pc:chgData name="Shahil Shah" userId="S::shahils@class.ismt.edu.np::8ac9d3f7-183b-4743-9902-20b61e8175e6" providerId="AD" clId="Web-{4ED69138-CE51-4074-9A35-BE6FA14C1A8F}" dt="2021-05-10T02:22:40.459" v="0"/>
      <pc:docMkLst>
        <pc:docMk/>
      </pc:docMkLst>
      <pc:sldChg chg="del">
        <pc:chgData name="Shahil Shah" userId="S::shahils@class.ismt.edu.np::8ac9d3f7-183b-4743-9902-20b61e8175e6" providerId="AD" clId="Web-{4ED69138-CE51-4074-9A35-BE6FA14C1A8F}" dt="2021-05-10T02:22:40.459" v="0"/>
        <pc:sldMkLst>
          <pc:docMk/>
          <pc:sldMk cId="0"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EC1C704-8DF2-5D49-9297-307A44134E47}" type="datetimeFigureOut">
              <a:rPr lang="en-NP" smtClean="0"/>
              <a:t>05/09/2021</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D1EF5B67-7D22-F740-A9D0-0779C3390D04}" type="slidenum">
              <a:rPr lang="en-NP" smtClean="0"/>
              <a:t>‹#›</a:t>
            </a:fld>
            <a:endParaRPr lang="en-NP"/>
          </a:p>
        </p:txBody>
      </p:sp>
    </p:spTree>
    <p:extLst>
      <p:ext uri="{BB962C8B-B14F-4D97-AF65-F5344CB8AC3E}">
        <p14:creationId xmlns:p14="http://schemas.microsoft.com/office/powerpoint/2010/main" val="37745359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1C704-8DF2-5D49-9297-307A44134E47}" type="datetimeFigureOut">
              <a:rPr lang="en-NP" smtClean="0"/>
              <a:t>05/09/2021</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D1EF5B67-7D22-F740-A9D0-0779C3390D04}" type="slidenum">
              <a:rPr lang="en-NP" smtClean="0"/>
              <a:t>‹#›</a:t>
            </a:fld>
            <a:endParaRPr lang="en-NP"/>
          </a:p>
        </p:txBody>
      </p:sp>
    </p:spTree>
    <p:extLst>
      <p:ext uri="{BB962C8B-B14F-4D97-AF65-F5344CB8AC3E}">
        <p14:creationId xmlns:p14="http://schemas.microsoft.com/office/powerpoint/2010/main" val="973240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1C704-8DF2-5D49-9297-307A44134E47}" type="datetimeFigureOut">
              <a:rPr lang="en-NP" smtClean="0"/>
              <a:t>05/09/2021</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D1EF5B67-7D22-F740-A9D0-0779C3390D04}" type="slidenum">
              <a:rPr lang="en-NP" smtClean="0"/>
              <a:t>‹#›</a:t>
            </a:fld>
            <a:endParaRPr lang="en-NP"/>
          </a:p>
        </p:txBody>
      </p:sp>
    </p:spTree>
    <p:extLst>
      <p:ext uri="{BB962C8B-B14F-4D97-AF65-F5344CB8AC3E}">
        <p14:creationId xmlns:p14="http://schemas.microsoft.com/office/powerpoint/2010/main" val="131420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C1C704-8DF2-5D49-9297-307A44134E47}" type="datetimeFigureOut">
              <a:rPr lang="en-NP" smtClean="0"/>
              <a:t>05/09/2021</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D1EF5B67-7D22-F740-A9D0-0779C3390D04}" type="slidenum">
              <a:rPr lang="en-NP" smtClean="0"/>
              <a:t>‹#›</a:t>
            </a:fld>
            <a:endParaRPr lang="en-NP"/>
          </a:p>
        </p:txBody>
      </p:sp>
    </p:spTree>
    <p:extLst>
      <p:ext uri="{BB962C8B-B14F-4D97-AF65-F5344CB8AC3E}">
        <p14:creationId xmlns:p14="http://schemas.microsoft.com/office/powerpoint/2010/main" val="117122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EC1C704-8DF2-5D49-9297-307A44134E47}" type="datetimeFigureOut">
              <a:rPr lang="en-NP" smtClean="0"/>
              <a:t>05/09/2021</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D1EF5B67-7D22-F740-A9D0-0779C3390D04}" type="slidenum">
              <a:rPr lang="en-NP" smtClean="0"/>
              <a:t>‹#›</a:t>
            </a:fld>
            <a:endParaRPr lang="en-NP"/>
          </a:p>
        </p:txBody>
      </p:sp>
    </p:spTree>
    <p:extLst>
      <p:ext uri="{BB962C8B-B14F-4D97-AF65-F5344CB8AC3E}">
        <p14:creationId xmlns:p14="http://schemas.microsoft.com/office/powerpoint/2010/main" val="19037276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EC1C704-8DF2-5D49-9297-307A44134E47}" type="datetimeFigureOut">
              <a:rPr lang="en-NP" smtClean="0"/>
              <a:t>05/09/2021</a:t>
            </a:fld>
            <a:endParaRPr lang="en-NP"/>
          </a:p>
        </p:txBody>
      </p:sp>
      <p:sp>
        <p:nvSpPr>
          <p:cNvPr id="9" name="Footer Placeholder 8"/>
          <p:cNvSpPr>
            <a:spLocks noGrp="1"/>
          </p:cNvSpPr>
          <p:nvPr>
            <p:ph type="ftr" sz="quarter" idx="11"/>
          </p:nvPr>
        </p:nvSpPr>
        <p:spPr/>
        <p:txBody>
          <a:bodyPr/>
          <a:lstStyle/>
          <a:p>
            <a:endParaRPr lang="en-NP"/>
          </a:p>
        </p:txBody>
      </p:sp>
      <p:sp>
        <p:nvSpPr>
          <p:cNvPr id="10" name="Slide Number Placeholder 9"/>
          <p:cNvSpPr>
            <a:spLocks noGrp="1"/>
          </p:cNvSpPr>
          <p:nvPr>
            <p:ph type="sldNum" sz="quarter" idx="12"/>
          </p:nvPr>
        </p:nvSpPr>
        <p:spPr/>
        <p:txBody>
          <a:bodyPr/>
          <a:lstStyle/>
          <a:p>
            <a:fld id="{D1EF5B67-7D22-F740-A9D0-0779C3390D04}" type="slidenum">
              <a:rPr lang="en-NP" smtClean="0"/>
              <a:t>‹#›</a:t>
            </a:fld>
            <a:endParaRPr lang="en-NP"/>
          </a:p>
        </p:txBody>
      </p:sp>
    </p:spTree>
    <p:extLst>
      <p:ext uri="{BB962C8B-B14F-4D97-AF65-F5344CB8AC3E}">
        <p14:creationId xmlns:p14="http://schemas.microsoft.com/office/powerpoint/2010/main" val="275401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EC1C704-8DF2-5D49-9297-307A44134E47}" type="datetimeFigureOut">
              <a:rPr lang="en-NP" smtClean="0"/>
              <a:t>05/09/2021</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D1EF5B67-7D22-F740-A9D0-0779C3390D04}" type="slidenum">
              <a:rPr lang="en-NP" smtClean="0"/>
              <a:t>‹#›</a:t>
            </a:fld>
            <a:endParaRPr lang="en-NP"/>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573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1C704-8DF2-5D49-9297-307A44134E47}" type="datetimeFigureOut">
              <a:rPr lang="en-NP" smtClean="0"/>
              <a:t>05/09/2021</a:t>
            </a:fld>
            <a:endParaRPr lang="en-NP"/>
          </a:p>
        </p:txBody>
      </p:sp>
      <p:sp>
        <p:nvSpPr>
          <p:cNvPr id="4" name="Footer Placeholder 3"/>
          <p:cNvSpPr>
            <a:spLocks noGrp="1"/>
          </p:cNvSpPr>
          <p:nvPr>
            <p:ph type="ftr" sz="quarter" idx="11"/>
          </p:nvPr>
        </p:nvSpPr>
        <p:spPr/>
        <p:txBody>
          <a:bodyPr/>
          <a:lstStyle/>
          <a:p>
            <a:endParaRPr lang="en-NP"/>
          </a:p>
        </p:txBody>
      </p:sp>
      <p:sp>
        <p:nvSpPr>
          <p:cNvPr id="5" name="Slide Number Placeholder 4"/>
          <p:cNvSpPr>
            <a:spLocks noGrp="1"/>
          </p:cNvSpPr>
          <p:nvPr>
            <p:ph type="sldNum" sz="quarter" idx="12"/>
          </p:nvPr>
        </p:nvSpPr>
        <p:spPr/>
        <p:txBody>
          <a:bodyPr/>
          <a:lstStyle/>
          <a:p>
            <a:fld id="{D1EF5B67-7D22-F740-A9D0-0779C3390D04}" type="slidenum">
              <a:rPr lang="en-NP" smtClean="0"/>
              <a:t>‹#›</a:t>
            </a:fld>
            <a:endParaRPr lang="en-NP"/>
          </a:p>
        </p:txBody>
      </p:sp>
    </p:spTree>
    <p:extLst>
      <p:ext uri="{BB962C8B-B14F-4D97-AF65-F5344CB8AC3E}">
        <p14:creationId xmlns:p14="http://schemas.microsoft.com/office/powerpoint/2010/main" val="112723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C1C704-8DF2-5D49-9297-307A44134E47}" type="datetimeFigureOut">
              <a:rPr lang="en-NP" smtClean="0"/>
              <a:t>05/09/2021</a:t>
            </a:fld>
            <a:endParaRPr lang="en-NP"/>
          </a:p>
        </p:txBody>
      </p:sp>
      <p:sp>
        <p:nvSpPr>
          <p:cNvPr id="3" name="Footer Placeholder 2"/>
          <p:cNvSpPr>
            <a:spLocks noGrp="1"/>
          </p:cNvSpPr>
          <p:nvPr>
            <p:ph type="ftr" sz="quarter" idx="11"/>
          </p:nvPr>
        </p:nvSpPr>
        <p:spPr/>
        <p:txBody>
          <a:bodyPr/>
          <a:lstStyle/>
          <a:p>
            <a:endParaRPr lang="en-NP"/>
          </a:p>
        </p:txBody>
      </p:sp>
      <p:sp>
        <p:nvSpPr>
          <p:cNvPr id="4" name="Slide Number Placeholder 3"/>
          <p:cNvSpPr>
            <a:spLocks noGrp="1"/>
          </p:cNvSpPr>
          <p:nvPr>
            <p:ph type="sldNum" sz="quarter" idx="12"/>
          </p:nvPr>
        </p:nvSpPr>
        <p:spPr/>
        <p:txBody>
          <a:bodyPr/>
          <a:lstStyle/>
          <a:p>
            <a:fld id="{D1EF5B67-7D22-F740-A9D0-0779C3390D04}" type="slidenum">
              <a:rPr lang="en-NP" smtClean="0"/>
              <a:t>‹#›</a:t>
            </a:fld>
            <a:endParaRPr lang="en-NP"/>
          </a:p>
        </p:txBody>
      </p:sp>
    </p:spTree>
    <p:extLst>
      <p:ext uri="{BB962C8B-B14F-4D97-AF65-F5344CB8AC3E}">
        <p14:creationId xmlns:p14="http://schemas.microsoft.com/office/powerpoint/2010/main" val="1327056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EC1C704-8DF2-5D49-9297-307A44134E47}" type="datetimeFigureOut">
              <a:rPr lang="en-NP" smtClean="0"/>
              <a:t>05/09/2021</a:t>
            </a:fld>
            <a:endParaRPr lang="en-NP"/>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NP"/>
          </a:p>
        </p:txBody>
      </p:sp>
      <p:sp>
        <p:nvSpPr>
          <p:cNvPr id="11" name="Slide Number Placeholder 10"/>
          <p:cNvSpPr>
            <a:spLocks noGrp="1"/>
          </p:cNvSpPr>
          <p:nvPr>
            <p:ph type="sldNum" sz="quarter" idx="12"/>
          </p:nvPr>
        </p:nvSpPr>
        <p:spPr/>
        <p:txBody>
          <a:bodyPr/>
          <a:lstStyle/>
          <a:p>
            <a:fld id="{D1EF5B67-7D22-F740-A9D0-0779C3390D04}" type="slidenum">
              <a:rPr lang="en-NP" smtClean="0"/>
              <a:t>‹#›</a:t>
            </a:fld>
            <a:endParaRPr lang="en-NP"/>
          </a:p>
        </p:txBody>
      </p:sp>
    </p:spTree>
    <p:extLst>
      <p:ext uri="{BB962C8B-B14F-4D97-AF65-F5344CB8AC3E}">
        <p14:creationId xmlns:p14="http://schemas.microsoft.com/office/powerpoint/2010/main" val="313135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EC1C704-8DF2-5D49-9297-307A44134E47}" type="datetimeFigureOut">
              <a:rPr lang="en-NP" smtClean="0"/>
              <a:t>05/09/2021</a:t>
            </a:fld>
            <a:endParaRPr lang="en-NP"/>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NP"/>
          </a:p>
        </p:txBody>
      </p:sp>
      <p:sp>
        <p:nvSpPr>
          <p:cNvPr id="10" name="Slide Number Placeholder 9"/>
          <p:cNvSpPr>
            <a:spLocks noGrp="1"/>
          </p:cNvSpPr>
          <p:nvPr>
            <p:ph type="sldNum" sz="quarter" idx="12"/>
          </p:nvPr>
        </p:nvSpPr>
        <p:spPr/>
        <p:txBody>
          <a:bodyPr/>
          <a:lstStyle/>
          <a:p>
            <a:fld id="{D1EF5B67-7D22-F740-A9D0-0779C3390D04}" type="slidenum">
              <a:rPr lang="en-NP" smtClean="0"/>
              <a:t>‹#›</a:t>
            </a:fld>
            <a:endParaRPr lang="en-NP"/>
          </a:p>
        </p:txBody>
      </p:sp>
    </p:spTree>
    <p:extLst>
      <p:ext uri="{BB962C8B-B14F-4D97-AF65-F5344CB8AC3E}">
        <p14:creationId xmlns:p14="http://schemas.microsoft.com/office/powerpoint/2010/main" val="289583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EC1C704-8DF2-5D49-9297-307A44134E47}" type="datetimeFigureOut">
              <a:rPr lang="en-NP" smtClean="0"/>
              <a:t>05/09/2021</a:t>
            </a:fld>
            <a:endParaRPr lang="en-NP"/>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NP"/>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1EF5B67-7D22-F740-A9D0-0779C3390D04}" type="slidenum">
              <a:rPr lang="en-NP" smtClean="0"/>
              <a:t>‹#›</a:t>
            </a:fld>
            <a:endParaRPr lang="en-NP"/>
          </a:p>
        </p:txBody>
      </p:sp>
    </p:spTree>
    <p:extLst>
      <p:ext uri="{BB962C8B-B14F-4D97-AF65-F5344CB8AC3E}">
        <p14:creationId xmlns:p14="http://schemas.microsoft.com/office/powerpoint/2010/main" val="4464158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a:extLst>
              <a:ext uri="{FF2B5EF4-FFF2-40B4-BE49-F238E27FC236}">
                <a16:creationId xmlns:a16="http://schemas.microsoft.com/office/drawing/2014/main" id="{F61C9889-8BBA-E545-AD0C-FE1675FDD93F}"/>
              </a:ext>
            </a:extLst>
          </p:cNvPr>
          <p:cNvSpPr>
            <a:spLocks noGrp="1" noChangeArrowheads="1"/>
          </p:cNvSpPr>
          <p:nvPr>
            <p:ph type="title"/>
          </p:nvPr>
        </p:nvSpPr>
        <p:spPr/>
        <p:txBody>
          <a:bodyPr/>
          <a:lstStyle/>
          <a:p>
            <a:r>
              <a:rPr lang="en-AU" altLang="en-NP" sz="4000" b="1" dirty="0">
                <a:latin typeface="Times New Roman" panose="02020603050405020304" pitchFamily="18" charset="0"/>
                <a:cs typeface="Times New Roman" panose="02020603050405020304" pitchFamily="18" charset="0"/>
              </a:rPr>
              <a:t>Definition</a:t>
            </a:r>
          </a:p>
        </p:txBody>
      </p:sp>
      <p:sp>
        <p:nvSpPr>
          <p:cNvPr id="3080" name="Rectangle 8">
            <a:extLst>
              <a:ext uri="{FF2B5EF4-FFF2-40B4-BE49-F238E27FC236}">
                <a16:creationId xmlns:a16="http://schemas.microsoft.com/office/drawing/2014/main" id="{10A9AC60-461C-424B-85D3-A179CBD9AA16}"/>
              </a:ext>
            </a:extLst>
          </p:cNvPr>
          <p:cNvSpPr>
            <a:spLocks noGrp="1" noChangeArrowheads="1"/>
          </p:cNvSpPr>
          <p:nvPr>
            <p:ph idx="1"/>
          </p:nvPr>
        </p:nvSpPr>
        <p:spPr>
          <a:xfrm>
            <a:off x="2101850" y="2361672"/>
            <a:ext cx="7988300" cy="4114800"/>
          </a:xfrm>
        </p:spPr>
        <p:txBody>
          <a:bodyPr/>
          <a:lstStyle/>
          <a:p>
            <a:r>
              <a:rPr lang="en-AU" altLang="en-NP" dirty="0">
                <a:latin typeface="Times New Roman" panose="02020603050405020304" pitchFamily="18" charset="0"/>
                <a:cs typeface="Times New Roman" panose="02020603050405020304" pitchFamily="18" charset="0"/>
              </a:rPr>
              <a:t>Data structure is representation of the logical relationship existing between individual elements of data.</a:t>
            </a:r>
          </a:p>
          <a:p>
            <a:r>
              <a:rPr lang="en-AU" altLang="en-NP" dirty="0">
                <a:latin typeface="Times New Roman" panose="02020603050405020304" pitchFamily="18" charset="0"/>
                <a:cs typeface="Times New Roman" panose="02020603050405020304" pitchFamily="18" charset="0"/>
              </a:rPr>
              <a:t>In other words, a data structure is a way of organizing all data items that considers not only the elements stored but also their relationship to each other.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9C5D20A-5177-CF4C-8B5B-870822CAE117}"/>
              </a:ext>
            </a:extLst>
          </p:cNvPr>
          <p:cNvSpPr>
            <a:spLocks noGrp="1" noChangeArrowheads="1"/>
          </p:cNvSpPr>
          <p:nvPr>
            <p:ph type="title"/>
          </p:nvPr>
        </p:nvSpPr>
        <p:spPr/>
        <p:txBody>
          <a:bodyPr>
            <a:normAutofit fontScale="90000"/>
          </a:bodyPr>
          <a:lstStyle/>
          <a:p>
            <a:r>
              <a:rPr lang="en-AU" altLang="en-NP" sz="4000" b="1">
                <a:latin typeface="Times New Roman" panose="02020603050405020304" pitchFamily="18" charset="0"/>
                <a:cs typeface="Times New Roman" panose="02020603050405020304" pitchFamily="18" charset="0"/>
              </a:rPr>
              <a:t>Non-Primitive Data Structure</a:t>
            </a:r>
          </a:p>
        </p:txBody>
      </p:sp>
      <p:sp>
        <p:nvSpPr>
          <p:cNvPr id="16387" name="Rectangle 3">
            <a:extLst>
              <a:ext uri="{FF2B5EF4-FFF2-40B4-BE49-F238E27FC236}">
                <a16:creationId xmlns:a16="http://schemas.microsoft.com/office/drawing/2014/main" id="{3BE05F8E-6B97-9C4E-8635-7C216AA8658F}"/>
              </a:ext>
            </a:extLst>
          </p:cNvPr>
          <p:cNvSpPr>
            <a:spLocks noGrp="1" noChangeArrowheads="1"/>
          </p:cNvSpPr>
          <p:nvPr>
            <p:ph idx="1"/>
          </p:nvPr>
        </p:nvSpPr>
        <p:spPr/>
        <p:txBody>
          <a:bodyPr/>
          <a:lstStyle/>
          <a:p>
            <a:r>
              <a:rPr lang="en-AU" altLang="en-NP">
                <a:latin typeface="Times New Roman" panose="02020603050405020304" pitchFamily="18" charset="0"/>
                <a:cs typeface="Times New Roman" panose="02020603050405020304" pitchFamily="18" charset="0"/>
              </a:rPr>
              <a:t>There are more sophisticated data structures.</a:t>
            </a:r>
          </a:p>
          <a:p>
            <a:r>
              <a:rPr lang="en-AU" altLang="en-NP">
                <a:latin typeface="Times New Roman" panose="02020603050405020304" pitchFamily="18" charset="0"/>
                <a:cs typeface="Times New Roman" panose="02020603050405020304" pitchFamily="18" charset="0"/>
              </a:rPr>
              <a:t>These are derived from the primitive data structures.</a:t>
            </a:r>
          </a:p>
          <a:p>
            <a:r>
              <a:rPr lang="en-AU" altLang="en-NP">
                <a:latin typeface="Times New Roman" panose="02020603050405020304" pitchFamily="18" charset="0"/>
                <a:cs typeface="Times New Roman" panose="02020603050405020304" pitchFamily="18" charset="0"/>
              </a:rPr>
              <a:t>The non-primitive data structures emphasize on structuring of a group of homogeneous (same type) or heterogeneous (different type) data items.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658B2A4-367F-A647-A6FE-9DCAD548BE5E}"/>
              </a:ext>
            </a:extLst>
          </p:cNvPr>
          <p:cNvSpPr>
            <a:spLocks noGrp="1" noChangeArrowheads="1"/>
          </p:cNvSpPr>
          <p:nvPr>
            <p:ph type="title"/>
          </p:nvPr>
        </p:nvSpPr>
        <p:spPr/>
        <p:txBody>
          <a:bodyPr>
            <a:normAutofit fontScale="90000"/>
          </a:bodyPr>
          <a:lstStyle/>
          <a:p>
            <a:r>
              <a:rPr lang="en-AU" altLang="en-NP" sz="4000" b="1">
                <a:latin typeface="Times New Roman" panose="02020603050405020304" pitchFamily="18" charset="0"/>
                <a:cs typeface="Times New Roman" panose="02020603050405020304" pitchFamily="18" charset="0"/>
              </a:rPr>
              <a:t>Non-Primitive Data Structure</a:t>
            </a:r>
          </a:p>
        </p:txBody>
      </p:sp>
      <p:sp>
        <p:nvSpPr>
          <p:cNvPr id="17411" name="Rectangle 3">
            <a:extLst>
              <a:ext uri="{FF2B5EF4-FFF2-40B4-BE49-F238E27FC236}">
                <a16:creationId xmlns:a16="http://schemas.microsoft.com/office/drawing/2014/main" id="{F78647C4-1BF1-F248-948D-1F98A3A5DBFB}"/>
              </a:ext>
            </a:extLst>
          </p:cNvPr>
          <p:cNvSpPr>
            <a:spLocks noGrp="1" noChangeArrowheads="1"/>
          </p:cNvSpPr>
          <p:nvPr>
            <p:ph idx="1"/>
          </p:nvPr>
        </p:nvSpPr>
        <p:spPr/>
        <p:txBody>
          <a:bodyPr/>
          <a:lstStyle/>
          <a:p>
            <a:r>
              <a:rPr lang="en-AU" altLang="en-NP">
                <a:latin typeface="Times New Roman" panose="02020603050405020304" pitchFamily="18" charset="0"/>
                <a:cs typeface="Times New Roman" panose="02020603050405020304" pitchFamily="18" charset="0"/>
              </a:rPr>
              <a:t>Lists, Stack, Queue, Tree, Graph are example of non-primitive data structures.</a:t>
            </a:r>
          </a:p>
          <a:p>
            <a:r>
              <a:rPr lang="en-AU" altLang="en-NP">
                <a:latin typeface="Times New Roman" panose="02020603050405020304" pitchFamily="18" charset="0"/>
                <a:cs typeface="Times New Roman" panose="02020603050405020304" pitchFamily="18" charset="0"/>
              </a:rPr>
              <a:t>The design of an efficient data structure must take operations to be performed on the data structure.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1C5D7-F204-9E4C-B006-2AAB7E0CD956}"/>
              </a:ext>
            </a:extLst>
          </p:cNvPr>
          <p:cNvSpPr>
            <a:spLocks noGrp="1"/>
          </p:cNvSpPr>
          <p:nvPr>
            <p:ph type="title"/>
          </p:nvPr>
        </p:nvSpPr>
        <p:spPr/>
        <p:txBody>
          <a:bodyPr/>
          <a:lstStyle/>
          <a:p>
            <a:r>
              <a:rPr lang="en-US" b="1" dirty="0"/>
              <a:t>Linear Data Structures</a:t>
            </a:r>
            <a:endParaRPr lang="en-NP" dirty="0"/>
          </a:p>
        </p:txBody>
      </p:sp>
      <p:sp>
        <p:nvSpPr>
          <p:cNvPr id="3" name="Content Placeholder 2">
            <a:extLst>
              <a:ext uri="{FF2B5EF4-FFF2-40B4-BE49-F238E27FC236}">
                <a16:creationId xmlns:a16="http://schemas.microsoft.com/office/drawing/2014/main" id="{86FA1A9B-FF8A-674D-849B-035160E7750C}"/>
              </a:ext>
            </a:extLst>
          </p:cNvPr>
          <p:cNvSpPr>
            <a:spLocks noGrp="1"/>
          </p:cNvSpPr>
          <p:nvPr>
            <p:ph idx="1"/>
          </p:nvPr>
        </p:nvSpPr>
        <p:spPr>
          <a:xfrm>
            <a:off x="2231136" y="2638044"/>
            <a:ext cx="7729728" cy="3446233"/>
          </a:xfrm>
        </p:spPr>
        <p:txBody>
          <a:bodyPr>
            <a:normAutofit fontScale="92500" lnSpcReduction="20000"/>
          </a:bodyPr>
          <a:lstStyle/>
          <a:p>
            <a:pPr marL="0" indent="0">
              <a:buNone/>
            </a:pPr>
            <a:r>
              <a:rPr lang="en-US" b="1" dirty="0"/>
              <a:t>Linear Data Structures:</a:t>
            </a:r>
            <a:r>
              <a:rPr lang="en-US" dirty="0"/>
              <a:t> A data structure is called linear if all its elements are arranged in the linear order. In linear data structures, the elements are stored in non-hierarchical way where each element has the successors and predecessors except the first and last element.</a:t>
            </a:r>
          </a:p>
          <a:p>
            <a:pPr marL="0" indent="0">
              <a:buNone/>
            </a:pPr>
            <a:r>
              <a:rPr lang="en-US" dirty="0"/>
              <a:t>Types of Linear Data Structures are given below:</a:t>
            </a:r>
          </a:p>
          <a:p>
            <a:pPr marL="0" indent="0">
              <a:buNone/>
            </a:pPr>
            <a:r>
              <a:rPr lang="en-US" b="1" dirty="0"/>
              <a:t>Arrays:</a:t>
            </a:r>
            <a:r>
              <a:rPr lang="en-US" dirty="0"/>
              <a:t> An array is a collection of similar type of data items and each data item is called an element of the array. The data type of the element may be any valid data type like char, int, float or double.</a:t>
            </a:r>
          </a:p>
          <a:p>
            <a:pPr marL="0" indent="0">
              <a:buNone/>
            </a:pPr>
            <a:r>
              <a:rPr lang="en-US" dirty="0"/>
              <a:t>The elements of array share the same variable name but each one carries a different index number known as subscript. The array can be one dimensional, two dimensional or multidimensional.</a:t>
            </a:r>
          </a:p>
          <a:p>
            <a:pPr marL="0" indent="0">
              <a:buNone/>
            </a:pPr>
            <a:r>
              <a:rPr lang="en-US" dirty="0"/>
              <a:t>The individual elements of the array age are:</a:t>
            </a:r>
          </a:p>
          <a:p>
            <a:pPr marL="0" indent="0">
              <a:buNone/>
            </a:pPr>
            <a:r>
              <a:rPr lang="en-US" dirty="0"/>
              <a:t>age[0], age[1], age[2], age[3],......... age[98], age[99].</a:t>
            </a:r>
          </a:p>
        </p:txBody>
      </p:sp>
    </p:spTree>
    <p:extLst>
      <p:ext uri="{BB962C8B-B14F-4D97-AF65-F5344CB8AC3E}">
        <p14:creationId xmlns:p14="http://schemas.microsoft.com/office/powerpoint/2010/main" val="362292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84410-3231-1C48-91CB-510225B90FC9}"/>
              </a:ext>
            </a:extLst>
          </p:cNvPr>
          <p:cNvSpPr>
            <a:spLocks noGrp="1"/>
          </p:cNvSpPr>
          <p:nvPr>
            <p:ph idx="1"/>
          </p:nvPr>
        </p:nvSpPr>
        <p:spPr>
          <a:xfrm>
            <a:off x="2231136" y="2638044"/>
            <a:ext cx="7729728" cy="3683625"/>
          </a:xfrm>
        </p:spPr>
        <p:txBody>
          <a:bodyPr>
            <a:normAutofit fontScale="92500" lnSpcReduction="10000"/>
          </a:bodyPr>
          <a:lstStyle/>
          <a:p>
            <a:pPr marL="0" indent="0">
              <a:buNone/>
            </a:pPr>
            <a:r>
              <a:rPr lang="en-US" b="1" dirty="0"/>
              <a:t>Linked List:</a:t>
            </a:r>
            <a:r>
              <a:rPr lang="en-US" dirty="0"/>
              <a:t> Linked list is a linear data structure which is used to maintain a list in the memory. It can be seen as the collection of nodes stored at non-contiguous memory locations. Each node of the list contains a pointer to its adjacent node. </a:t>
            </a:r>
          </a:p>
          <a:p>
            <a:pPr marL="0" indent="0">
              <a:buNone/>
            </a:pPr>
            <a:r>
              <a:rPr lang="en-US" b="1" dirty="0"/>
              <a:t>Stack:</a:t>
            </a:r>
            <a:r>
              <a:rPr lang="en-US" dirty="0"/>
              <a:t> Stack is a linear list in which insertion and deletions are allowed only at one end, called </a:t>
            </a:r>
            <a:r>
              <a:rPr lang="en-US" b="1" dirty="0"/>
              <a:t>top</a:t>
            </a:r>
            <a:r>
              <a:rPr lang="en-US" dirty="0"/>
              <a:t>.</a:t>
            </a:r>
          </a:p>
          <a:p>
            <a:pPr marL="0" indent="0">
              <a:buNone/>
            </a:pPr>
            <a:r>
              <a:rPr lang="en-US" dirty="0"/>
              <a:t>A stack is an abstract data type (ADT), can be implemented in most of the programming languages. It is named as stack because it behaves like a real-world stack, for example: - piles of plates or deck of cards etc.</a:t>
            </a:r>
          </a:p>
          <a:p>
            <a:pPr marL="0" indent="0">
              <a:buNone/>
            </a:pPr>
            <a:r>
              <a:rPr lang="en-US" b="1" dirty="0"/>
              <a:t>Queue:</a:t>
            </a:r>
            <a:r>
              <a:rPr lang="en-US" dirty="0"/>
              <a:t> Queue is a linear list in which elements can be inserted only at one end called </a:t>
            </a:r>
            <a:r>
              <a:rPr lang="en-US" b="1" dirty="0"/>
              <a:t>rear</a:t>
            </a:r>
            <a:r>
              <a:rPr lang="en-US" dirty="0"/>
              <a:t> and deleted only at the other end called </a:t>
            </a:r>
            <a:r>
              <a:rPr lang="en-US" b="1" dirty="0"/>
              <a:t>front</a:t>
            </a:r>
            <a:r>
              <a:rPr lang="en-US" dirty="0"/>
              <a:t>.</a:t>
            </a:r>
          </a:p>
          <a:p>
            <a:pPr marL="0" indent="0">
              <a:buNone/>
            </a:pPr>
            <a:r>
              <a:rPr lang="en-US" dirty="0"/>
              <a:t>It is an abstract data structure, similar to stack. Queue is opened at both end therefore it follows First-In-First-Out (FIFO) methodology for storing the data items. </a:t>
            </a:r>
          </a:p>
        </p:txBody>
      </p:sp>
      <p:sp>
        <p:nvSpPr>
          <p:cNvPr id="4" name="Title 1">
            <a:extLst>
              <a:ext uri="{FF2B5EF4-FFF2-40B4-BE49-F238E27FC236}">
                <a16:creationId xmlns:a16="http://schemas.microsoft.com/office/drawing/2014/main" id="{4DED8E1E-A88F-ED43-AEC0-83ED07E39531}"/>
              </a:ext>
            </a:extLst>
          </p:cNvPr>
          <p:cNvSpPr>
            <a:spLocks noGrp="1"/>
          </p:cNvSpPr>
          <p:nvPr>
            <p:ph type="title"/>
          </p:nvPr>
        </p:nvSpPr>
        <p:spPr/>
        <p:txBody>
          <a:bodyPr/>
          <a:lstStyle/>
          <a:p>
            <a:r>
              <a:rPr lang="en-US" b="1" dirty="0"/>
              <a:t>Linear Data Structures</a:t>
            </a:r>
            <a:endParaRPr lang="en-NP" dirty="0"/>
          </a:p>
        </p:txBody>
      </p:sp>
    </p:spTree>
    <p:extLst>
      <p:ext uri="{BB962C8B-B14F-4D97-AF65-F5344CB8AC3E}">
        <p14:creationId xmlns:p14="http://schemas.microsoft.com/office/powerpoint/2010/main" val="390444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F786-F776-4940-9148-2D1FB3DF6B41}"/>
              </a:ext>
            </a:extLst>
          </p:cNvPr>
          <p:cNvSpPr>
            <a:spLocks noGrp="1"/>
          </p:cNvSpPr>
          <p:nvPr>
            <p:ph type="title"/>
          </p:nvPr>
        </p:nvSpPr>
        <p:spPr/>
        <p:txBody>
          <a:bodyPr/>
          <a:lstStyle/>
          <a:p>
            <a:r>
              <a:rPr lang="en-US" b="1" dirty="0"/>
              <a:t>Non-Linear Data Structures</a:t>
            </a:r>
            <a:endParaRPr lang="en-NP" dirty="0"/>
          </a:p>
        </p:txBody>
      </p:sp>
      <p:sp>
        <p:nvSpPr>
          <p:cNvPr id="3" name="Content Placeholder 2">
            <a:extLst>
              <a:ext uri="{FF2B5EF4-FFF2-40B4-BE49-F238E27FC236}">
                <a16:creationId xmlns:a16="http://schemas.microsoft.com/office/drawing/2014/main" id="{6F643300-B975-ED4E-85B5-DBC98DB7E555}"/>
              </a:ext>
            </a:extLst>
          </p:cNvPr>
          <p:cNvSpPr>
            <a:spLocks noGrp="1"/>
          </p:cNvSpPr>
          <p:nvPr>
            <p:ph idx="1"/>
          </p:nvPr>
        </p:nvSpPr>
        <p:spPr/>
        <p:txBody>
          <a:bodyPr/>
          <a:lstStyle/>
          <a:p>
            <a:pPr marL="0" indent="0">
              <a:buNone/>
            </a:pPr>
            <a:r>
              <a:rPr lang="en-US" b="1" dirty="0"/>
              <a:t>Non-Linear Data Structures:</a:t>
            </a:r>
            <a:r>
              <a:rPr lang="en-US" dirty="0"/>
              <a:t> This data structure does not form a sequence i.e.; each item or element is connected with two or more other items in a non-linear arrangement. The data elements are not arranged in sequential structure.</a:t>
            </a:r>
          </a:p>
          <a:p>
            <a:pPr marL="0" indent="0">
              <a:buNone/>
            </a:pPr>
            <a:r>
              <a:rPr lang="en-US" dirty="0"/>
              <a:t>Types of Non-Linear Data Structures are given below:</a:t>
            </a:r>
          </a:p>
          <a:p>
            <a:pPr marL="0" indent="0">
              <a:buNone/>
            </a:pPr>
            <a:r>
              <a:rPr lang="en-US" b="1" dirty="0"/>
              <a:t>Graphs:</a:t>
            </a:r>
            <a:r>
              <a:rPr lang="en-US" dirty="0"/>
              <a:t> Graphs can be defined as the pictorial representation of the set of elements (represented by vertices) connected by the links known as edges. A graph is different from tree in the sense that a graph can have cycle while the tree can not have the one. </a:t>
            </a:r>
            <a:endParaRPr lang="en-NP" dirty="0"/>
          </a:p>
        </p:txBody>
      </p:sp>
    </p:spTree>
    <p:extLst>
      <p:ext uri="{BB962C8B-B14F-4D97-AF65-F5344CB8AC3E}">
        <p14:creationId xmlns:p14="http://schemas.microsoft.com/office/powerpoint/2010/main" val="57913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A24B-08FD-CD4C-ABCA-CA776F9F57CD}"/>
              </a:ext>
            </a:extLst>
          </p:cNvPr>
          <p:cNvSpPr>
            <a:spLocks noGrp="1"/>
          </p:cNvSpPr>
          <p:nvPr>
            <p:ph type="title"/>
          </p:nvPr>
        </p:nvSpPr>
        <p:spPr/>
        <p:txBody>
          <a:bodyPr/>
          <a:lstStyle/>
          <a:p>
            <a:r>
              <a:rPr lang="en-US" b="1" dirty="0"/>
              <a:t>Non-Linear Data Structures</a:t>
            </a:r>
            <a:endParaRPr lang="en-NP" dirty="0"/>
          </a:p>
        </p:txBody>
      </p:sp>
      <p:sp>
        <p:nvSpPr>
          <p:cNvPr id="3" name="Content Placeholder 2">
            <a:extLst>
              <a:ext uri="{FF2B5EF4-FFF2-40B4-BE49-F238E27FC236}">
                <a16:creationId xmlns:a16="http://schemas.microsoft.com/office/drawing/2014/main" id="{CB4FA2C6-C3D0-2A45-A711-D39B9584F012}"/>
              </a:ext>
            </a:extLst>
          </p:cNvPr>
          <p:cNvSpPr>
            <a:spLocks noGrp="1"/>
          </p:cNvSpPr>
          <p:nvPr>
            <p:ph idx="1"/>
          </p:nvPr>
        </p:nvSpPr>
        <p:spPr>
          <a:xfrm>
            <a:off x="2231136" y="2638044"/>
            <a:ext cx="7729728" cy="3147294"/>
          </a:xfrm>
        </p:spPr>
        <p:txBody>
          <a:bodyPr/>
          <a:lstStyle/>
          <a:p>
            <a:pPr marL="0" indent="0">
              <a:buNone/>
            </a:pPr>
            <a:r>
              <a:rPr lang="en-US" b="1" dirty="0"/>
              <a:t>Trees:</a:t>
            </a:r>
            <a:r>
              <a:rPr lang="en-US" dirty="0"/>
              <a:t> Trees are multilevel data structures with a hierarchical relationship among its elements known as nodes. The bottommost nodes in the </a:t>
            </a:r>
            <a:r>
              <a:rPr lang="en-US" dirty="0" err="1"/>
              <a:t>herierchy</a:t>
            </a:r>
            <a:r>
              <a:rPr lang="en-US" dirty="0"/>
              <a:t> are called </a:t>
            </a:r>
            <a:r>
              <a:rPr lang="en-US" b="1" dirty="0"/>
              <a:t>leaf node</a:t>
            </a:r>
            <a:r>
              <a:rPr lang="en-US" dirty="0"/>
              <a:t> while the topmost node is called </a:t>
            </a:r>
            <a:r>
              <a:rPr lang="en-US" b="1" dirty="0"/>
              <a:t>root node</a:t>
            </a:r>
            <a:r>
              <a:rPr lang="en-US" dirty="0"/>
              <a:t>. Each node contains pointers to point adjacent nodes. </a:t>
            </a:r>
          </a:p>
          <a:p>
            <a:pPr marL="0" indent="0">
              <a:buNone/>
            </a:pPr>
            <a:r>
              <a:rPr lang="en-US" dirty="0"/>
              <a:t>Tree data structure is based on the parent-child relationship among the nodes. Each node in the tree can have more than one children except the leaf nodes whereas each node can have </a:t>
            </a:r>
            <a:r>
              <a:rPr lang="en-US" dirty="0" err="1"/>
              <a:t>atmost</a:t>
            </a:r>
            <a:r>
              <a:rPr lang="en-US" dirty="0"/>
              <a:t> one parent except the root node. </a:t>
            </a:r>
          </a:p>
        </p:txBody>
      </p:sp>
    </p:spTree>
    <p:extLst>
      <p:ext uri="{BB962C8B-B14F-4D97-AF65-F5344CB8AC3E}">
        <p14:creationId xmlns:p14="http://schemas.microsoft.com/office/powerpoint/2010/main" val="18215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6B3DFD5-B5AE-434D-8BD0-9B7F41A29180}"/>
              </a:ext>
            </a:extLst>
          </p:cNvPr>
          <p:cNvSpPr>
            <a:spLocks noGrp="1" noChangeArrowheads="1"/>
          </p:cNvSpPr>
          <p:nvPr>
            <p:ph type="title"/>
          </p:nvPr>
        </p:nvSpPr>
        <p:spPr/>
        <p:txBody>
          <a:bodyPr>
            <a:normAutofit fontScale="90000"/>
          </a:bodyPr>
          <a:lstStyle/>
          <a:p>
            <a:r>
              <a:rPr lang="en-US" sz="4000" b="1" dirty="0"/>
              <a:t>Operations on data structure</a:t>
            </a:r>
          </a:p>
        </p:txBody>
      </p:sp>
      <p:sp>
        <p:nvSpPr>
          <p:cNvPr id="18435" name="Rectangle 3">
            <a:extLst>
              <a:ext uri="{FF2B5EF4-FFF2-40B4-BE49-F238E27FC236}">
                <a16:creationId xmlns:a16="http://schemas.microsoft.com/office/drawing/2014/main" id="{CF3645F9-8E26-E642-B8FA-1AA1757307A6}"/>
              </a:ext>
            </a:extLst>
          </p:cNvPr>
          <p:cNvSpPr>
            <a:spLocks noGrp="1" noChangeArrowheads="1"/>
          </p:cNvSpPr>
          <p:nvPr>
            <p:ph idx="1"/>
          </p:nvPr>
        </p:nvSpPr>
        <p:spPr>
          <a:xfrm>
            <a:off x="2212181" y="2390577"/>
            <a:ext cx="7767638" cy="3667323"/>
          </a:xfrm>
        </p:spPr>
        <p:txBody>
          <a:bodyPr/>
          <a:lstStyle/>
          <a:p>
            <a:pPr>
              <a:lnSpc>
                <a:spcPct val="90000"/>
              </a:lnSpc>
            </a:pPr>
            <a:r>
              <a:rPr lang="en-AU" altLang="en-NP" dirty="0">
                <a:latin typeface="Times New Roman" panose="02020603050405020304" pitchFamily="18" charset="0"/>
                <a:cs typeface="Times New Roman" panose="02020603050405020304" pitchFamily="18" charset="0"/>
              </a:rPr>
              <a:t>The most commonly used operation on data structure are broadly categorized into following types:</a:t>
            </a:r>
          </a:p>
          <a:p>
            <a:r>
              <a:rPr lang="en-US" b="1" dirty="0">
                <a:latin typeface="Times New Roman" panose="02020603050405020304" pitchFamily="18" charset="0"/>
                <a:cs typeface="Times New Roman" panose="02020603050405020304" pitchFamily="18" charset="0"/>
              </a:rPr>
              <a:t>Searching</a:t>
            </a:r>
            <a:r>
              <a:rPr lang="en-US" dirty="0">
                <a:latin typeface="Times New Roman" panose="02020603050405020304" pitchFamily="18" charset="0"/>
                <a:cs typeface="Times New Roman" panose="02020603050405020304" pitchFamily="18" charset="0"/>
              </a:rPr>
              <a:t>: We can search for any element in a data structure.</a:t>
            </a:r>
          </a:p>
          <a:p>
            <a:r>
              <a:rPr lang="en-US" b="1" dirty="0">
                <a:latin typeface="Times New Roman" panose="02020603050405020304" pitchFamily="18" charset="0"/>
                <a:cs typeface="Times New Roman" panose="02020603050405020304" pitchFamily="18" charset="0"/>
              </a:rPr>
              <a:t>Sorting</a:t>
            </a:r>
            <a:r>
              <a:rPr lang="en-US" dirty="0">
                <a:latin typeface="Times New Roman" panose="02020603050405020304" pitchFamily="18" charset="0"/>
                <a:cs typeface="Times New Roman" panose="02020603050405020304" pitchFamily="18" charset="0"/>
              </a:rPr>
              <a:t>: We can sort the elements of a data structure either in an ascending or descending order.</a:t>
            </a:r>
          </a:p>
          <a:p>
            <a:r>
              <a:rPr lang="en-US" b="1" dirty="0">
                <a:latin typeface="Times New Roman" panose="02020603050405020304" pitchFamily="18" charset="0"/>
                <a:cs typeface="Times New Roman" panose="02020603050405020304" pitchFamily="18" charset="0"/>
              </a:rPr>
              <a:t>Insertion</a:t>
            </a:r>
            <a:r>
              <a:rPr lang="en-US" dirty="0">
                <a:latin typeface="Times New Roman" panose="02020603050405020304" pitchFamily="18" charset="0"/>
                <a:cs typeface="Times New Roman" panose="02020603050405020304" pitchFamily="18" charset="0"/>
              </a:rPr>
              <a:t>: We can also insert the new element in a data structure.</a:t>
            </a:r>
          </a:p>
          <a:p>
            <a:r>
              <a:rPr lang="en-US" b="1" dirty="0">
                <a:latin typeface="Times New Roman" panose="02020603050405020304" pitchFamily="18" charset="0"/>
                <a:cs typeface="Times New Roman" panose="02020603050405020304" pitchFamily="18" charset="0"/>
              </a:rPr>
              <a:t>Updating</a:t>
            </a:r>
            <a:r>
              <a:rPr lang="en-US" dirty="0">
                <a:latin typeface="Times New Roman" panose="02020603050405020304" pitchFamily="18" charset="0"/>
                <a:cs typeface="Times New Roman" panose="02020603050405020304" pitchFamily="18" charset="0"/>
              </a:rPr>
              <a:t>: We can also update the element, i.e., we can replace the element with another element.</a:t>
            </a:r>
          </a:p>
          <a:p>
            <a:r>
              <a:rPr lang="en-US" b="1" dirty="0">
                <a:latin typeface="Times New Roman" panose="02020603050405020304" pitchFamily="18" charset="0"/>
                <a:cs typeface="Times New Roman" panose="02020603050405020304" pitchFamily="18" charset="0"/>
              </a:rPr>
              <a:t>Deletion</a:t>
            </a:r>
            <a:r>
              <a:rPr lang="en-US" dirty="0">
                <a:latin typeface="Times New Roman" panose="02020603050405020304" pitchFamily="18" charset="0"/>
                <a:cs typeface="Times New Roman" panose="02020603050405020304" pitchFamily="18" charset="0"/>
              </a:rPr>
              <a:t>: We can also perform the delete operation to remove the element from the data structure.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49EA-4804-1A42-A1B4-EE4AA247D7A5}"/>
              </a:ext>
            </a:extLst>
          </p:cNvPr>
          <p:cNvSpPr>
            <a:spLocks noGrp="1"/>
          </p:cNvSpPr>
          <p:nvPr>
            <p:ph type="title"/>
          </p:nvPr>
        </p:nvSpPr>
        <p:spPr>
          <a:xfrm>
            <a:off x="2072874" y="2240280"/>
            <a:ext cx="7729728" cy="1188720"/>
          </a:xfrm>
        </p:spPr>
        <p:txBody>
          <a:bodyPr/>
          <a:lstStyle/>
          <a:p>
            <a:r>
              <a:rPr lang="en-NP" dirty="0"/>
              <a:t>Question?</a:t>
            </a:r>
          </a:p>
        </p:txBody>
      </p:sp>
    </p:spTree>
    <p:extLst>
      <p:ext uri="{BB962C8B-B14F-4D97-AF65-F5344CB8AC3E}">
        <p14:creationId xmlns:p14="http://schemas.microsoft.com/office/powerpoint/2010/main" val="17262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15C42C0-2FB8-B44C-8D53-7FB8C5855925}"/>
              </a:ext>
            </a:extLst>
          </p:cNvPr>
          <p:cNvSpPr>
            <a:spLocks noGrp="1" noChangeArrowheads="1"/>
          </p:cNvSpPr>
          <p:nvPr>
            <p:ph type="title"/>
          </p:nvPr>
        </p:nvSpPr>
        <p:spPr/>
        <p:txBody>
          <a:bodyPr/>
          <a:lstStyle/>
          <a:p>
            <a:r>
              <a:rPr lang="en-AU" altLang="en-NP" sz="4000" b="1">
                <a:latin typeface="Times New Roman" panose="02020603050405020304" pitchFamily="18" charset="0"/>
                <a:cs typeface="Times New Roman" panose="02020603050405020304" pitchFamily="18" charset="0"/>
              </a:rPr>
              <a:t>Introduction</a:t>
            </a:r>
          </a:p>
        </p:txBody>
      </p:sp>
      <p:sp>
        <p:nvSpPr>
          <p:cNvPr id="9219" name="Rectangle 3">
            <a:extLst>
              <a:ext uri="{FF2B5EF4-FFF2-40B4-BE49-F238E27FC236}">
                <a16:creationId xmlns:a16="http://schemas.microsoft.com/office/drawing/2014/main" id="{B0423F1E-BC77-714A-8909-240358AD905B}"/>
              </a:ext>
            </a:extLst>
          </p:cNvPr>
          <p:cNvSpPr>
            <a:spLocks noGrp="1" noChangeArrowheads="1"/>
          </p:cNvSpPr>
          <p:nvPr>
            <p:ph idx="1"/>
          </p:nvPr>
        </p:nvSpPr>
        <p:spPr>
          <a:xfrm>
            <a:off x="2231136" y="2451982"/>
            <a:ext cx="8132762" cy="4114800"/>
          </a:xfrm>
        </p:spPr>
        <p:txBody>
          <a:bodyPr/>
          <a:lstStyle/>
          <a:p>
            <a:r>
              <a:rPr lang="en-AU" altLang="en-NP" dirty="0">
                <a:latin typeface="Times New Roman" panose="02020603050405020304" pitchFamily="18" charset="0"/>
                <a:cs typeface="Times New Roman" panose="02020603050405020304" pitchFamily="18" charset="0"/>
              </a:rPr>
              <a:t>Data structure affects the design of both structural &amp; functional aspects of a program.</a:t>
            </a:r>
          </a:p>
          <a:p>
            <a:pPr>
              <a:buFont typeface="Wingdings" pitchFamily="2" charset="2"/>
              <a:buNone/>
            </a:pPr>
            <a:r>
              <a:rPr lang="en-AU" altLang="en-NP" dirty="0">
                <a:latin typeface="Times New Roman" panose="02020603050405020304" pitchFamily="18" charset="0"/>
                <a:cs typeface="Times New Roman" panose="02020603050405020304" pitchFamily="18" charset="0"/>
              </a:rPr>
              <a:t>  Program = Algorithm + Data Structure</a:t>
            </a:r>
          </a:p>
          <a:p>
            <a:r>
              <a:rPr lang="en-AU" altLang="en-NP" dirty="0">
                <a:latin typeface="Times New Roman" panose="02020603050405020304" pitchFamily="18" charset="0"/>
                <a:cs typeface="Times New Roman" panose="02020603050405020304" pitchFamily="18" charset="0"/>
              </a:rPr>
              <a:t>You know that a algorithm is a step by step procedure to solve a particular function.</a:t>
            </a:r>
          </a:p>
          <a:p>
            <a:pPr>
              <a:buFont typeface="Wingdings" pitchFamily="2" charset="2"/>
              <a:buNone/>
            </a:pPr>
            <a:endParaRPr lang="en-AU" altLang="en-NP" dirty="0">
              <a:latin typeface="Times New Roman" panose="02020603050405020304" pitchFamily="18" charset="0"/>
              <a:cs typeface="Times New Roman" panose="02020603050405020304" pitchFamily="18" charset="0"/>
            </a:endParaRPr>
          </a:p>
          <a:p>
            <a:endParaRPr lang="en-AU" altLang="en-NP"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FB28578-64E1-D64B-BFA1-7785A201306D}"/>
              </a:ext>
            </a:extLst>
          </p:cNvPr>
          <p:cNvSpPr>
            <a:spLocks noGrp="1" noChangeArrowheads="1"/>
          </p:cNvSpPr>
          <p:nvPr>
            <p:ph type="title"/>
          </p:nvPr>
        </p:nvSpPr>
        <p:spPr/>
        <p:txBody>
          <a:bodyPr/>
          <a:lstStyle/>
          <a:p>
            <a:r>
              <a:rPr lang="en-AU" altLang="en-NP" sz="4000" b="1">
                <a:latin typeface="Times New Roman" panose="02020603050405020304" pitchFamily="18" charset="0"/>
                <a:cs typeface="Times New Roman" panose="02020603050405020304" pitchFamily="18" charset="0"/>
              </a:rPr>
              <a:t>Introduction</a:t>
            </a:r>
          </a:p>
        </p:txBody>
      </p:sp>
      <p:sp>
        <p:nvSpPr>
          <p:cNvPr id="10243" name="Rectangle 3">
            <a:extLst>
              <a:ext uri="{FF2B5EF4-FFF2-40B4-BE49-F238E27FC236}">
                <a16:creationId xmlns:a16="http://schemas.microsoft.com/office/drawing/2014/main" id="{F0392D94-A3F1-3D49-92DD-F8774B26D395}"/>
              </a:ext>
            </a:extLst>
          </p:cNvPr>
          <p:cNvSpPr>
            <a:spLocks noGrp="1" noChangeArrowheads="1"/>
          </p:cNvSpPr>
          <p:nvPr>
            <p:ph idx="1"/>
          </p:nvPr>
        </p:nvSpPr>
        <p:spPr>
          <a:xfrm>
            <a:off x="2231136" y="2535592"/>
            <a:ext cx="7921625" cy="2282593"/>
          </a:xfrm>
        </p:spPr>
        <p:txBody>
          <a:bodyPr/>
          <a:lstStyle/>
          <a:p>
            <a:r>
              <a:rPr lang="en-AU" altLang="en-NP" dirty="0">
                <a:latin typeface="Times New Roman" panose="02020603050405020304" pitchFamily="18" charset="0"/>
                <a:cs typeface="Times New Roman" panose="02020603050405020304" pitchFamily="18" charset="0"/>
              </a:rPr>
              <a:t>That means, algorithm is a set of instruction written to carry out certain tasks &amp; the data structure is the way of organizing the data with their logical relationship retained.</a:t>
            </a:r>
          </a:p>
          <a:p>
            <a:r>
              <a:rPr lang="en-AU" altLang="en-NP" dirty="0">
                <a:latin typeface="Times New Roman" panose="02020603050405020304" pitchFamily="18" charset="0"/>
                <a:cs typeface="Times New Roman" panose="02020603050405020304" pitchFamily="18" charset="0"/>
              </a:rPr>
              <a:t>To develop a program of an algorithm, we should select an appropriate data structure for that algorithm.</a:t>
            </a:r>
          </a:p>
          <a:p>
            <a:r>
              <a:rPr lang="en-AU" altLang="en-NP" dirty="0">
                <a:latin typeface="Times New Roman" panose="02020603050405020304" pitchFamily="18" charset="0"/>
                <a:cs typeface="Times New Roman" panose="02020603050405020304" pitchFamily="18" charset="0"/>
              </a:rPr>
              <a:t>Therefore algorithm and its associated data structures form a program.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4D90-3199-3E4D-961A-A72D52CB5E88}"/>
              </a:ext>
            </a:extLst>
          </p:cNvPr>
          <p:cNvSpPr>
            <a:spLocks noGrp="1"/>
          </p:cNvSpPr>
          <p:nvPr>
            <p:ph type="title"/>
          </p:nvPr>
        </p:nvSpPr>
        <p:spPr/>
        <p:txBody>
          <a:bodyPr/>
          <a:lstStyle/>
          <a:p>
            <a:r>
              <a:rPr lang="en-US" b="1" dirty="0"/>
              <a:t>Need of Data Structures</a:t>
            </a:r>
            <a:endParaRPr lang="en-NP" dirty="0"/>
          </a:p>
        </p:txBody>
      </p:sp>
      <p:sp>
        <p:nvSpPr>
          <p:cNvPr id="3" name="Content Placeholder 2">
            <a:extLst>
              <a:ext uri="{FF2B5EF4-FFF2-40B4-BE49-F238E27FC236}">
                <a16:creationId xmlns:a16="http://schemas.microsoft.com/office/drawing/2014/main" id="{EB518424-336F-384A-B221-4A9143378036}"/>
              </a:ext>
            </a:extLst>
          </p:cNvPr>
          <p:cNvSpPr>
            <a:spLocks noGrp="1"/>
          </p:cNvSpPr>
          <p:nvPr>
            <p:ph idx="1"/>
          </p:nvPr>
        </p:nvSpPr>
        <p:spPr>
          <a:xfrm>
            <a:off x="2231136" y="2638044"/>
            <a:ext cx="7729728" cy="3569325"/>
          </a:xfrm>
        </p:spPr>
        <p:txBody>
          <a:bodyPr>
            <a:normAutofit fontScale="92500" lnSpcReduction="10000"/>
          </a:bodyPr>
          <a:lstStyle/>
          <a:p>
            <a:pPr marL="0" indent="0">
              <a:buNone/>
            </a:pPr>
            <a:r>
              <a:rPr lang="en-US" dirty="0"/>
              <a:t>As applications are getting complexed and amount of data is increasing day by day, there may arise the following problems:</a:t>
            </a:r>
          </a:p>
          <a:p>
            <a:pPr lvl="1"/>
            <a:r>
              <a:rPr lang="en-US" b="1" dirty="0"/>
              <a:t>Processor speed:</a:t>
            </a:r>
            <a:r>
              <a:rPr lang="en-US" dirty="0"/>
              <a:t> To handle very large amount of data, high speed processing is required, but as the data is growing day by day to the billions of files per entity, processor may fail to deal with that much amount of data.</a:t>
            </a:r>
          </a:p>
          <a:p>
            <a:pPr lvl="1"/>
            <a:r>
              <a:rPr lang="en-US" b="1" dirty="0"/>
              <a:t>Data Search:</a:t>
            </a:r>
            <a:r>
              <a:rPr lang="en-US" dirty="0"/>
              <a:t> Consider an inventory size of 106 items in a store, If our application needs to search for a particular item, it needs to traverse 106 items every time, results in slowing down the search process. </a:t>
            </a:r>
          </a:p>
          <a:p>
            <a:pPr lvl="1"/>
            <a:r>
              <a:rPr lang="en-US" b="1" dirty="0"/>
              <a:t>Multiple requests:</a:t>
            </a:r>
            <a:r>
              <a:rPr lang="en-US" dirty="0"/>
              <a:t> If thousands of users are searching the data simultaneously on a web server, then there are the chances that a very large server can be failed during that process </a:t>
            </a:r>
          </a:p>
          <a:p>
            <a:pPr marL="0" indent="0">
              <a:buNone/>
            </a:pPr>
            <a:r>
              <a:rPr lang="en-US" dirty="0"/>
              <a:t>in order to solve the above problems, data structures are used. Data is organized to form a data structure in such a way that all items are not required to be searched and required data can be searched instantly.</a:t>
            </a:r>
          </a:p>
        </p:txBody>
      </p:sp>
    </p:spTree>
    <p:extLst>
      <p:ext uri="{BB962C8B-B14F-4D97-AF65-F5344CB8AC3E}">
        <p14:creationId xmlns:p14="http://schemas.microsoft.com/office/powerpoint/2010/main" val="296423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9546-1BE6-0546-B19A-FB5A5DC34AB9}"/>
              </a:ext>
            </a:extLst>
          </p:cNvPr>
          <p:cNvSpPr>
            <a:spLocks noGrp="1"/>
          </p:cNvSpPr>
          <p:nvPr>
            <p:ph type="title"/>
          </p:nvPr>
        </p:nvSpPr>
        <p:spPr/>
        <p:txBody>
          <a:bodyPr>
            <a:normAutofit/>
          </a:bodyPr>
          <a:lstStyle/>
          <a:p>
            <a:r>
              <a:rPr lang="en-US" b="1" dirty="0"/>
              <a:t>Advantages of Data Structures</a:t>
            </a:r>
            <a:endParaRPr lang="en-NP" dirty="0"/>
          </a:p>
        </p:txBody>
      </p:sp>
      <p:sp>
        <p:nvSpPr>
          <p:cNvPr id="3" name="Content Placeholder 2">
            <a:extLst>
              <a:ext uri="{FF2B5EF4-FFF2-40B4-BE49-F238E27FC236}">
                <a16:creationId xmlns:a16="http://schemas.microsoft.com/office/drawing/2014/main" id="{4956206E-3DDB-1F48-A098-87EF8423488B}"/>
              </a:ext>
            </a:extLst>
          </p:cNvPr>
          <p:cNvSpPr>
            <a:spLocks noGrp="1"/>
          </p:cNvSpPr>
          <p:nvPr>
            <p:ph idx="1"/>
          </p:nvPr>
        </p:nvSpPr>
        <p:spPr>
          <a:xfrm>
            <a:off x="2231136" y="2638044"/>
            <a:ext cx="7729728" cy="3375894"/>
          </a:xfrm>
        </p:spPr>
        <p:txBody>
          <a:bodyPr>
            <a:normAutofit fontScale="92500" lnSpcReduction="10000"/>
          </a:bodyPr>
          <a:lstStyle/>
          <a:p>
            <a:r>
              <a:rPr lang="en-US" b="1" dirty="0"/>
              <a:t>Efficiency:</a:t>
            </a:r>
            <a:r>
              <a:rPr lang="en-US" dirty="0"/>
              <a:t> Efficiency of a program depends upon the choice of data structures. For example: suppose, we have some data, and we need to perform the search for a particular record. In that case, if we organize our data in an array, we will have to search sequentially element by element. hence, using array may not be very efficient here. There are better data structures which can make the search process efficient like ordered array, binary search tree or hash tables. </a:t>
            </a:r>
          </a:p>
          <a:p>
            <a:r>
              <a:rPr lang="en-US" b="1" dirty="0"/>
              <a:t>Reusability:</a:t>
            </a:r>
            <a:r>
              <a:rPr lang="en-US" dirty="0"/>
              <a:t> Data structures are reusable, i.e., once we have implemented a particular data structure, we can use it at any other place. Implementation of data structures can be compiled into libraries which can be used by different clients. </a:t>
            </a:r>
          </a:p>
          <a:p>
            <a:r>
              <a:rPr lang="en-US" b="1" dirty="0"/>
              <a:t>Abstraction:</a:t>
            </a:r>
            <a:r>
              <a:rPr lang="en-US" dirty="0"/>
              <a:t> Data structure is specified by the ADT which provides a level of abstraction. The client program uses the data structure through interface only, without getting into the implementation details. </a:t>
            </a:r>
          </a:p>
        </p:txBody>
      </p:sp>
    </p:spTree>
    <p:extLst>
      <p:ext uri="{BB962C8B-B14F-4D97-AF65-F5344CB8AC3E}">
        <p14:creationId xmlns:p14="http://schemas.microsoft.com/office/powerpoint/2010/main" val="220145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0002DF5-2E88-324B-87DA-F905BF0CB5EC}"/>
              </a:ext>
            </a:extLst>
          </p:cNvPr>
          <p:cNvSpPr>
            <a:spLocks noGrp="1" noChangeArrowheads="1"/>
          </p:cNvSpPr>
          <p:nvPr>
            <p:ph type="title"/>
          </p:nvPr>
        </p:nvSpPr>
        <p:spPr/>
        <p:txBody>
          <a:bodyPr>
            <a:normAutofit fontScale="90000"/>
          </a:bodyPr>
          <a:lstStyle/>
          <a:p>
            <a:r>
              <a:rPr lang="en-AU" altLang="en-NP" sz="4000" b="1">
                <a:latin typeface="Times New Roman" panose="02020603050405020304" pitchFamily="18" charset="0"/>
                <a:cs typeface="Times New Roman" panose="02020603050405020304" pitchFamily="18" charset="0"/>
              </a:rPr>
              <a:t>Classification of Data Structure</a:t>
            </a:r>
          </a:p>
        </p:txBody>
      </p:sp>
      <p:sp>
        <p:nvSpPr>
          <p:cNvPr id="11267" name="Rectangle 3">
            <a:extLst>
              <a:ext uri="{FF2B5EF4-FFF2-40B4-BE49-F238E27FC236}">
                <a16:creationId xmlns:a16="http://schemas.microsoft.com/office/drawing/2014/main" id="{5B77B97F-1EA1-7049-812C-205C0AADF742}"/>
              </a:ext>
            </a:extLst>
          </p:cNvPr>
          <p:cNvSpPr>
            <a:spLocks noGrp="1" noChangeArrowheads="1"/>
          </p:cNvSpPr>
          <p:nvPr>
            <p:ph idx="1"/>
          </p:nvPr>
        </p:nvSpPr>
        <p:spPr/>
        <p:txBody>
          <a:bodyPr/>
          <a:lstStyle/>
          <a:p>
            <a:r>
              <a:rPr lang="en-AU" altLang="en-NP" dirty="0">
                <a:latin typeface="Times New Roman" panose="02020603050405020304" pitchFamily="18" charset="0"/>
                <a:cs typeface="Times New Roman" panose="02020603050405020304" pitchFamily="18" charset="0"/>
              </a:rPr>
              <a:t>Data structure are normally divided into two broad categories:</a:t>
            </a:r>
          </a:p>
          <a:p>
            <a:pPr lvl="1"/>
            <a:r>
              <a:rPr lang="en-AU" altLang="en-NP" sz="1800" dirty="0">
                <a:latin typeface="Times New Roman" panose="02020603050405020304" pitchFamily="18" charset="0"/>
                <a:cs typeface="Times New Roman" panose="02020603050405020304" pitchFamily="18" charset="0"/>
              </a:rPr>
              <a:t>Primitive Data Structure</a:t>
            </a:r>
          </a:p>
          <a:p>
            <a:pPr lvl="1"/>
            <a:r>
              <a:rPr lang="en-AU" altLang="en-NP" sz="1800" dirty="0">
                <a:latin typeface="Times New Roman" panose="02020603050405020304" pitchFamily="18" charset="0"/>
                <a:cs typeface="Times New Roman" panose="02020603050405020304" pitchFamily="18" charset="0"/>
              </a:rPr>
              <a:t>Non-Primitive Data Structure</a:t>
            </a:r>
          </a:p>
          <a:p>
            <a:pPr lvl="1"/>
            <a:endParaRPr lang="en-AU" altLang="en-NP" sz="3200" dirty="0">
              <a:latin typeface="Times New Roman" panose="02020603050405020304" pitchFamily="18" charset="0"/>
              <a:cs typeface="Times New Roman" panose="02020603050405020304" pitchFamily="18" charset="0"/>
            </a:endParaRPr>
          </a:p>
          <a:p>
            <a:pPr lvl="1">
              <a:buFont typeface="Wingdings" pitchFamily="2" charset="2"/>
              <a:buNone/>
            </a:pPr>
            <a:endParaRPr lang="en-AU" altLang="en-NP"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0DBD0B7-9801-7B42-AAB7-3155F62E5CA9}"/>
              </a:ext>
            </a:extLst>
          </p:cNvPr>
          <p:cNvSpPr>
            <a:spLocks noGrp="1" noChangeArrowheads="1"/>
          </p:cNvSpPr>
          <p:nvPr>
            <p:ph type="title"/>
          </p:nvPr>
        </p:nvSpPr>
        <p:spPr>
          <a:xfrm>
            <a:off x="2231136" y="549275"/>
            <a:ext cx="7729728" cy="1188720"/>
          </a:xfrm>
        </p:spPr>
        <p:txBody>
          <a:bodyPr>
            <a:normAutofit fontScale="90000"/>
          </a:bodyPr>
          <a:lstStyle/>
          <a:p>
            <a:r>
              <a:rPr lang="en-AU" altLang="en-NP" sz="4000" b="1" dirty="0">
                <a:latin typeface="Times New Roman" panose="02020603050405020304" pitchFamily="18" charset="0"/>
                <a:cs typeface="Times New Roman" panose="02020603050405020304" pitchFamily="18" charset="0"/>
              </a:rPr>
              <a:t>Classification of Data Structure</a:t>
            </a:r>
          </a:p>
        </p:txBody>
      </p:sp>
      <p:sp>
        <p:nvSpPr>
          <p:cNvPr id="13316" name="Rectangle 4">
            <a:extLst>
              <a:ext uri="{FF2B5EF4-FFF2-40B4-BE49-F238E27FC236}">
                <a16:creationId xmlns:a16="http://schemas.microsoft.com/office/drawing/2014/main" id="{52324C38-59E9-AD46-A38F-60702536363F}"/>
              </a:ext>
            </a:extLst>
          </p:cNvPr>
          <p:cNvSpPr>
            <a:spLocks noChangeArrowheads="1"/>
          </p:cNvSpPr>
          <p:nvPr/>
        </p:nvSpPr>
        <p:spPr bwMode="auto">
          <a:xfrm>
            <a:off x="4583114" y="1844676"/>
            <a:ext cx="3095625"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dirty="0">
                <a:latin typeface="Times New Roman" panose="02020603050405020304" pitchFamily="18" charset="0"/>
              </a:rPr>
              <a:t>Data structure</a:t>
            </a:r>
          </a:p>
        </p:txBody>
      </p:sp>
      <p:sp>
        <p:nvSpPr>
          <p:cNvPr id="13317" name="Line 5">
            <a:extLst>
              <a:ext uri="{FF2B5EF4-FFF2-40B4-BE49-F238E27FC236}">
                <a16:creationId xmlns:a16="http://schemas.microsoft.com/office/drawing/2014/main" id="{974D3E83-F60E-E143-8E72-5373615EC357}"/>
              </a:ext>
            </a:extLst>
          </p:cNvPr>
          <p:cNvSpPr>
            <a:spLocks noChangeShapeType="1"/>
          </p:cNvSpPr>
          <p:nvPr/>
        </p:nvSpPr>
        <p:spPr bwMode="auto">
          <a:xfrm>
            <a:off x="6167438" y="2420939"/>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18" name="Line 6">
            <a:extLst>
              <a:ext uri="{FF2B5EF4-FFF2-40B4-BE49-F238E27FC236}">
                <a16:creationId xmlns:a16="http://schemas.microsoft.com/office/drawing/2014/main" id="{A827BEAA-2ABD-CE43-8DCC-209E55EB59E1}"/>
              </a:ext>
            </a:extLst>
          </p:cNvPr>
          <p:cNvSpPr>
            <a:spLocks noChangeShapeType="1"/>
          </p:cNvSpPr>
          <p:nvPr/>
        </p:nvSpPr>
        <p:spPr bwMode="auto">
          <a:xfrm>
            <a:off x="4079875" y="2708275"/>
            <a:ext cx="4032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20" name="Line 8">
            <a:extLst>
              <a:ext uri="{FF2B5EF4-FFF2-40B4-BE49-F238E27FC236}">
                <a16:creationId xmlns:a16="http://schemas.microsoft.com/office/drawing/2014/main" id="{593E5A8A-7E31-5949-A284-E87F337C69C7}"/>
              </a:ext>
            </a:extLst>
          </p:cNvPr>
          <p:cNvSpPr>
            <a:spLocks noChangeShapeType="1"/>
          </p:cNvSpPr>
          <p:nvPr/>
        </p:nvSpPr>
        <p:spPr bwMode="auto">
          <a:xfrm>
            <a:off x="4079875" y="2708276"/>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21" name="Line 9">
            <a:extLst>
              <a:ext uri="{FF2B5EF4-FFF2-40B4-BE49-F238E27FC236}">
                <a16:creationId xmlns:a16="http://schemas.microsoft.com/office/drawing/2014/main" id="{B6E25247-9F6C-1540-9767-D49E1301E30F}"/>
              </a:ext>
            </a:extLst>
          </p:cNvPr>
          <p:cNvSpPr>
            <a:spLocks noChangeShapeType="1"/>
          </p:cNvSpPr>
          <p:nvPr/>
        </p:nvSpPr>
        <p:spPr bwMode="auto">
          <a:xfrm>
            <a:off x="8112125" y="2708276"/>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22" name="Rectangle 10">
            <a:extLst>
              <a:ext uri="{FF2B5EF4-FFF2-40B4-BE49-F238E27FC236}">
                <a16:creationId xmlns:a16="http://schemas.microsoft.com/office/drawing/2014/main" id="{BB221AE4-4122-7A45-8C4C-1A250ECCBBB1}"/>
              </a:ext>
            </a:extLst>
          </p:cNvPr>
          <p:cNvSpPr>
            <a:spLocks noChangeArrowheads="1"/>
          </p:cNvSpPr>
          <p:nvPr/>
        </p:nvSpPr>
        <p:spPr bwMode="auto">
          <a:xfrm>
            <a:off x="2640014" y="3068638"/>
            <a:ext cx="30956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Primitive DS</a:t>
            </a:r>
          </a:p>
        </p:txBody>
      </p:sp>
      <p:sp>
        <p:nvSpPr>
          <p:cNvPr id="13323" name="Rectangle 11">
            <a:extLst>
              <a:ext uri="{FF2B5EF4-FFF2-40B4-BE49-F238E27FC236}">
                <a16:creationId xmlns:a16="http://schemas.microsoft.com/office/drawing/2014/main" id="{86F62478-5215-004F-A095-1AB8A43956C1}"/>
              </a:ext>
            </a:extLst>
          </p:cNvPr>
          <p:cNvSpPr>
            <a:spLocks noChangeArrowheads="1"/>
          </p:cNvSpPr>
          <p:nvPr/>
        </p:nvSpPr>
        <p:spPr bwMode="auto">
          <a:xfrm>
            <a:off x="6600826" y="3068638"/>
            <a:ext cx="30956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Non-Primitive DS</a:t>
            </a:r>
          </a:p>
        </p:txBody>
      </p:sp>
      <p:sp>
        <p:nvSpPr>
          <p:cNvPr id="13324" name="Rectangle 12">
            <a:extLst>
              <a:ext uri="{FF2B5EF4-FFF2-40B4-BE49-F238E27FC236}">
                <a16:creationId xmlns:a16="http://schemas.microsoft.com/office/drawing/2014/main" id="{B111BB6D-6095-5249-A6FC-08CE1CCFFD35}"/>
              </a:ext>
            </a:extLst>
          </p:cNvPr>
          <p:cNvSpPr>
            <a:spLocks noChangeArrowheads="1"/>
          </p:cNvSpPr>
          <p:nvPr/>
        </p:nvSpPr>
        <p:spPr bwMode="auto">
          <a:xfrm>
            <a:off x="1703388" y="4940301"/>
            <a:ext cx="12239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Integer</a:t>
            </a:r>
          </a:p>
        </p:txBody>
      </p:sp>
      <p:sp>
        <p:nvSpPr>
          <p:cNvPr id="13325" name="Rectangle 13">
            <a:extLst>
              <a:ext uri="{FF2B5EF4-FFF2-40B4-BE49-F238E27FC236}">
                <a16:creationId xmlns:a16="http://schemas.microsoft.com/office/drawing/2014/main" id="{457B03CF-6595-0A42-9277-A0260A594B94}"/>
              </a:ext>
            </a:extLst>
          </p:cNvPr>
          <p:cNvSpPr>
            <a:spLocks noChangeArrowheads="1"/>
          </p:cNvSpPr>
          <p:nvPr/>
        </p:nvSpPr>
        <p:spPr bwMode="auto">
          <a:xfrm>
            <a:off x="3071813" y="4940301"/>
            <a:ext cx="12239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Float</a:t>
            </a:r>
          </a:p>
        </p:txBody>
      </p:sp>
      <p:sp>
        <p:nvSpPr>
          <p:cNvPr id="13326" name="Rectangle 14">
            <a:extLst>
              <a:ext uri="{FF2B5EF4-FFF2-40B4-BE49-F238E27FC236}">
                <a16:creationId xmlns:a16="http://schemas.microsoft.com/office/drawing/2014/main" id="{E1D8D110-2098-FC41-AB75-703B3BA05793}"/>
              </a:ext>
            </a:extLst>
          </p:cNvPr>
          <p:cNvSpPr>
            <a:spLocks noChangeArrowheads="1"/>
          </p:cNvSpPr>
          <p:nvPr/>
        </p:nvSpPr>
        <p:spPr bwMode="auto">
          <a:xfrm>
            <a:off x="4656138" y="4940301"/>
            <a:ext cx="16557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Character</a:t>
            </a:r>
          </a:p>
        </p:txBody>
      </p:sp>
      <p:sp>
        <p:nvSpPr>
          <p:cNvPr id="13327" name="Rectangle 15">
            <a:extLst>
              <a:ext uri="{FF2B5EF4-FFF2-40B4-BE49-F238E27FC236}">
                <a16:creationId xmlns:a16="http://schemas.microsoft.com/office/drawing/2014/main" id="{519B6EE4-4BB4-B44D-978A-BED59D93DFA5}"/>
              </a:ext>
            </a:extLst>
          </p:cNvPr>
          <p:cNvSpPr>
            <a:spLocks noChangeArrowheads="1"/>
          </p:cNvSpPr>
          <p:nvPr/>
        </p:nvSpPr>
        <p:spPr bwMode="auto">
          <a:xfrm>
            <a:off x="6600826" y="4940301"/>
            <a:ext cx="1655763"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Pointer</a:t>
            </a:r>
          </a:p>
        </p:txBody>
      </p:sp>
      <p:sp>
        <p:nvSpPr>
          <p:cNvPr id="13328" name="Line 16">
            <a:extLst>
              <a:ext uri="{FF2B5EF4-FFF2-40B4-BE49-F238E27FC236}">
                <a16:creationId xmlns:a16="http://schemas.microsoft.com/office/drawing/2014/main" id="{9421F5D4-542B-614A-9CA7-F14272091AE9}"/>
              </a:ext>
            </a:extLst>
          </p:cNvPr>
          <p:cNvSpPr>
            <a:spLocks noChangeShapeType="1"/>
          </p:cNvSpPr>
          <p:nvPr/>
        </p:nvSpPr>
        <p:spPr bwMode="auto">
          <a:xfrm>
            <a:off x="4079875" y="3644901"/>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29" name="Line 17">
            <a:extLst>
              <a:ext uri="{FF2B5EF4-FFF2-40B4-BE49-F238E27FC236}">
                <a16:creationId xmlns:a16="http://schemas.microsoft.com/office/drawing/2014/main" id="{C6DB2DA7-E8E8-824E-BB45-C6D6241CA2FA}"/>
              </a:ext>
            </a:extLst>
          </p:cNvPr>
          <p:cNvSpPr>
            <a:spLocks noChangeShapeType="1"/>
          </p:cNvSpPr>
          <p:nvPr/>
        </p:nvSpPr>
        <p:spPr bwMode="auto">
          <a:xfrm>
            <a:off x="2351089" y="4365625"/>
            <a:ext cx="4968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30" name="Line 18">
            <a:extLst>
              <a:ext uri="{FF2B5EF4-FFF2-40B4-BE49-F238E27FC236}">
                <a16:creationId xmlns:a16="http://schemas.microsoft.com/office/drawing/2014/main" id="{9907C9C4-DA11-F24E-AA95-628A692DDD1C}"/>
              </a:ext>
            </a:extLst>
          </p:cNvPr>
          <p:cNvSpPr>
            <a:spLocks noChangeShapeType="1"/>
          </p:cNvSpPr>
          <p:nvPr/>
        </p:nvSpPr>
        <p:spPr bwMode="auto">
          <a:xfrm>
            <a:off x="2351088" y="4365626"/>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31" name="Line 19">
            <a:extLst>
              <a:ext uri="{FF2B5EF4-FFF2-40B4-BE49-F238E27FC236}">
                <a16:creationId xmlns:a16="http://schemas.microsoft.com/office/drawing/2014/main" id="{0C602686-FD06-E549-9F9D-CFB36C26180C}"/>
              </a:ext>
            </a:extLst>
          </p:cNvPr>
          <p:cNvSpPr>
            <a:spLocks noChangeShapeType="1"/>
          </p:cNvSpPr>
          <p:nvPr/>
        </p:nvSpPr>
        <p:spPr bwMode="auto">
          <a:xfrm>
            <a:off x="3575050" y="4365626"/>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32" name="Line 20">
            <a:extLst>
              <a:ext uri="{FF2B5EF4-FFF2-40B4-BE49-F238E27FC236}">
                <a16:creationId xmlns:a16="http://schemas.microsoft.com/office/drawing/2014/main" id="{B823997E-A237-7442-B1D8-7CE7A480DAD6}"/>
              </a:ext>
            </a:extLst>
          </p:cNvPr>
          <p:cNvSpPr>
            <a:spLocks noChangeShapeType="1"/>
          </p:cNvSpPr>
          <p:nvPr/>
        </p:nvSpPr>
        <p:spPr bwMode="auto">
          <a:xfrm>
            <a:off x="5448300" y="4365626"/>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33" name="Line 21">
            <a:extLst>
              <a:ext uri="{FF2B5EF4-FFF2-40B4-BE49-F238E27FC236}">
                <a16:creationId xmlns:a16="http://schemas.microsoft.com/office/drawing/2014/main" id="{F9DAC19D-4D25-314F-8CA9-FB600908543B}"/>
              </a:ext>
            </a:extLst>
          </p:cNvPr>
          <p:cNvSpPr>
            <a:spLocks noChangeShapeType="1"/>
          </p:cNvSpPr>
          <p:nvPr/>
        </p:nvSpPr>
        <p:spPr bwMode="auto">
          <a:xfrm>
            <a:off x="7319963" y="4365626"/>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34" name="Line 22">
            <a:extLst>
              <a:ext uri="{FF2B5EF4-FFF2-40B4-BE49-F238E27FC236}">
                <a16:creationId xmlns:a16="http://schemas.microsoft.com/office/drawing/2014/main" id="{923CEF83-4F46-2441-AC3C-78C3CA75E5AE}"/>
              </a:ext>
            </a:extLst>
          </p:cNvPr>
          <p:cNvSpPr>
            <a:spLocks noChangeShapeType="1"/>
          </p:cNvSpPr>
          <p:nvPr/>
        </p:nvSpPr>
        <p:spPr bwMode="auto">
          <a:xfrm>
            <a:off x="4079875" y="3644901"/>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35" name="Line 23">
            <a:extLst>
              <a:ext uri="{FF2B5EF4-FFF2-40B4-BE49-F238E27FC236}">
                <a16:creationId xmlns:a16="http://schemas.microsoft.com/office/drawing/2014/main" id="{A95497D8-5ABE-C24C-B3E8-65A98C7018EC}"/>
              </a:ext>
            </a:extLst>
          </p:cNvPr>
          <p:cNvSpPr>
            <a:spLocks noChangeShapeType="1"/>
          </p:cNvSpPr>
          <p:nvPr/>
        </p:nvSpPr>
        <p:spPr bwMode="auto">
          <a:xfrm>
            <a:off x="2351088" y="4365626"/>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36" name="Line 24">
            <a:extLst>
              <a:ext uri="{FF2B5EF4-FFF2-40B4-BE49-F238E27FC236}">
                <a16:creationId xmlns:a16="http://schemas.microsoft.com/office/drawing/2014/main" id="{FC2BA5DC-1E61-534E-A9A7-26AA74BFB622}"/>
              </a:ext>
            </a:extLst>
          </p:cNvPr>
          <p:cNvSpPr>
            <a:spLocks noChangeShapeType="1"/>
          </p:cNvSpPr>
          <p:nvPr/>
        </p:nvSpPr>
        <p:spPr bwMode="auto">
          <a:xfrm>
            <a:off x="4079875" y="3644901"/>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37" name="Line 25">
            <a:extLst>
              <a:ext uri="{FF2B5EF4-FFF2-40B4-BE49-F238E27FC236}">
                <a16:creationId xmlns:a16="http://schemas.microsoft.com/office/drawing/2014/main" id="{A01058BC-48D5-EC42-A998-9E9D403957B7}"/>
              </a:ext>
            </a:extLst>
          </p:cNvPr>
          <p:cNvSpPr>
            <a:spLocks noChangeShapeType="1"/>
          </p:cNvSpPr>
          <p:nvPr/>
        </p:nvSpPr>
        <p:spPr bwMode="auto">
          <a:xfrm>
            <a:off x="3575050" y="4365626"/>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38" name="Line 26">
            <a:extLst>
              <a:ext uri="{FF2B5EF4-FFF2-40B4-BE49-F238E27FC236}">
                <a16:creationId xmlns:a16="http://schemas.microsoft.com/office/drawing/2014/main" id="{628DE402-F4B4-8943-92EA-3118BFDDBCEC}"/>
              </a:ext>
            </a:extLst>
          </p:cNvPr>
          <p:cNvSpPr>
            <a:spLocks noChangeShapeType="1"/>
          </p:cNvSpPr>
          <p:nvPr/>
        </p:nvSpPr>
        <p:spPr bwMode="auto">
          <a:xfrm>
            <a:off x="2351088" y="4365626"/>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39" name="Line 27">
            <a:extLst>
              <a:ext uri="{FF2B5EF4-FFF2-40B4-BE49-F238E27FC236}">
                <a16:creationId xmlns:a16="http://schemas.microsoft.com/office/drawing/2014/main" id="{349592D0-2D7C-7947-92AD-029366CB4F9E}"/>
              </a:ext>
            </a:extLst>
          </p:cNvPr>
          <p:cNvSpPr>
            <a:spLocks noChangeShapeType="1"/>
          </p:cNvSpPr>
          <p:nvPr/>
        </p:nvSpPr>
        <p:spPr bwMode="auto">
          <a:xfrm>
            <a:off x="4079875" y="3644901"/>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40" name="Rectangle 28">
            <a:extLst>
              <a:ext uri="{FF2B5EF4-FFF2-40B4-BE49-F238E27FC236}">
                <a16:creationId xmlns:a16="http://schemas.microsoft.com/office/drawing/2014/main" id="{682E85F1-FC2B-AF43-BBA8-83EC0E068936}"/>
              </a:ext>
            </a:extLst>
          </p:cNvPr>
          <p:cNvSpPr>
            <a:spLocks noChangeArrowheads="1"/>
          </p:cNvSpPr>
          <p:nvPr/>
        </p:nvSpPr>
        <p:spPr bwMode="auto">
          <a:xfrm>
            <a:off x="3071813" y="4941888"/>
            <a:ext cx="1223962"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Float</a:t>
            </a:r>
          </a:p>
        </p:txBody>
      </p:sp>
      <p:sp>
        <p:nvSpPr>
          <p:cNvPr id="13341" name="Line 29">
            <a:extLst>
              <a:ext uri="{FF2B5EF4-FFF2-40B4-BE49-F238E27FC236}">
                <a16:creationId xmlns:a16="http://schemas.microsoft.com/office/drawing/2014/main" id="{7B179BF3-D8A5-4C4B-BA4A-BD11283AAE41}"/>
              </a:ext>
            </a:extLst>
          </p:cNvPr>
          <p:cNvSpPr>
            <a:spLocks noChangeShapeType="1"/>
          </p:cNvSpPr>
          <p:nvPr/>
        </p:nvSpPr>
        <p:spPr bwMode="auto">
          <a:xfrm>
            <a:off x="3575050" y="436721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42" name="Line 30">
            <a:extLst>
              <a:ext uri="{FF2B5EF4-FFF2-40B4-BE49-F238E27FC236}">
                <a16:creationId xmlns:a16="http://schemas.microsoft.com/office/drawing/2014/main" id="{1ADAF00E-F5B6-5040-8B85-363181749943}"/>
              </a:ext>
            </a:extLst>
          </p:cNvPr>
          <p:cNvSpPr>
            <a:spLocks noChangeShapeType="1"/>
          </p:cNvSpPr>
          <p:nvPr/>
        </p:nvSpPr>
        <p:spPr bwMode="auto">
          <a:xfrm>
            <a:off x="2351088" y="436721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43" name="Line 31">
            <a:extLst>
              <a:ext uri="{FF2B5EF4-FFF2-40B4-BE49-F238E27FC236}">
                <a16:creationId xmlns:a16="http://schemas.microsoft.com/office/drawing/2014/main" id="{BC087CE7-C6ED-1648-96CA-653E67A97EC2}"/>
              </a:ext>
            </a:extLst>
          </p:cNvPr>
          <p:cNvSpPr>
            <a:spLocks noChangeShapeType="1"/>
          </p:cNvSpPr>
          <p:nvPr/>
        </p:nvSpPr>
        <p:spPr bwMode="auto">
          <a:xfrm>
            <a:off x="4079875" y="3646489"/>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44" name="Rectangle 32">
            <a:extLst>
              <a:ext uri="{FF2B5EF4-FFF2-40B4-BE49-F238E27FC236}">
                <a16:creationId xmlns:a16="http://schemas.microsoft.com/office/drawing/2014/main" id="{C7CFAB52-D0AD-A542-AC58-339A5D3E3055}"/>
              </a:ext>
            </a:extLst>
          </p:cNvPr>
          <p:cNvSpPr>
            <a:spLocks noChangeArrowheads="1"/>
          </p:cNvSpPr>
          <p:nvPr/>
        </p:nvSpPr>
        <p:spPr bwMode="auto">
          <a:xfrm>
            <a:off x="1703388" y="4941888"/>
            <a:ext cx="1223962"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Integer</a:t>
            </a:r>
          </a:p>
        </p:txBody>
      </p:sp>
      <p:sp>
        <p:nvSpPr>
          <p:cNvPr id="13345" name="Rectangle 33">
            <a:extLst>
              <a:ext uri="{FF2B5EF4-FFF2-40B4-BE49-F238E27FC236}">
                <a16:creationId xmlns:a16="http://schemas.microsoft.com/office/drawing/2014/main" id="{AD7F3990-CC73-C24F-9542-2FDF2714B37E}"/>
              </a:ext>
            </a:extLst>
          </p:cNvPr>
          <p:cNvSpPr>
            <a:spLocks noChangeArrowheads="1"/>
          </p:cNvSpPr>
          <p:nvPr/>
        </p:nvSpPr>
        <p:spPr bwMode="auto">
          <a:xfrm>
            <a:off x="3071813" y="4943476"/>
            <a:ext cx="12239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Float</a:t>
            </a:r>
          </a:p>
        </p:txBody>
      </p:sp>
      <p:sp>
        <p:nvSpPr>
          <p:cNvPr id="13346" name="Line 34">
            <a:extLst>
              <a:ext uri="{FF2B5EF4-FFF2-40B4-BE49-F238E27FC236}">
                <a16:creationId xmlns:a16="http://schemas.microsoft.com/office/drawing/2014/main" id="{B518949B-33DF-184D-A8AA-7575DF023A72}"/>
              </a:ext>
            </a:extLst>
          </p:cNvPr>
          <p:cNvSpPr>
            <a:spLocks noChangeShapeType="1"/>
          </p:cNvSpPr>
          <p:nvPr/>
        </p:nvSpPr>
        <p:spPr bwMode="auto">
          <a:xfrm>
            <a:off x="3575050" y="4368801"/>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47" name="Line 35">
            <a:extLst>
              <a:ext uri="{FF2B5EF4-FFF2-40B4-BE49-F238E27FC236}">
                <a16:creationId xmlns:a16="http://schemas.microsoft.com/office/drawing/2014/main" id="{4C680864-83A0-924F-8A20-AE48433EA11D}"/>
              </a:ext>
            </a:extLst>
          </p:cNvPr>
          <p:cNvSpPr>
            <a:spLocks noChangeShapeType="1"/>
          </p:cNvSpPr>
          <p:nvPr/>
        </p:nvSpPr>
        <p:spPr bwMode="auto">
          <a:xfrm>
            <a:off x="2351088" y="4368801"/>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3348" name="Line 36">
            <a:extLst>
              <a:ext uri="{FF2B5EF4-FFF2-40B4-BE49-F238E27FC236}">
                <a16:creationId xmlns:a16="http://schemas.microsoft.com/office/drawing/2014/main" id="{85BC6B5F-AC70-C444-8F39-682801D5CBD7}"/>
              </a:ext>
            </a:extLst>
          </p:cNvPr>
          <p:cNvSpPr>
            <a:spLocks noChangeShapeType="1"/>
          </p:cNvSpPr>
          <p:nvPr/>
        </p:nvSpPr>
        <p:spPr bwMode="auto">
          <a:xfrm>
            <a:off x="4079875" y="3648076"/>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93EEAAF-0AED-A648-B463-A1484C6B269F}"/>
              </a:ext>
            </a:extLst>
          </p:cNvPr>
          <p:cNvSpPr>
            <a:spLocks noGrp="1" noChangeArrowheads="1"/>
          </p:cNvSpPr>
          <p:nvPr>
            <p:ph type="title"/>
          </p:nvPr>
        </p:nvSpPr>
        <p:spPr/>
        <p:txBody>
          <a:bodyPr>
            <a:normAutofit fontScale="90000"/>
          </a:bodyPr>
          <a:lstStyle/>
          <a:p>
            <a:r>
              <a:rPr lang="en-AU" altLang="en-NP" sz="4000" b="1">
                <a:latin typeface="Times New Roman" panose="02020603050405020304" pitchFamily="18" charset="0"/>
                <a:cs typeface="Times New Roman" panose="02020603050405020304" pitchFamily="18" charset="0"/>
              </a:rPr>
              <a:t>Primitive Data Structure</a:t>
            </a:r>
          </a:p>
        </p:txBody>
      </p:sp>
      <p:sp>
        <p:nvSpPr>
          <p:cNvPr id="15363" name="Rectangle 3">
            <a:extLst>
              <a:ext uri="{FF2B5EF4-FFF2-40B4-BE49-F238E27FC236}">
                <a16:creationId xmlns:a16="http://schemas.microsoft.com/office/drawing/2014/main" id="{6E358A91-560F-2F45-8C66-C5A7F14EC56E}"/>
              </a:ext>
            </a:extLst>
          </p:cNvPr>
          <p:cNvSpPr>
            <a:spLocks noGrp="1" noChangeArrowheads="1"/>
          </p:cNvSpPr>
          <p:nvPr>
            <p:ph idx="1"/>
          </p:nvPr>
        </p:nvSpPr>
        <p:spPr/>
        <p:txBody>
          <a:bodyPr/>
          <a:lstStyle/>
          <a:p>
            <a:pPr>
              <a:lnSpc>
                <a:spcPct val="90000"/>
              </a:lnSpc>
            </a:pPr>
            <a:r>
              <a:rPr lang="en-AU" altLang="en-NP">
                <a:latin typeface="Times New Roman" panose="02020603050405020304" pitchFamily="18" charset="0"/>
                <a:cs typeface="Times New Roman" panose="02020603050405020304" pitchFamily="18" charset="0"/>
              </a:rPr>
              <a:t>There are basic structures and directly operated upon by the machine instructions.</a:t>
            </a:r>
          </a:p>
          <a:p>
            <a:pPr>
              <a:lnSpc>
                <a:spcPct val="90000"/>
              </a:lnSpc>
            </a:pPr>
            <a:r>
              <a:rPr lang="en-AU" altLang="en-NP">
                <a:latin typeface="Times New Roman" panose="02020603050405020304" pitchFamily="18" charset="0"/>
                <a:cs typeface="Times New Roman" panose="02020603050405020304" pitchFamily="18" charset="0"/>
              </a:rPr>
              <a:t>In general, there are different representation on different computers.</a:t>
            </a:r>
          </a:p>
          <a:p>
            <a:pPr>
              <a:lnSpc>
                <a:spcPct val="90000"/>
              </a:lnSpc>
            </a:pPr>
            <a:r>
              <a:rPr lang="en-AU" altLang="en-NP">
                <a:latin typeface="Times New Roman" panose="02020603050405020304" pitchFamily="18" charset="0"/>
                <a:cs typeface="Times New Roman" panose="02020603050405020304" pitchFamily="18" charset="0"/>
              </a:rPr>
              <a:t>Integer, Floating-point number, Character constants, string constants, pointers etc, fall in this category.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980FD66-EE1B-B946-B258-CAB0FE742F48}"/>
              </a:ext>
            </a:extLst>
          </p:cNvPr>
          <p:cNvSpPr>
            <a:spLocks noGrp="1" noChangeArrowheads="1"/>
          </p:cNvSpPr>
          <p:nvPr>
            <p:ph type="title"/>
          </p:nvPr>
        </p:nvSpPr>
        <p:spPr>
          <a:xfrm>
            <a:off x="2208213" y="476251"/>
            <a:ext cx="7729728" cy="1188720"/>
          </a:xfrm>
        </p:spPr>
        <p:txBody>
          <a:bodyPr>
            <a:normAutofit fontScale="90000"/>
          </a:bodyPr>
          <a:lstStyle/>
          <a:p>
            <a:r>
              <a:rPr lang="en-AU" altLang="en-NP" sz="4000" b="1">
                <a:latin typeface="Times New Roman" panose="02020603050405020304" pitchFamily="18" charset="0"/>
                <a:cs typeface="Times New Roman" panose="02020603050405020304" pitchFamily="18" charset="0"/>
              </a:rPr>
              <a:t>Classification of Data Structure</a:t>
            </a:r>
          </a:p>
        </p:txBody>
      </p:sp>
      <p:sp>
        <p:nvSpPr>
          <p:cNvPr id="14340" name="Rectangle 4">
            <a:extLst>
              <a:ext uri="{FF2B5EF4-FFF2-40B4-BE49-F238E27FC236}">
                <a16:creationId xmlns:a16="http://schemas.microsoft.com/office/drawing/2014/main" id="{9888B3AF-3A92-C649-8C5E-0886EEAD0FDA}"/>
              </a:ext>
            </a:extLst>
          </p:cNvPr>
          <p:cNvSpPr>
            <a:spLocks noChangeArrowheads="1"/>
          </p:cNvSpPr>
          <p:nvPr/>
        </p:nvSpPr>
        <p:spPr bwMode="auto">
          <a:xfrm>
            <a:off x="4583114" y="1844676"/>
            <a:ext cx="3095625"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Non-Primitive DS</a:t>
            </a:r>
          </a:p>
        </p:txBody>
      </p:sp>
      <p:sp>
        <p:nvSpPr>
          <p:cNvPr id="14341" name="Rectangle 5">
            <a:extLst>
              <a:ext uri="{FF2B5EF4-FFF2-40B4-BE49-F238E27FC236}">
                <a16:creationId xmlns:a16="http://schemas.microsoft.com/office/drawing/2014/main" id="{1B3482B9-92A3-CF49-B26F-C228D5B78870}"/>
              </a:ext>
            </a:extLst>
          </p:cNvPr>
          <p:cNvSpPr>
            <a:spLocks noChangeArrowheads="1"/>
          </p:cNvSpPr>
          <p:nvPr/>
        </p:nvSpPr>
        <p:spPr bwMode="auto">
          <a:xfrm>
            <a:off x="2640013" y="3213101"/>
            <a:ext cx="18716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Linear List</a:t>
            </a:r>
          </a:p>
        </p:txBody>
      </p:sp>
      <p:sp>
        <p:nvSpPr>
          <p:cNvPr id="14342" name="Rectangle 6">
            <a:extLst>
              <a:ext uri="{FF2B5EF4-FFF2-40B4-BE49-F238E27FC236}">
                <a16:creationId xmlns:a16="http://schemas.microsoft.com/office/drawing/2014/main" id="{FE2667E9-9A0F-6245-A90B-6EAC75ED3661}"/>
              </a:ext>
            </a:extLst>
          </p:cNvPr>
          <p:cNvSpPr>
            <a:spLocks noChangeArrowheads="1"/>
          </p:cNvSpPr>
          <p:nvPr/>
        </p:nvSpPr>
        <p:spPr bwMode="auto">
          <a:xfrm>
            <a:off x="6959600" y="3141664"/>
            <a:ext cx="2736850" cy="5746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Non-Linear List</a:t>
            </a:r>
          </a:p>
        </p:txBody>
      </p:sp>
      <p:sp>
        <p:nvSpPr>
          <p:cNvPr id="14343" name="Line 7">
            <a:extLst>
              <a:ext uri="{FF2B5EF4-FFF2-40B4-BE49-F238E27FC236}">
                <a16:creationId xmlns:a16="http://schemas.microsoft.com/office/drawing/2014/main" id="{D8F02788-D07F-DC48-AA82-8131F6BB71BD}"/>
              </a:ext>
            </a:extLst>
          </p:cNvPr>
          <p:cNvSpPr>
            <a:spLocks noChangeShapeType="1"/>
          </p:cNvSpPr>
          <p:nvPr/>
        </p:nvSpPr>
        <p:spPr bwMode="auto">
          <a:xfrm>
            <a:off x="8543925" y="2781301"/>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44" name="Line 8">
            <a:extLst>
              <a:ext uri="{FF2B5EF4-FFF2-40B4-BE49-F238E27FC236}">
                <a16:creationId xmlns:a16="http://schemas.microsoft.com/office/drawing/2014/main" id="{9E8BFCA0-1CA5-E14A-B211-4C3F92278C6F}"/>
              </a:ext>
            </a:extLst>
          </p:cNvPr>
          <p:cNvSpPr>
            <a:spLocks noChangeShapeType="1"/>
          </p:cNvSpPr>
          <p:nvPr/>
        </p:nvSpPr>
        <p:spPr bwMode="auto">
          <a:xfrm>
            <a:off x="3648075" y="2781300"/>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45" name="Line 9">
            <a:extLst>
              <a:ext uri="{FF2B5EF4-FFF2-40B4-BE49-F238E27FC236}">
                <a16:creationId xmlns:a16="http://schemas.microsoft.com/office/drawing/2014/main" id="{5BD65D72-5882-C24F-8E12-03AD547F734B}"/>
              </a:ext>
            </a:extLst>
          </p:cNvPr>
          <p:cNvSpPr>
            <a:spLocks noChangeShapeType="1"/>
          </p:cNvSpPr>
          <p:nvPr/>
        </p:nvSpPr>
        <p:spPr bwMode="auto">
          <a:xfrm>
            <a:off x="6096000"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46" name="Line 10">
            <a:extLst>
              <a:ext uri="{FF2B5EF4-FFF2-40B4-BE49-F238E27FC236}">
                <a16:creationId xmlns:a16="http://schemas.microsoft.com/office/drawing/2014/main" id="{87A78B91-36AC-5146-91BA-9BDD0FE113CA}"/>
              </a:ext>
            </a:extLst>
          </p:cNvPr>
          <p:cNvSpPr>
            <a:spLocks noChangeShapeType="1"/>
          </p:cNvSpPr>
          <p:nvPr/>
        </p:nvSpPr>
        <p:spPr bwMode="auto">
          <a:xfrm>
            <a:off x="3648075" y="2781300"/>
            <a:ext cx="4895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47" name="Rectangle 11">
            <a:extLst>
              <a:ext uri="{FF2B5EF4-FFF2-40B4-BE49-F238E27FC236}">
                <a16:creationId xmlns:a16="http://schemas.microsoft.com/office/drawing/2014/main" id="{1E8C60C9-F09C-A249-94BA-90287086947C}"/>
              </a:ext>
            </a:extLst>
          </p:cNvPr>
          <p:cNvSpPr>
            <a:spLocks noChangeArrowheads="1"/>
          </p:cNvSpPr>
          <p:nvPr/>
        </p:nvSpPr>
        <p:spPr bwMode="auto">
          <a:xfrm>
            <a:off x="1703388" y="4941888"/>
            <a:ext cx="1079500"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Array</a:t>
            </a:r>
          </a:p>
        </p:txBody>
      </p:sp>
      <p:sp>
        <p:nvSpPr>
          <p:cNvPr id="14348" name="Rectangle 12">
            <a:extLst>
              <a:ext uri="{FF2B5EF4-FFF2-40B4-BE49-F238E27FC236}">
                <a16:creationId xmlns:a16="http://schemas.microsoft.com/office/drawing/2014/main" id="{383A350C-7803-8E43-9304-560033AFE851}"/>
              </a:ext>
            </a:extLst>
          </p:cNvPr>
          <p:cNvSpPr>
            <a:spLocks noChangeArrowheads="1"/>
          </p:cNvSpPr>
          <p:nvPr/>
        </p:nvSpPr>
        <p:spPr bwMode="auto">
          <a:xfrm>
            <a:off x="2351089" y="5734050"/>
            <a:ext cx="1512887" cy="503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Link List</a:t>
            </a:r>
          </a:p>
        </p:txBody>
      </p:sp>
      <p:sp>
        <p:nvSpPr>
          <p:cNvPr id="14349" name="Rectangle 13">
            <a:extLst>
              <a:ext uri="{FF2B5EF4-FFF2-40B4-BE49-F238E27FC236}">
                <a16:creationId xmlns:a16="http://schemas.microsoft.com/office/drawing/2014/main" id="{CD4FACD3-39A8-624B-B016-1ACF3BE10E9A}"/>
              </a:ext>
            </a:extLst>
          </p:cNvPr>
          <p:cNvSpPr>
            <a:spLocks noChangeArrowheads="1"/>
          </p:cNvSpPr>
          <p:nvPr/>
        </p:nvSpPr>
        <p:spPr bwMode="auto">
          <a:xfrm>
            <a:off x="4079875" y="5734051"/>
            <a:ext cx="1079500"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Stack</a:t>
            </a:r>
          </a:p>
        </p:txBody>
      </p:sp>
      <p:sp>
        <p:nvSpPr>
          <p:cNvPr id="14350" name="Rectangle 14">
            <a:extLst>
              <a:ext uri="{FF2B5EF4-FFF2-40B4-BE49-F238E27FC236}">
                <a16:creationId xmlns:a16="http://schemas.microsoft.com/office/drawing/2014/main" id="{728384E6-75E2-464A-A0E6-A189B23DE2FF}"/>
              </a:ext>
            </a:extLst>
          </p:cNvPr>
          <p:cNvSpPr>
            <a:spLocks noChangeArrowheads="1"/>
          </p:cNvSpPr>
          <p:nvPr/>
        </p:nvSpPr>
        <p:spPr bwMode="auto">
          <a:xfrm>
            <a:off x="5087939" y="4941888"/>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Queue</a:t>
            </a:r>
          </a:p>
        </p:txBody>
      </p:sp>
      <p:sp>
        <p:nvSpPr>
          <p:cNvPr id="14351" name="Line 15">
            <a:extLst>
              <a:ext uri="{FF2B5EF4-FFF2-40B4-BE49-F238E27FC236}">
                <a16:creationId xmlns:a16="http://schemas.microsoft.com/office/drawing/2014/main" id="{5DC67C90-F397-EA42-BF5B-CAB7E301F387}"/>
              </a:ext>
            </a:extLst>
          </p:cNvPr>
          <p:cNvSpPr>
            <a:spLocks noChangeShapeType="1"/>
          </p:cNvSpPr>
          <p:nvPr/>
        </p:nvSpPr>
        <p:spPr bwMode="auto">
          <a:xfrm>
            <a:off x="2208213" y="4365625"/>
            <a:ext cx="3382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52" name="Line 16">
            <a:extLst>
              <a:ext uri="{FF2B5EF4-FFF2-40B4-BE49-F238E27FC236}">
                <a16:creationId xmlns:a16="http://schemas.microsoft.com/office/drawing/2014/main" id="{9EC31AF4-8606-9749-865F-4E0B5AE13453}"/>
              </a:ext>
            </a:extLst>
          </p:cNvPr>
          <p:cNvSpPr>
            <a:spLocks noChangeShapeType="1"/>
          </p:cNvSpPr>
          <p:nvPr/>
        </p:nvSpPr>
        <p:spPr bwMode="auto">
          <a:xfrm>
            <a:off x="3648075" y="378936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53" name="Line 17">
            <a:extLst>
              <a:ext uri="{FF2B5EF4-FFF2-40B4-BE49-F238E27FC236}">
                <a16:creationId xmlns:a16="http://schemas.microsoft.com/office/drawing/2014/main" id="{250852EB-9CC9-D847-9654-E2DE3E4A2FA8}"/>
              </a:ext>
            </a:extLst>
          </p:cNvPr>
          <p:cNvSpPr>
            <a:spLocks noChangeShapeType="1"/>
          </p:cNvSpPr>
          <p:nvPr/>
        </p:nvSpPr>
        <p:spPr bwMode="auto">
          <a:xfrm>
            <a:off x="3216275" y="4365626"/>
            <a:ext cx="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54" name="Line 18">
            <a:extLst>
              <a:ext uri="{FF2B5EF4-FFF2-40B4-BE49-F238E27FC236}">
                <a16:creationId xmlns:a16="http://schemas.microsoft.com/office/drawing/2014/main" id="{8B0B2086-892C-AB4E-A71D-DDA98176F4B8}"/>
              </a:ext>
            </a:extLst>
          </p:cNvPr>
          <p:cNvSpPr>
            <a:spLocks noChangeShapeType="1"/>
          </p:cNvSpPr>
          <p:nvPr/>
        </p:nvSpPr>
        <p:spPr bwMode="auto">
          <a:xfrm>
            <a:off x="4656138" y="4365626"/>
            <a:ext cx="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55" name="Line 19">
            <a:extLst>
              <a:ext uri="{FF2B5EF4-FFF2-40B4-BE49-F238E27FC236}">
                <a16:creationId xmlns:a16="http://schemas.microsoft.com/office/drawing/2014/main" id="{0AC8543C-07F5-274E-BE78-15D97B096B2D}"/>
              </a:ext>
            </a:extLst>
          </p:cNvPr>
          <p:cNvSpPr>
            <a:spLocks noChangeShapeType="1"/>
          </p:cNvSpPr>
          <p:nvPr/>
        </p:nvSpPr>
        <p:spPr bwMode="auto">
          <a:xfrm>
            <a:off x="2208213" y="4365626"/>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56" name="Line 20">
            <a:extLst>
              <a:ext uri="{FF2B5EF4-FFF2-40B4-BE49-F238E27FC236}">
                <a16:creationId xmlns:a16="http://schemas.microsoft.com/office/drawing/2014/main" id="{A2958BBE-7117-DC41-96D7-2A8AC49B1FF4}"/>
              </a:ext>
            </a:extLst>
          </p:cNvPr>
          <p:cNvSpPr>
            <a:spLocks noChangeShapeType="1"/>
          </p:cNvSpPr>
          <p:nvPr/>
        </p:nvSpPr>
        <p:spPr bwMode="auto">
          <a:xfrm>
            <a:off x="5591175" y="4365626"/>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57" name="Line 21">
            <a:extLst>
              <a:ext uri="{FF2B5EF4-FFF2-40B4-BE49-F238E27FC236}">
                <a16:creationId xmlns:a16="http://schemas.microsoft.com/office/drawing/2014/main" id="{610C4295-24F4-9749-B9B9-A3AE09A2766F}"/>
              </a:ext>
            </a:extLst>
          </p:cNvPr>
          <p:cNvSpPr>
            <a:spLocks noChangeShapeType="1"/>
          </p:cNvSpPr>
          <p:nvPr/>
        </p:nvSpPr>
        <p:spPr bwMode="auto">
          <a:xfrm>
            <a:off x="2208213" y="4365625"/>
            <a:ext cx="3382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58" name="Line 22">
            <a:extLst>
              <a:ext uri="{FF2B5EF4-FFF2-40B4-BE49-F238E27FC236}">
                <a16:creationId xmlns:a16="http://schemas.microsoft.com/office/drawing/2014/main" id="{E1D96222-E5E9-924D-8EB7-05A79032CC3B}"/>
              </a:ext>
            </a:extLst>
          </p:cNvPr>
          <p:cNvSpPr>
            <a:spLocks noChangeShapeType="1"/>
          </p:cNvSpPr>
          <p:nvPr/>
        </p:nvSpPr>
        <p:spPr bwMode="auto">
          <a:xfrm>
            <a:off x="3648075" y="378936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59" name="Line 23">
            <a:extLst>
              <a:ext uri="{FF2B5EF4-FFF2-40B4-BE49-F238E27FC236}">
                <a16:creationId xmlns:a16="http://schemas.microsoft.com/office/drawing/2014/main" id="{31F8A55B-56B2-774A-80F1-E6C790E722F6}"/>
              </a:ext>
            </a:extLst>
          </p:cNvPr>
          <p:cNvSpPr>
            <a:spLocks noChangeShapeType="1"/>
          </p:cNvSpPr>
          <p:nvPr/>
        </p:nvSpPr>
        <p:spPr bwMode="auto">
          <a:xfrm>
            <a:off x="7464425" y="4292600"/>
            <a:ext cx="21605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60" name="Line 24">
            <a:extLst>
              <a:ext uri="{FF2B5EF4-FFF2-40B4-BE49-F238E27FC236}">
                <a16:creationId xmlns:a16="http://schemas.microsoft.com/office/drawing/2014/main" id="{DBD59FC2-E4E3-2045-879E-98F9C15C3008}"/>
              </a:ext>
            </a:extLst>
          </p:cNvPr>
          <p:cNvSpPr>
            <a:spLocks noChangeShapeType="1"/>
          </p:cNvSpPr>
          <p:nvPr/>
        </p:nvSpPr>
        <p:spPr bwMode="auto">
          <a:xfrm>
            <a:off x="8543925" y="3716338"/>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61" name="Line 25">
            <a:extLst>
              <a:ext uri="{FF2B5EF4-FFF2-40B4-BE49-F238E27FC236}">
                <a16:creationId xmlns:a16="http://schemas.microsoft.com/office/drawing/2014/main" id="{E5A92C3F-06B9-924E-9B72-FF0DC486D379}"/>
              </a:ext>
            </a:extLst>
          </p:cNvPr>
          <p:cNvSpPr>
            <a:spLocks noChangeShapeType="1"/>
          </p:cNvSpPr>
          <p:nvPr/>
        </p:nvSpPr>
        <p:spPr bwMode="auto">
          <a:xfrm>
            <a:off x="7464425" y="4292601"/>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62" name="Line 26">
            <a:extLst>
              <a:ext uri="{FF2B5EF4-FFF2-40B4-BE49-F238E27FC236}">
                <a16:creationId xmlns:a16="http://schemas.microsoft.com/office/drawing/2014/main" id="{67407491-9F4C-9442-992D-1576C7FCF065}"/>
              </a:ext>
            </a:extLst>
          </p:cNvPr>
          <p:cNvSpPr>
            <a:spLocks noChangeShapeType="1"/>
          </p:cNvSpPr>
          <p:nvPr/>
        </p:nvSpPr>
        <p:spPr bwMode="auto">
          <a:xfrm>
            <a:off x="9625013" y="4292601"/>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P"/>
          </a:p>
        </p:txBody>
      </p:sp>
      <p:sp>
        <p:nvSpPr>
          <p:cNvPr id="14363" name="Rectangle 27">
            <a:extLst>
              <a:ext uri="{FF2B5EF4-FFF2-40B4-BE49-F238E27FC236}">
                <a16:creationId xmlns:a16="http://schemas.microsoft.com/office/drawing/2014/main" id="{3965534A-0967-314C-B9CB-E8F9BCA008F2}"/>
              </a:ext>
            </a:extLst>
          </p:cNvPr>
          <p:cNvSpPr>
            <a:spLocks noChangeArrowheads="1"/>
          </p:cNvSpPr>
          <p:nvPr/>
        </p:nvSpPr>
        <p:spPr bwMode="auto">
          <a:xfrm>
            <a:off x="7032626" y="4868863"/>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Graph</a:t>
            </a:r>
          </a:p>
        </p:txBody>
      </p:sp>
      <p:sp>
        <p:nvSpPr>
          <p:cNvPr id="14364" name="Rectangle 28">
            <a:extLst>
              <a:ext uri="{FF2B5EF4-FFF2-40B4-BE49-F238E27FC236}">
                <a16:creationId xmlns:a16="http://schemas.microsoft.com/office/drawing/2014/main" id="{F9762EF1-CAC5-7745-81F3-9C1856661355}"/>
              </a:ext>
            </a:extLst>
          </p:cNvPr>
          <p:cNvSpPr>
            <a:spLocks noChangeArrowheads="1"/>
          </p:cNvSpPr>
          <p:nvPr/>
        </p:nvSpPr>
        <p:spPr bwMode="auto">
          <a:xfrm>
            <a:off x="9048751" y="4868863"/>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altLang="en-NP" sz="3200">
                <a:latin typeface="Times New Roman" panose="02020603050405020304" pitchFamily="18" charset="0"/>
              </a:rPr>
              <a:t>Trees</a:t>
            </a: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C376D0F537BFC41899574441D7D87F4" ma:contentTypeVersion="4" ma:contentTypeDescription="Create a new document." ma:contentTypeScope="" ma:versionID="fab81779b275a2d7e97e03479ced77a6">
  <xsd:schema xmlns:xsd="http://www.w3.org/2001/XMLSchema" xmlns:xs="http://www.w3.org/2001/XMLSchema" xmlns:p="http://schemas.microsoft.com/office/2006/metadata/properties" xmlns:ns2="df36ac86-8348-4943-b6e5-65ecb424dacd" targetNamespace="http://schemas.microsoft.com/office/2006/metadata/properties" ma:root="true" ma:fieldsID="e4115d84a37924cd1f6f432b0fd7835d" ns2:_="">
    <xsd:import namespace="df36ac86-8348-4943-b6e5-65ecb424dac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36ac86-8348-4943-b6e5-65ecb424da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D59BAE-4E98-4F6E-8543-083888AD50E5}">
  <ds:schemaRefs>
    <ds:schemaRef ds:uri="http://schemas.microsoft.com/sharepoint/v3/contenttype/forms"/>
  </ds:schemaRefs>
</ds:datastoreItem>
</file>

<file path=customXml/itemProps2.xml><?xml version="1.0" encoding="utf-8"?>
<ds:datastoreItem xmlns:ds="http://schemas.openxmlformats.org/officeDocument/2006/customXml" ds:itemID="{390085AF-64CA-4F37-8941-832419E4EF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36ac86-8348-4943-b6e5-65ecb424da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1B2F48-2B9D-4156-8AC0-7CB0A50FBA4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{12698FD7-B360-AD40-AE50-2B178CA6F2FE}tf10001120</Template>
  <TotalTime>36</TotalTime>
  <Words>1359</Words>
  <Application>Microsoft Office PowerPoint</Application>
  <PresentationFormat>Widescreen</PresentationFormat>
  <Paragraphs>86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Parcel</vt:lpstr>
      <vt:lpstr>Definition</vt:lpstr>
      <vt:lpstr>Introduction</vt:lpstr>
      <vt:lpstr>Introduction</vt:lpstr>
      <vt:lpstr>Need of Data Structures</vt:lpstr>
      <vt:lpstr>Advantages of Data Structures</vt:lpstr>
      <vt:lpstr>Classification of Data Structure</vt:lpstr>
      <vt:lpstr>Classification of Data Structure</vt:lpstr>
      <vt:lpstr>Primitive Data Structure</vt:lpstr>
      <vt:lpstr>Classification of Data Structure</vt:lpstr>
      <vt:lpstr>Non-Primitive Data Structure</vt:lpstr>
      <vt:lpstr>Non-Primitive Data Structure</vt:lpstr>
      <vt:lpstr>Linear Data Structures</vt:lpstr>
      <vt:lpstr>Linear Data Structures</vt:lpstr>
      <vt:lpstr>Non-Linear Data Structures</vt:lpstr>
      <vt:lpstr>Non-Linear Data Structures</vt:lpstr>
      <vt:lpstr>Operations on data structure</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Biswas Lohani</dc:creator>
  <cp:lastModifiedBy>Biswas Lohani</cp:lastModifiedBy>
  <cp:revision>5</cp:revision>
  <dcterms:created xsi:type="dcterms:W3CDTF">2021-05-03T06:46:33Z</dcterms:created>
  <dcterms:modified xsi:type="dcterms:W3CDTF">2021-05-10T02:22:40Z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0x0101003C376D0F537BFC41899574441D7D87F4</vt:lpwstr>
  </property>
</Properties>
</file>