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entation.xml" ContentType="application/vnd.openxmlformats-officedocument.presentationml.presentation.main+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71" r:id="rId9"/>
    <p:sldId id="266" r:id="rId10"/>
    <p:sldId id="264" r:id="rId11"/>
    <p:sldId id="265" r:id="rId12"/>
    <p:sldId id="267" r:id="rId13"/>
    <p:sldId id="269"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75"/>
    <p:restoredTop sz="96327"/>
  </p:normalViewPr>
  <p:slideViewPr>
    <p:cSldViewPr snapToGrid="0" snapToObjects="1">
      <p:cViewPr varScale="1">
        <p:scale>
          <a:sx n="144" d="100"/>
          <a:sy n="144" d="100"/>
        </p:scale>
        <p:origin x="216" y="4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AB4FC635-85A3-C846-AD4E-3A8387B16B4C}" type="datetimeFigureOut">
              <a:rPr lang="en-NP" smtClean="0"/>
              <a:t>24/05/2021</a:t>
            </a:fld>
            <a:endParaRPr lang="en-NP"/>
          </a:p>
        </p:txBody>
      </p:sp>
      <p:sp>
        <p:nvSpPr>
          <p:cNvPr id="8" name="Footer Placeholder 7"/>
          <p:cNvSpPr>
            <a:spLocks noGrp="1"/>
          </p:cNvSpPr>
          <p:nvPr>
            <p:ph type="ftr" sz="quarter" idx="11"/>
          </p:nvPr>
        </p:nvSpPr>
        <p:spPr/>
        <p:txBody>
          <a:bodyPr/>
          <a:lstStyle/>
          <a:p>
            <a:endParaRPr lang="en-NP"/>
          </a:p>
        </p:txBody>
      </p:sp>
      <p:sp>
        <p:nvSpPr>
          <p:cNvPr id="9" name="Slide Number Placeholder 8"/>
          <p:cNvSpPr>
            <a:spLocks noGrp="1"/>
          </p:cNvSpPr>
          <p:nvPr>
            <p:ph type="sldNum" sz="quarter" idx="12"/>
          </p:nvPr>
        </p:nvSpPr>
        <p:spPr/>
        <p:txBody>
          <a:bodyPr/>
          <a:lstStyle/>
          <a:p>
            <a:fld id="{BE72C322-6CA8-284B-9662-47DD5EE3CE87}" type="slidenum">
              <a:rPr lang="en-NP" smtClean="0"/>
              <a:t>‹#›</a:t>
            </a:fld>
            <a:endParaRPr lang="en-NP"/>
          </a:p>
        </p:txBody>
      </p:sp>
    </p:spTree>
    <p:extLst>
      <p:ext uri="{BB962C8B-B14F-4D97-AF65-F5344CB8AC3E}">
        <p14:creationId xmlns:p14="http://schemas.microsoft.com/office/powerpoint/2010/main" val="36908055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4FC635-85A3-C846-AD4E-3A8387B16B4C}" type="datetimeFigureOut">
              <a:rPr lang="en-NP" smtClean="0"/>
              <a:t>24/05/2021</a:t>
            </a:fld>
            <a:endParaRPr lang="en-NP"/>
          </a:p>
        </p:txBody>
      </p:sp>
      <p:sp>
        <p:nvSpPr>
          <p:cNvPr id="5" name="Footer Placeholder 4"/>
          <p:cNvSpPr>
            <a:spLocks noGrp="1"/>
          </p:cNvSpPr>
          <p:nvPr>
            <p:ph type="ftr" sz="quarter" idx="11"/>
          </p:nvPr>
        </p:nvSpPr>
        <p:spPr/>
        <p:txBody>
          <a:bodyPr/>
          <a:lstStyle/>
          <a:p>
            <a:endParaRPr lang="en-NP"/>
          </a:p>
        </p:txBody>
      </p:sp>
      <p:sp>
        <p:nvSpPr>
          <p:cNvPr id="6" name="Slide Number Placeholder 5"/>
          <p:cNvSpPr>
            <a:spLocks noGrp="1"/>
          </p:cNvSpPr>
          <p:nvPr>
            <p:ph type="sldNum" sz="quarter" idx="12"/>
          </p:nvPr>
        </p:nvSpPr>
        <p:spPr/>
        <p:txBody>
          <a:bodyPr/>
          <a:lstStyle/>
          <a:p>
            <a:fld id="{BE72C322-6CA8-284B-9662-47DD5EE3CE87}" type="slidenum">
              <a:rPr lang="en-NP" smtClean="0"/>
              <a:t>‹#›</a:t>
            </a:fld>
            <a:endParaRPr lang="en-NP"/>
          </a:p>
        </p:txBody>
      </p:sp>
    </p:spTree>
    <p:extLst>
      <p:ext uri="{BB962C8B-B14F-4D97-AF65-F5344CB8AC3E}">
        <p14:creationId xmlns:p14="http://schemas.microsoft.com/office/powerpoint/2010/main" val="2623501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4FC635-85A3-C846-AD4E-3A8387B16B4C}" type="datetimeFigureOut">
              <a:rPr lang="en-NP" smtClean="0"/>
              <a:t>24/05/2021</a:t>
            </a:fld>
            <a:endParaRPr lang="en-NP"/>
          </a:p>
        </p:txBody>
      </p:sp>
      <p:sp>
        <p:nvSpPr>
          <p:cNvPr id="5" name="Footer Placeholder 4"/>
          <p:cNvSpPr>
            <a:spLocks noGrp="1"/>
          </p:cNvSpPr>
          <p:nvPr>
            <p:ph type="ftr" sz="quarter" idx="11"/>
          </p:nvPr>
        </p:nvSpPr>
        <p:spPr/>
        <p:txBody>
          <a:bodyPr/>
          <a:lstStyle/>
          <a:p>
            <a:endParaRPr lang="en-NP"/>
          </a:p>
        </p:txBody>
      </p:sp>
      <p:sp>
        <p:nvSpPr>
          <p:cNvPr id="6" name="Slide Number Placeholder 5"/>
          <p:cNvSpPr>
            <a:spLocks noGrp="1"/>
          </p:cNvSpPr>
          <p:nvPr>
            <p:ph type="sldNum" sz="quarter" idx="12"/>
          </p:nvPr>
        </p:nvSpPr>
        <p:spPr/>
        <p:txBody>
          <a:bodyPr/>
          <a:lstStyle/>
          <a:p>
            <a:fld id="{BE72C322-6CA8-284B-9662-47DD5EE3CE87}" type="slidenum">
              <a:rPr lang="en-NP" smtClean="0"/>
              <a:t>‹#›</a:t>
            </a:fld>
            <a:endParaRPr lang="en-NP"/>
          </a:p>
        </p:txBody>
      </p:sp>
    </p:spTree>
    <p:extLst>
      <p:ext uri="{BB962C8B-B14F-4D97-AF65-F5344CB8AC3E}">
        <p14:creationId xmlns:p14="http://schemas.microsoft.com/office/powerpoint/2010/main" val="1280750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4FC635-85A3-C846-AD4E-3A8387B16B4C}" type="datetimeFigureOut">
              <a:rPr lang="en-NP" smtClean="0"/>
              <a:t>24/05/2021</a:t>
            </a:fld>
            <a:endParaRPr lang="en-NP"/>
          </a:p>
        </p:txBody>
      </p:sp>
      <p:sp>
        <p:nvSpPr>
          <p:cNvPr id="8" name="Footer Placeholder 7"/>
          <p:cNvSpPr>
            <a:spLocks noGrp="1"/>
          </p:cNvSpPr>
          <p:nvPr>
            <p:ph type="ftr" sz="quarter" idx="11"/>
          </p:nvPr>
        </p:nvSpPr>
        <p:spPr/>
        <p:txBody>
          <a:bodyPr/>
          <a:lstStyle/>
          <a:p>
            <a:endParaRPr lang="en-NP"/>
          </a:p>
        </p:txBody>
      </p:sp>
      <p:sp>
        <p:nvSpPr>
          <p:cNvPr id="9" name="Slide Number Placeholder 8"/>
          <p:cNvSpPr>
            <a:spLocks noGrp="1"/>
          </p:cNvSpPr>
          <p:nvPr>
            <p:ph type="sldNum" sz="quarter" idx="12"/>
          </p:nvPr>
        </p:nvSpPr>
        <p:spPr/>
        <p:txBody>
          <a:bodyPr/>
          <a:lstStyle/>
          <a:p>
            <a:fld id="{BE72C322-6CA8-284B-9662-47DD5EE3CE87}" type="slidenum">
              <a:rPr lang="en-NP" smtClean="0"/>
              <a:t>‹#›</a:t>
            </a:fld>
            <a:endParaRPr lang="en-NP"/>
          </a:p>
        </p:txBody>
      </p:sp>
    </p:spTree>
    <p:extLst>
      <p:ext uri="{BB962C8B-B14F-4D97-AF65-F5344CB8AC3E}">
        <p14:creationId xmlns:p14="http://schemas.microsoft.com/office/powerpoint/2010/main" val="299652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AB4FC635-85A3-C846-AD4E-3A8387B16B4C}" type="datetimeFigureOut">
              <a:rPr lang="en-NP" smtClean="0"/>
              <a:t>24/05/2021</a:t>
            </a:fld>
            <a:endParaRPr lang="en-NP"/>
          </a:p>
        </p:txBody>
      </p:sp>
      <p:sp>
        <p:nvSpPr>
          <p:cNvPr id="8" name="Footer Placeholder 7"/>
          <p:cNvSpPr>
            <a:spLocks noGrp="1"/>
          </p:cNvSpPr>
          <p:nvPr>
            <p:ph type="ftr" sz="quarter" idx="11"/>
          </p:nvPr>
        </p:nvSpPr>
        <p:spPr/>
        <p:txBody>
          <a:bodyPr/>
          <a:lstStyle/>
          <a:p>
            <a:endParaRPr lang="en-NP"/>
          </a:p>
        </p:txBody>
      </p:sp>
      <p:sp>
        <p:nvSpPr>
          <p:cNvPr id="9" name="Slide Number Placeholder 8"/>
          <p:cNvSpPr>
            <a:spLocks noGrp="1"/>
          </p:cNvSpPr>
          <p:nvPr>
            <p:ph type="sldNum" sz="quarter" idx="12"/>
          </p:nvPr>
        </p:nvSpPr>
        <p:spPr/>
        <p:txBody>
          <a:bodyPr/>
          <a:lstStyle/>
          <a:p>
            <a:fld id="{BE72C322-6CA8-284B-9662-47DD5EE3CE87}" type="slidenum">
              <a:rPr lang="en-NP" smtClean="0"/>
              <a:t>‹#›</a:t>
            </a:fld>
            <a:endParaRPr lang="en-NP"/>
          </a:p>
        </p:txBody>
      </p:sp>
    </p:spTree>
    <p:extLst>
      <p:ext uri="{BB962C8B-B14F-4D97-AF65-F5344CB8AC3E}">
        <p14:creationId xmlns:p14="http://schemas.microsoft.com/office/powerpoint/2010/main" val="342748816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4FC635-85A3-C846-AD4E-3A8387B16B4C}" type="datetimeFigureOut">
              <a:rPr lang="en-NP" smtClean="0"/>
              <a:t>24/05/2021</a:t>
            </a:fld>
            <a:endParaRPr lang="en-NP"/>
          </a:p>
        </p:txBody>
      </p:sp>
      <p:sp>
        <p:nvSpPr>
          <p:cNvPr id="9" name="Footer Placeholder 8"/>
          <p:cNvSpPr>
            <a:spLocks noGrp="1"/>
          </p:cNvSpPr>
          <p:nvPr>
            <p:ph type="ftr" sz="quarter" idx="11"/>
          </p:nvPr>
        </p:nvSpPr>
        <p:spPr/>
        <p:txBody>
          <a:bodyPr/>
          <a:lstStyle/>
          <a:p>
            <a:endParaRPr lang="en-NP"/>
          </a:p>
        </p:txBody>
      </p:sp>
      <p:sp>
        <p:nvSpPr>
          <p:cNvPr id="10" name="Slide Number Placeholder 9"/>
          <p:cNvSpPr>
            <a:spLocks noGrp="1"/>
          </p:cNvSpPr>
          <p:nvPr>
            <p:ph type="sldNum" sz="quarter" idx="12"/>
          </p:nvPr>
        </p:nvSpPr>
        <p:spPr/>
        <p:txBody>
          <a:bodyPr/>
          <a:lstStyle/>
          <a:p>
            <a:fld id="{BE72C322-6CA8-284B-9662-47DD5EE3CE87}" type="slidenum">
              <a:rPr lang="en-NP" smtClean="0"/>
              <a:t>‹#›</a:t>
            </a:fld>
            <a:endParaRPr lang="en-NP"/>
          </a:p>
        </p:txBody>
      </p:sp>
    </p:spTree>
    <p:extLst>
      <p:ext uri="{BB962C8B-B14F-4D97-AF65-F5344CB8AC3E}">
        <p14:creationId xmlns:p14="http://schemas.microsoft.com/office/powerpoint/2010/main" val="2041069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AB4FC635-85A3-C846-AD4E-3A8387B16B4C}" type="datetimeFigureOut">
              <a:rPr lang="en-NP" smtClean="0"/>
              <a:t>24/05/2021</a:t>
            </a:fld>
            <a:endParaRPr lang="en-NP"/>
          </a:p>
        </p:txBody>
      </p:sp>
      <p:sp>
        <p:nvSpPr>
          <p:cNvPr id="8" name="Footer Placeholder 7"/>
          <p:cNvSpPr>
            <a:spLocks noGrp="1"/>
          </p:cNvSpPr>
          <p:nvPr>
            <p:ph type="ftr" sz="quarter" idx="11"/>
          </p:nvPr>
        </p:nvSpPr>
        <p:spPr/>
        <p:txBody>
          <a:bodyPr/>
          <a:lstStyle/>
          <a:p>
            <a:endParaRPr lang="en-NP"/>
          </a:p>
        </p:txBody>
      </p:sp>
      <p:sp>
        <p:nvSpPr>
          <p:cNvPr id="9" name="Slide Number Placeholder 8"/>
          <p:cNvSpPr>
            <a:spLocks noGrp="1"/>
          </p:cNvSpPr>
          <p:nvPr>
            <p:ph type="sldNum" sz="quarter" idx="12"/>
          </p:nvPr>
        </p:nvSpPr>
        <p:spPr/>
        <p:txBody>
          <a:bodyPr/>
          <a:lstStyle/>
          <a:p>
            <a:fld id="{BE72C322-6CA8-284B-9662-47DD5EE3CE87}" type="slidenum">
              <a:rPr lang="en-NP" smtClean="0"/>
              <a:t>‹#›</a:t>
            </a:fld>
            <a:endParaRPr lang="en-NP"/>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86548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4FC635-85A3-C846-AD4E-3A8387B16B4C}" type="datetimeFigureOut">
              <a:rPr lang="en-NP" smtClean="0"/>
              <a:t>24/05/2021</a:t>
            </a:fld>
            <a:endParaRPr lang="en-NP"/>
          </a:p>
        </p:txBody>
      </p:sp>
      <p:sp>
        <p:nvSpPr>
          <p:cNvPr id="4" name="Footer Placeholder 3"/>
          <p:cNvSpPr>
            <a:spLocks noGrp="1"/>
          </p:cNvSpPr>
          <p:nvPr>
            <p:ph type="ftr" sz="quarter" idx="11"/>
          </p:nvPr>
        </p:nvSpPr>
        <p:spPr/>
        <p:txBody>
          <a:bodyPr/>
          <a:lstStyle/>
          <a:p>
            <a:endParaRPr lang="en-NP"/>
          </a:p>
        </p:txBody>
      </p:sp>
      <p:sp>
        <p:nvSpPr>
          <p:cNvPr id="5" name="Slide Number Placeholder 4"/>
          <p:cNvSpPr>
            <a:spLocks noGrp="1"/>
          </p:cNvSpPr>
          <p:nvPr>
            <p:ph type="sldNum" sz="quarter" idx="12"/>
          </p:nvPr>
        </p:nvSpPr>
        <p:spPr/>
        <p:txBody>
          <a:bodyPr/>
          <a:lstStyle/>
          <a:p>
            <a:fld id="{BE72C322-6CA8-284B-9662-47DD5EE3CE87}" type="slidenum">
              <a:rPr lang="en-NP" smtClean="0"/>
              <a:t>‹#›</a:t>
            </a:fld>
            <a:endParaRPr lang="en-NP"/>
          </a:p>
        </p:txBody>
      </p:sp>
    </p:spTree>
    <p:extLst>
      <p:ext uri="{BB962C8B-B14F-4D97-AF65-F5344CB8AC3E}">
        <p14:creationId xmlns:p14="http://schemas.microsoft.com/office/powerpoint/2010/main" val="3850558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4FC635-85A3-C846-AD4E-3A8387B16B4C}" type="datetimeFigureOut">
              <a:rPr lang="en-NP" smtClean="0"/>
              <a:t>24/05/2021</a:t>
            </a:fld>
            <a:endParaRPr lang="en-NP"/>
          </a:p>
        </p:txBody>
      </p:sp>
      <p:sp>
        <p:nvSpPr>
          <p:cNvPr id="3" name="Footer Placeholder 2"/>
          <p:cNvSpPr>
            <a:spLocks noGrp="1"/>
          </p:cNvSpPr>
          <p:nvPr>
            <p:ph type="ftr" sz="quarter" idx="11"/>
          </p:nvPr>
        </p:nvSpPr>
        <p:spPr/>
        <p:txBody>
          <a:bodyPr/>
          <a:lstStyle/>
          <a:p>
            <a:endParaRPr lang="en-NP"/>
          </a:p>
        </p:txBody>
      </p:sp>
      <p:sp>
        <p:nvSpPr>
          <p:cNvPr id="4" name="Slide Number Placeholder 3"/>
          <p:cNvSpPr>
            <a:spLocks noGrp="1"/>
          </p:cNvSpPr>
          <p:nvPr>
            <p:ph type="sldNum" sz="quarter" idx="12"/>
          </p:nvPr>
        </p:nvSpPr>
        <p:spPr/>
        <p:txBody>
          <a:bodyPr/>
          <a:lstStyle/>
          <a:p>
            <a:fld id="{BE72C322-6CA8-284B-9662-47DD5EE3CE87}" type="slidenum">
              <a:rPr lang="en-NP" smtClean="0"/>
              <a:t>‹#›</a:t>
            </a:fld>
            <a:endParaRPr lang="en-NP"/>
          </a:p>
        </p:txBody>
      </p:sp>
    </p:spTree>
    <p:extLst>
      <p:ext uri="{BB962C8B-B14F-4D97-AF65-F5344CB8AC3E}">
        <p14:creationId xmlns:p14="http://schemas.microsoft.com/office/powerpoint/2010/main" val="704075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AB4FC635-85A3-C846-AD4E-3A8387B16B4C}" type="datetimeFigureOut">
              <a:rPr lang="en-NP" smtClean="0"/>
              <a:t>24/05/2021</a:t>
            </a:fld>
            <a:endParaRPr lang="en-NP"/>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NP"/>
          </a:p>
        </p:txBody>
      </p:sp>
      <p:sp>
        <p:nvSpPr>
          <p:cNvPr id="11" name="Slide Number Placeholder 10"/>
          <p:cNvSpPr>
            <a:spLocks noGrp="1"/>
          </p:cNvSpPr>
          <p:nvPr>
            <p:ph type="sldNum" sz="quarter" idx="12"/>
          </p:nvPr>
        </p:nvSpPr>
        <p:spPr/>
        <p:txBody>
          <a:bodyPr/>
          <a:lstStyle/>
          <a:p>
            <a:fld id="{BE72C322-6CA8-284B-9662-47DD5EE3CE87}" type="slidenum">
              <a:rPr lang="en-NP" smtClean="0"/>
              <a:t>‹#›</a:t>
            </a:fld>
            <a:endParaRPr lang="en-NP"/>
          </a:p>
        </p:txBody>
      </p:sp>
    </p:spTree>
    <p:extLst>
      <p:ext uri="{BB962C8B-B14F-4D97-AF65-F5344CB8AC3E}">
        <p14:creationId xmlns:p14="http://schemas.microsoft.com/office/powerpoint/2010/main" val="563246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AB4FC635-85A3-C846-AD4E-3A8387B16B4C}" type="datetimeFigureOut">
              <a:rPr lang="en-NP" smtClean="0"/>
              <a:t>24/05/2021</a:t>
            </a:fld>
            <a:endParaRPr lang="en-NP"/>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NP"/>
          </a:p>
        </p:txBody>
      </p:sp>
      <p:sp>
        <p:nvSpPr>
          <p:cNvPr id="10" name="Slide Number Placeholder 9"/>
          <p:cNvSpPr>
            <a:spLocks noGrp="1"/>
          </p:cNvSpPr>
          <p:nvPr>
            <p:ph type="sldNum" sz="quarter" idx="12"/>
          </p:nvPr>
        </p:nvSpPr>
        <p:spPr/>
        <p:txBody>
          <a:bodyPr/>
          <a:lstStyle/>
          <a:p>
            <a:fld id="{BE72C322-6CA8-284B-9662-47DD5EE3CE87}" type="slidenum">
              <a:rPr lang="en-NP" smtClean="0"/>
              <a:t>‹#›</a:t>
            </a:fld>
            <a:endParaRPr lang="en-NP"/>
          </a:p>
        </p:txBody>
      </p:sp>
    </p:spTree>
    <p:extLst>
      <p:ext uri="{BB962C8B-B14F-4D97-AF65-F5344CB8AC3E}">
        <p14:creationId xmlns:p14="http://schemas.microsoft.com/office/powerpoint/2010/main" val="2740263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B4FC635-85A3-C846-AD4E-3A8387B16B4C}" type="datetimeFigureOut">
              <a:rPr lang="en-NP" smtClean="0"/>
              <a:t>24/05/2021</a:t>
            </a:fld>
            <a:endParaRPr lang="en-NP"/>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NP"/>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E72C322-6CA8-284B-9662-47DD5EE3CE87}" type="slidenum">
              <a:rPr lang="en-NP" smtClean="0"/>
              <a:t>‹#›</a:t>
            </a:fld>
            <a:endParaRPr lang="en-NP"/>
          </a:p>
        </p:txBody>
      </p:sp>
    </p:spTree>
    <p:extLst>
      <p:ext uri="{BB962C8B-B14F-4D97-AF65-F5344CB8AC3E}">
        <p14:creationId xmlns:p14="http://schemas.microsoft.com/office/powerpoint/2010/main" val="40482128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787C4-CC06-2D48-BDC5-5B64427E428F}"/>
              </a:ext>
            </a:extLst>
          </p:cNvPr>
          <p:cNvSpPr>
            <a:spLocks noGrp="1"/>
          </p:cNvSpPr>
          <p:nvPr>
            <p:ph type="ctrTitle"/>
          </p:nvPr>
        </p:nvSpPr>
        <p:spPr/>
        <p:txBody>
          <a:bodyPr/>
          <a:lstStyle/>
          <a:p>
            <a:r>
              <a:rPr lang="en-NP" dirty="0"/>
              <a:t>HEAP sort</a:t>
            </a:r>
          </a:p>
        </p:txBody>
      </p:sp>
    </p:spTree>
    <p:extLst>
      <p:ext uri="{BB962C8B-B14F-4D97-AF65-F5344CB8AC3E}">
        <p14:creationId xmlns:p14="http://schemas.microsoft.com/office/powerpoint/2010/main" val="42819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8AFBB67-2575-4F5A-96CF-CD2EB02A1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354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E19DC49F-D5C6-3D46-BCBA-8E0BCE686ECE}"/>
              </a:ext>
            </a:extLst>
          </p:cNvPr>
          <p:cNvPicPr>
            <a:picLocks noGrp="1" noChangeAspect="1"/>
          </p:cNvPicPr>
          <p:nvPr>
            <p:ph idx="1"/>
          </p:nvPr>
        </p:nvPicPr>
        <p:blipFill>
          <a:blip r:embed="rId2"/>
          <a:stretch>
            <a:fillRect/>
          </a:stretch>
        </p:blipFill>
        <p:spPr>
          <a:xfrm>
            <a:off x="1641014" y="640080"/>
            <a:ext cx="4881555" cy="5263134"/>
          </a:xfrm>
          <a:prstGeom prst="rect">
            <a:avLst/>
          </a:prstGeom>
        </p:spPr>
      </p:pic>
      <p:sp>
        <p:nvSpPr>
          <p:cNvPr id="7" name="Title 1">
            <a:extLst>
              <a:ext uri="{FF2B5EF4-FFF2-40B4-BE49-F238E27FC236}">
                <a16:creationId xmlns:a16="http://schemas.microsoft.com/office/drawing/2014/main" id="{6B3CBA34-A5DD-104C-B51D-6B8C141C702D}"/>
              </a:ext>
            </a:extLst>
          </p:cNvPr>
          <p:cNvSpPr>
            <a:spLocks noGrp="1"/>
          </p:cNvSpPr>
          <p:nvPr>
            <p:ph type="title"/>
          </p:nvPr>
        </p:nvSpPr>
        <p:spPr>
          <a:xfrm>
            <a:off x="8788400" y="2921000"/>
            <a:ext cx="2816578" cy="1016000"/>
          </a:xfrm>
        </p:spPr>
        <p:txBody>
          <a:bodyPr vert="horz" lIns="182880" tIns="182880" rIns="182880" bIns="182880" rtlCol="0" anchor="ctr">
            <a:normAutofit/>
          </a:bodyPr>
          <a:lstStyle/>
          <a:p>
            <a:r>
              <a:rPr lang="en-US" sz="2000" dirty="0"/>
              <a:t>implementation</a:t>
            </a:r>
          </a:p>
        </p:txBody>
      </p:sp>
    </p:spTree>
    <p:extLst>
      <p:ext uri="{BB962C8B-B14F-4D97-AF65-F5344CB8AC3E}">
        <p14:creationId xmlns:p14="http://schemas.microsoft.com/office/powerpoint/2010/main" val="3786838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8AFBB67-2575-4F5A-96CF-CD2EB02A1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354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calendar&#10;&#10;Description automatically generated">
            <a:extLst>
              <a:ext uri="{FF2B5EF4-FFF2-40B4-BE49-F238E27FC236}">
                <a16:creationId xmlns:a16="http://schemas.microsoft.com/office/drawing/2014/main" id="{6EFC39AF-A005-1740-8295-118EC5BC95E1}"/>
              </a:ext>
            </a:extLst>
          </p:cNvPr>
          <p:cNvPicPr>
            <a:picLocks noGrp="1" noChangeAspect="1"/>
          </p:cNvPicPr>
          <p:nvPr>
            <p:ph idx="1"/>
          </p:nvPr>
        </p:nvPicPr>
        <p:blipFill>
          <a:blip r:embed="rId2"/>
          <a:stretch>
            <a:fillRect/>
          </a:stretch>
        </p:blipFill>
        <p:spPr>
          <a:xfrm>
            <a:off x="1197882" y="640080"/>
            <a:ext cx="5767819" cy="5263134"/>
          </a:xfrm>
          <a:prstGeom prst="rect">
            <a:avLst/>
          </a:prstGeom>
        </p:spPr>
      </p:pic>
      <p:sp>
        <p:nvSpPr>
          <p:cNvPr id="7" name="Title 1">
            <a:extLst>
              <a:ext uri="{FF2B5EF4-FFF2-40B4-BE49-F238E27FC236}">
                <a16:creationId xmlns:a16="http://schemas.microsoft.com/office/drawing/2014/main" id="{20623336-F7BE-C343-A49C-B0C241A077D4}"/>
              </a:ext>
            </a:extLst>
          </p:cNvPr>
          <p:cNvSpPr>
            <a:spLocks noGrp="1"/>
          </p:cNvSpPr>
          <p:nvPr>
            <p:ph type="title"/>
          </p:nvPr>
        </p:nvSpPr>
        <p:spPr>
          <a:xfrm>
            <a:off x="8788400" y="2921000"/>
            <a:ext cx="2895600" cy="1016000"/>
          </a:xfrm>
        </p:spPr>
        <p:txBody>
          <a:bodyPr vert="horz" lIns="182880" tIns="182880" rIns="182880" bIns="182880" rtlCol="0" anchor="ctr">
            <a:normAutofit/>
          </a:bodyPr>
          <a:lstStyle/>
          <a:p>
            <a:r>
              <a:rPr lang="en-US" sz="2000" dirty="0"/>
              <a:t>implementation</a:t>
            </a:r>
          </a:p>
        </p:txBody>
      </p:sp>
    </p:spTree>
    <p:extLst>
      <p:ext uri="{BB962C8B-B14F-4D97-AF65-F5344CB8AC3E}">
        <p14:creationId xmlns:p14="http://schemas.microsoft.com/office/powerpoint/2010/main" val="413333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8AFBB67-2575-4F5A-96CF-CD2EB02A1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354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application&#10;&#10;Description automatically generated">
            <a:extLst>
              <a:ext uri="{FF2B5EF4-FFF2-40B4-BE49-F238E27FC236}">
                <a16:creationId xmlns:a16="http://schemas.microsoft.com/office/drawing/2014/main" id="{9B2F0C31-C125-1F4E-9A8A-79FFB34B403F}"/>
              </a:ext>
            </a:extLst>
          </p:cNvPr>
          <p:cNvPicPr>
            <a:picLocks noGrp="1" noChangeAspect="1"/>
          </p:cNvPicPr>
          <p:nvPr>
            <p:ph idx="1"/>
          </p:nvPr>
        </p:nvPicPr>
        <p:blipFill>
          <a:blip r:embed="rId2"/>
          <a:stretch>
            <a:fillRect/>
          </a:stretch>
        </p:blipFill>
        <p:spPr>
          <a:xfrm>
            <a:off x="740119" y="640080"/>
            <a:ext cx="6683345" cy="5263134"/>
          </a:xfrm>
          <a:prstGeom prst="rect">
            <a:avLst/>
          </a:prstGeom>
        </p:spPr>
      </p:pic>
      <p:sp>
        <p:nvSpPr>
          <p:cNvPr id="7" name="Title 1">
            <a:extLst>
              <a:ext uri="{FF2B5EF4-FFF2-40B4-BE49-F238E27FC236}">
                <a16:creationId xmlns:a16="http://schemas.microsoft.com/office/drawing/2014/main" id="{11F9CE50-0310-9A4C-9BE8-0E5F2BDC44D0}"/>
              </a:ext>
            </a:extLst>
          </p:cNvPr>
          <p:cNvSpPr>
            <a:spLocks noGrp="1"/>
          </p:cNvSpPr>
          <p:nvPr>
            <p:ph type="title"/>
          </p:nvPr>
        </p:nvSpPr>
        <p:spPr>
          <a:xfrm>
            <a:off x="8788399" y="2921000"/>
            <a:ext cx="2884311" cy="1016000"/>
          </a:xfrm>
        </p:spPr>
        <p:txBody>
          <a:bodyPr vert="horz" lIns="182880" tIns="182880" rIns="182880" bIns="182880" rtlCol="0" anchor="ctr">
            <a:normAutofit/>
          </a:bodyPr>
          <a:lstStyle/>
          <a:p>
            <a:r>
              <a:rPr lang="en-US" sz="2000" dirty="0"/>
              <a:t>implementation</a:t>
            </a:r>
          </a:p>
        </p:txBody>
      </p:sp>
    </p:spTree>
    <p:extLst>
      <p:ext uri="{BB962C8B-B14F-4D97-AF65-F5344CB8AC3E}">
        <p14:creationId xmlns:p14="http://schemas.microsoft.com/office/powerpoint/2010/main" val="3399743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226BB-E4B9-3247-B385-3646472F002D}"/>
              </a:ext>
            </a:extLst>
          </p:cNvPr>
          <p:cNvSpPr>
            <a:spLocks noGrp="1"/>
          </p:cNvSpPr>
          <p:nvPr>
            <p:ph type="title"/>
          </p:nvPr>
        </p:nvSpPr>
        <p:spPr/>
        <p:txBody>
          <a:bodyPr/>
          <a:lstStyle/>
          <a:p>
            <a:r>
              <a:rPr lang="en-NP" dirty="0"/>
              <a:t>properties</a:t>
            </a:r>
          </a:p>
        </p:txBody>
      </p:sp>
      <p:pic>
        <p:nvPicPr>
          <p:cNvPr id="5" name="Content Placeholder 4" descr="Graphical user interface, application, table&#10;&#10;Description automatically generated">
            <a:extLst>
              <a:ext uri="{FF2B5EF4-FFF2-40B4-BE49-F238E27FC236}">
                <a16:creationId xmlns:a16="http://schemas.microsoft.com/office/drawing/2014/main" id="{504B930A-A285-714A-8F22-2CCE2D4C7299}"/>
              </a:ext>
            </a:extLst>
          </p:cNvPr>
          <p:cNvPicPr>
            <a:picLocks noGrp="1" noChangeAspect="1"/>
          </p:cNvPicPr>
          <p:nvPr>
            <p:ph idx="1"/>
          </p:nvPr>
        </p:nvPicPr>
        <p:blipFill>
          <a:blip r:embed="rId2"/>
          <a:stretch>
            <a:fillRect/>
          </a:stretch>
        </p:blipFill>
        <p:spPr>
          <a:xfrm>
            <a:off x="2230438" y="2745943"/>
            <a:ext cx="7731125" cy="2886939"/>
          </a:xfrm>
        </p:spPr>
      </p:pic>
    </p:spTree>
    <p:extLst>
      <p:ext uri="{BB962C8B-B14F-4D97-AF65-F5344CB8AC3E}">
        <p14:creationId xmlns:p14="http://schemas.microsoft.com/office/powerpoint/2010/main" val="1744343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226BB-E4B9-3247-B385-3646472F002D}"/>
              </a:ext>
            </a:extLst>
          </p:cNvPr>
          <p:cNvSpPr>
            <a:spLocks noGrp="1"/>
          </p:cNvSpPr>
          <p:nvPr>
            <p:ph type="title"/>
          </p:nvPr>
        </p:nvSpPr>
        <p:spPr/>
        <p:txBody>
          <a:bodyPr/>
          <a:lstStyle/>
          <a:p>
            <a:r>
              <a:rPr lang="en-NP" dirty="0"/>
              <a:t>Properties</a:t>
            </a:r>
          </a:p>
        </p:txBody>
      </p:sp>
      <p:sp>
        <p:nvSpPr>
          <p:cNvPr id="3" name="Content Placeholder 2">
            <a:extLst>
              <a:ext uri="{FF2B5EF4-FFF2-40B4-BE49-F238E27FC236}">
                <a16:creationId xmlns:a16="http://schemas.microsoft.com/office/drawing/2014/main" id="{F393832C-2CEC-FC4A-8956-CEFC0DCFAB18}"/>
              </a:ext>
            </a:extLst>
          </p:cNvPr>
          <p:cNvSpPr>
            <a:spLocks noGrp="1"/>
          </p:cNvSpPr>
          <p:nvPr>
            <p:ph idx="1"/>
          </p:nvPr>
        </p:nvSpPr>
        <p:spPr/>
        <p:txBody>
          <a:bodyPr/>
          <a:lstStyle/>
          <a:p>
            <a:r>
              <a:rPr lang="en-US" dirty="0"/>
              <a:t>Systems concerned with security and embedded systems such as Linux Kernel use Heap Sort because of the O(n log n) upper bound on Heapsort's running time and constant O(1) upper bound on its auxiliary storage.</a:t>
            </a:r>
          </a:p>
          <a:p>
            <a:r>
              <a:rPr lang="en-US" dirty="0"/>
              <a:t>Its underlying data structure, heap, can be efficiently used if we want to extract the smallest (or largest) from the list of items without the overhead of keeping the remaining items in the sorted order. For </a:t>
            </a:r>
            <a:r>
              <a:rPr lang="en-US" dirty="0" err="1"/>
              <a:t>e.g</a:t>
            </a:r>
            <a:r>
              <a:rPr lang="en-US" dirty="0"/>
              <a:t> Priority Queues.</a:t>
            </a:r>
            <a:endParaRPr lang="en-NP" dirty="0"/>
          </a:p>
        </p:txBody>
      </p:sp>
    </p:spTree>
    <p:extLst>
      <p:ext uri="{BB962C8B-B14F-4D97-AF65-F5344CB8AC3E}">
        <p14:creationId xmlns:p14="http://schemas.microsoft.com/office/powerpoint/2010/main" val="979708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AFDE0-92CC-4640-A7C6-8A8887AE56D6}"/>
              </a:ext>
            </a:extLst>
          </p:cNvPr>
          <p:cNvSpPr>
            <a:spLocks noGrp="1"/>
          </p:cNvSpPr>
          <p:nvPr>
            <p:ph type="title"/>
          </p:nvPr>
        </p:nvSpPr>
        <p:spPr>
          <a:xfrm>
            <a:off x="2168992" y="2766859"/>
            <a:ext cx="7729728" cy="1188720"/>
          </a:xfrm>
        </p:spPr>
        <p:txBody>
          <a:bodyPr/>
          <a:lstStyle/>
          <a:p>
            <a:r>
              <a:rPr lang="en-NP" dirty="0"/>
              <a:t>QUESTIONS??</a:t>
            </a:r>
          </a:p>
        </p:txBody>
      </p:sp>
    </p:spTree>
    <p:extLst>
      <p:ext uri="{BB962C8B-B14F-4D97-AF65-F5344CB8AC3E}">
        <p14:creationId xmlns:p14="http://schemas.microsoft.com/office/powerpoint/2010/main" val="4164636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8B8B3-2D37-A44E-974A-B5F4A701F78F}"/>
              </a:ext>
            </a:extLst>
          </p:cNvPr>
          <p:cNvSpPr>
            <a:spLocks noGrp="1"/>
          </p:cNvSpPr>
          <p:nvPr>
            <p:ph type="title"/>
          </p:nvPr>
        </p:nvSpPr>
        <p:spPr/>
        <p:txBody>
          <a:bodyPr/>
          <a:lstStyle/>
          <a:p>
            <a:r>
              <a:rPr lang="en-NP" dirty="0"/>
              <a:t>Introduction</a:t>
            </a:r>
          </a:p>
        </p:txBody>
      </p:sp>
      <p:sp>
        <p:nvSpPr>
          <p:cNvPr id="3" name="Content Placeholder 2">
            <a:extLst>
              <a:ext uri="{FF2B5EF4-FFF2-40B4-BE49-F238E27FC236}">
                <a16:creationId xmlns:a16="http://schemas.microsoft.com/office/drawing/2014/main" id="{F000C340-66CE-264B-A64D-FDABE12D187A}"/>
              </a:ext>
            </a:extLst>
          </p:cNvPr>
          <p:cNvSpPr>
            <a:spLocks noGrp="1"/>
          </p:cNvSpPr>
          <p:nvPr>
            <p:ph idx="1"/>
          </p:nvPr>
        </p:nvSpPr>
        <p:spPr/>
        <p:txBody>
          <a:bodyPr/>
          <a:lstStyle/>
          <a:p>
            <a:r>
              <a:rPr lang="en-US" dirty="0"/>
              <a:t>Heap Sort is a popular and efficient sorting algorithm in computer programming. </a:t>
            </a:r>
          </a:p>
          <a:p>
            <a:r>
              <a:rPr lang="en-US" dirty="0"/>
              <a:t>Learning how to write the heap sort algorithm requires knowledge of two types of data structures - arrays and trees.</a:t>
            </a:r>
            <a:endParaRPr lang="en-NP" dirty="0"/>
          </a:p>
        </p:txBody>
      </p:sp>
    </p:spTree>
    <p:extLst>
      <p:ext uri="{BB962C8B-B14F-4D97-AF65-F5344CB8AC3E}">
        <p14:creationId xmlns:p14="http://schemas.microsoft.com/office/powerpoint/2010/main" val="2608021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8B8B3-2D37-A44E-974A-B5F4A701F78F}"/>
              </a:ext>
            </a:extLst>
          </p:cNvPr>
          <p:cNvSpPr>
            <a:spLocks noGrp="1"/>
          </p:cNvSpPr>
          <p:nvPr>
            <p:ph type="title"/>
          </p:nvPr>
        </p:nvSpPr>
        <p:spPr>
          <a:xfrm>
            <a:off x="804672" y="964692"/>
            <a:ext cx="4476806" cy="1188720"/>
          </a:xfrm>
        </p:spPr>
        <p:txBody>
          <a:bodyPr>
            <a:normAutofit/>
          </a:bodyPr>
          <a:lstStyle/>
          <a:p>
            <a:r>
              <a:rPr lang="en-US" b="1" dirty="0"/>
              <a:t>Heap Data Structure</a:t>
            </a:r>
            <a:endParaRPr lang="en-NP" dirty="0"/>
          </a:p>
        </p:txBody>
      </p:sp>
      <p:sp>
        <p:nvSpPr>
          <p:cNvPr id="3" name="Content Placeholder 2">
            <a:extLst>
              <a:ext uri="{FF2B5EF4-FFF2-40B4-BE49-F238E27FC236}">
                <a16:creationId xmlns:a16="http://schemas.microsoft.com/office/drawing/2014/main" id="{F000C340-66CE-264B-A64D-FDABE12D187A}"/>
              </a:ext>
            </a:extLst>
          </p:cNvPr>
          <p:cNvSpPr>
            <a:spLocks noGrp="1"/>
          </p:cNvSpPr>
          <p:nvPr>
            <p:ph idx="1"/>
          </p:nvPr>
        </p:nvSpPr>
        <p:spPr>
          <a:xfrm>
            <a:off x="803244" y="2638044"/>
            <a:ext cx="4492932" cy="3263206"/>
          </a:xfrm>
        </p:spPr>
        <p:txBody>
          <a:bodyPr>
            <a:normAutofit/>
          </a:bodyPr>
          <a:lstStyle/>
          <a:p>
            <a:pPr marL="0" indent="0">
              <a:lnSpc>
                <a:spcPct val="90000"/>
              </a:lnSpc>
              <a:buNone/>
            </a:pPr>
            <a:r>
              <a:rPr lang="en-US" dirty="0"/>
              <a:t>Heap is a special tree-based data structure. A binary tree is said to follow a heap data structure if</a:t>
            </a:r>
            <a:endParaRPr lang="en-US"/>
          </a:p>
          <a:p>
            <a:pPr>
              <a:lnSpc>
                <a:spcPct val="90000"/>
              </a:lnSpc>
            </a:pPr>
            <a:r>
              <a:rPr lang="en-US" dirty="0"/>
              <a:t>it is a complete binary tree</a:t>
            </a:r>
            <a:endParaRPr lang="en-US"/>
          </a:p>
          <a:p>
            <a:pPr>
              <a:lnSpc>
                <a:spcPct val="90000"/>
              </a:lnSpc>
            </a:pPr>
            <a:r>
              <a:rPr lang="en-US" dirty="0"/>
              <a:t>All nodes in the tree follow the property that they are greater than their children i.e. the largest element is at the root and both its children and smaller than the root and so on. Such a heap is called a max-heap. If instead, all nodes are smaller than their children, it is called a min-heap</a:t>
            </a:r>
            <a:endParaRPr lang="en-US"/>
          </a:p>
          <a:p>
            <a:pPr>
              <a:lnSpc>
                <a:spcPct val="90000"/>
              </a:lnSpc>
            </a:pPr>
            <a:endParaRPr lang="en-NP"/>
          </a:p>
        </p:txBody>
      </p:sp>
      <p:sp>
        <p:nvSpPr>
          <p:cNvPr id="1028" name="Rectangle 70">
            <a:extLst>
              <a:ext uri="{FF2B5EF4-FFF2-40B4-BE49-F238E27FC236}">
                <a16:creationId xmlns:a16="http://schemas.microsoft.com/office/drawing/2014/main" id="{56533F40-045E-4E3D-9243-864CD4E58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3605"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9" name="Rectangle 72">
            <a:extLst>
              <a:ext uri="{FF2B5EF4-FFF2-40B4-BE49-F238E27FC236}">
                <a16:creationId xmlns:a16="http://schemas.microsoft.com/office/drawing/2014/main" id="{30402EC6-D845-41B3-BEBE-CB34D9BFE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699" y="1128683"/>
            <a:ext cx="5106493"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ax heap min heap comparison">
            <a:extLst>
              <a:ext uri="{FF2B5EF4-FFF2-40B4-BE49-F238E27FC236}">
                <a16:creationId xmlns:a16="http://schemas.microsoft.com/office/drawing/2014/main" id="{68B7B14C-7AE7-A646-A895-36D6203D76D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72789" y="2080080"/>
            <a:ext cx="4782312" cy="2705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6657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8B8B3-2D37-A44E-974A-B5F4A701F78F}"/>
              </a:ext>
            </a:extLst>
          </p:cNvPr>
          <p:cNvSpPr>
            <a:spLocks noGrp="1"/>
          </p:cNvSpPr>
          <p:nvPr>
            <p:ph type="title"/>
          </p:nvPr>
        </p:nvSpPr>
        <p:spPr>
          <a:xfrm>
            <a:off x="804672" y="964692"/>
            <a:ext cx="5894832" cy="1188720"/>
          </a:xfrm>
        </p:spPr>
        <p:txBody>
          <a:bodyPr>
            <a:normAutofit/>
          </a:bodyPr>
          <a:lstStyle/>
          <a:p>
            <a:r>
              <a:rPr lang="en-US" sz="2200" b="1"/>
              <a:t>Relationship between Array Indexes and Tree Elements</a:t>
            </a:r>
            <a:endParaRPr lang="en-NP" sz="2200"/>
          </a:p>
        </p:txBody>
      </p:sp>
      <p:sp>
        <p:nvSpPr>
          <p:cNvPr id="3" name="Content Placeholder 2">
            <a:extLst>
              <a:ext uri="{FF2B5EF4-FFF2-40B4-BE49-F238E27FC236}">
                <a16:creationId xmlns:a16="http://schemas.microsoft.com/office/drawing/2014/main" id="{F000C340-66CE-264B-A64D-FDABE12D187A}"/>
              </a:ext>
            </a:extLst>
          </p:cNvPr>
          <p:cNvSpPr>
            <a:spLocks noGrp="1"/>
          </p:cNvSpPr>
          <p:nvPr>
            <p:ph idx="1"/>
          </p:nvPr>
        </p:nvSpPr>
        <p:spPr>
          <a:xfrm>
            <a:off x="803243" y="2638044"/>
            <a:ext cx="5963317" cy="3263206"/>
          </a:xfrm>
        </p:spPr>
        <p:txBody>
          <a:bodyPr>
            <a:normAutofit/>
          </a:bodyPr>
          <a:lstStyle/>
          <a:p>
            <a:r>
              <a:rPr lang="en-US"/>
              <a:t>A complete binary tree has an interesting property that we can use to find the children and parents of any node.</a:t>
            </a:r>
          </a:p>
          <a:p>
            <a:r>
              <a:rPr lang="en-US"/>
              <a:t>If the index of any element in the array is </a:t>
            </a:r>
            <a:r>
              <a:rPr lang="en-US" i="1" err="1"/>
              <a:t>i</a:t>
            </a:r>
            <a:r>
              <a:rPr lang="en-US"/>
              <a:t>, </a:t>
            </a:r>
          </a:p>
          <a:p>
            <a:pPr lvl="1"/>
            <a:r>
              <a:rPr lang="en-US"/>
              <a:t>element in the index 2i+1 will become the left child </a:t>
            </a:r>
          </a:p>
          <a:p>
            <a:pPr lvl="1"/>
            <a:r>
              <a:rPr lang="en-US"/>
              <a:t>element in 2i+2 index will become the right child. </a:t>
            </a:r>
          </a:p>
          <a:p>
            <a:r>
              <a:rPr lang="en-US"/>
              <a:t>Also, the parent of any element at index </a:t>
            </a:r>
            <a:r>
              <a:rPr lang="en-US" err="1"/>
              <a:t>i</a:t>
            </a:r>
            <a:r>
              <a:rPr lang="en-US"/>
              <a:t> is given by the lower bound of </a:t>
            </a:r>
          </a:p>
          <a:p>
            <a:pPr marL="0" indent="0">
              <a:buNone/>
            </a:pPr>
            <a:r>
              <a:rPr lang="en-US"/>
              <a:t>(i-1)/2.</a:t>
            </a:r>
          </a:p>
          <a:p>
            <a:endParaRPr lang="en-NP"/>
          </a:p>
        </p:txBody>
      </p:sp>
      <p:sp>
        <p:nvSpPr>
          <p:cNvPr id="147" name="Rectangle 146">
            <a:extLst>
              <a:ext uri="{FF2B5EF4-FFF2-40B4-BE49-F238E27FC236}">
                <a16:creationId xmlns:a16="http://schemas.microsoft.com/office/drawing/2014/main" id="{879398A9-0D0D-4901-BDDF-B3D93CECA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6706" y="964692"/>
            <a:ext cx="3986784"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9" name="Rectangle 148">
            <a:extLst>
              <a:ext uri="{FF2B5EF4-FFF2-40B4-BE49-F238E27FC236}">
                <a16:creationId xmlns:a16="http://schemas.microsoft.com/office/drawing/2014/main" id="{011FEC3B-E514-4E21-B2CB-7903A7356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1298" y="1128683"/>
            <a:ext cx="3657600"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on the left, there is a graph and on the right there is an array representation of the same graph to compare equivalent indices">
            <a:extLst>
              <a:ext uri="{FF2B5EF4-FFF2-40B4-BE49-F238E27FC236}">
                <a16:creationId xmlns:a16="http://schemas.microsoft.com/office/drawing/2014/main" id="{AE202573-847E-0248-B845-B50BF3050D4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15890" y="2663275"/>
            <a:ext cx="3328416" cy="1539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8632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FA21C72-692C-49FD-9EB4-DDDDDEBD4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graph shows how base case of heapify works">
            <a:extLst>
              <a:ext uri="{FF2B5EF4-FFF2-40B4-BE49-F238E27FC236}">
                <a16:creationId xmlns:a16="http://schemas.microsoft.com/office/drawing/2014/main" id="{B04EEA45-BF28-4842-8BF8-79B2BF18504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387888" y="1271016"/>
            <a:ext cx="6467311" cy="4315968"/>
          </a:xfrm>
          <a:prstGeom prst="rect">
            <a:avLst/>
          </a:prstGeom>
          <a:noFill/>
          <a:extLst>
            <a:ext uri="{909E8E84-426E-40DD-AFC4-6F175D3DCCD1}">
              <a14:hiddenFill xmlns:a14="http://schemas.microsoft.com/office/drawing/2010/main">
                <a:solidFill>
                  <a:srgbClr val="FFFFFF"/>
                </a:solidFill>
              </a14:hiddenFill>
            </a:ext>
          </a:extLst>
        </p:spPr>
      </p:pic>
      <p:sp>
        <p:nvSpPr>
          <p:cNvPr id="73" name="Oval 72">
            <a:extLst>
              <a:ext uri="{FF2B5EF4-FFF2-40B4-BE49-F238E27FC236}">
                <a16:creationId xmlns:a16="http://schemas.microsoft.com/office/drawing/2014/main" id="{FBAF941A-6830-47A3-B63C-7C7B66AEA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F8B8B3-2D37-A44E-974A-B5F4A701F78F}"/>
              </a:ext>
            </a:extLst>
          </p:cNvPr>
          <p:cNvSpPr>
            <a:spLocks noGrp="1"/>
          </p:cNvSpPr>
          <p:nvPr>
            <p:ph type="title"/>
          </p:nvPr>
        </p:nvSpPr>
        <p:spPr>
          <a:xfrm>
            <a:off x="796972" y="789110"/>
            <a:ext cx="1828800" cy="1828800"/>
          </a:xfrm>
          <a:prstGeom prst="ellipse">
            <a:avLst/>
          </a:prstGeom>
          <a:noFill/>
          <a:ln>
            <a:solidFill>
              <a:srgbClr val="FFFFFF"/>
            </a:solidFill>
          </a:ln>
        </p:spPr>
        <p:txBody>
          <a:bodyPr vert="horz" lIns="182880" tIns="182880" rIns="182880" bIns="182880" rtlCol="0" anchor="ctr">
            <a:normAutofit/>
          </a:bodyPr>
          <a:lstStyle/>
          <a:p>
            <a:r>
              <a:rPr lang="en-US" sz="1000" b="1" dirty="0">
                <a:solidFill>
                  <a:srgbClr val="FFFFFF"/>
                </a:solidFill>
              </a:rPr>
              <a:t>How to "</a:t>
            </a:r>
            <a:r>
              <a:rPr lang="en-US" sz="1000" b="1" dirty="0" err="1">
                <a:solidFill>
                  <a:srgbClr val="FFFFFF"/>
                </a:solidFill>
              </a:rPr>
              <a:t>heapify</a:t>
            </a:r>
            <a:r>
              <a:rPr lang="en-US" sz="1000" b="1" dirty="0">
                <a:solidFill>
                  <a:srgbClr val="FFFFFF"/>
                </a:solidFill>
              </a:rPr>
              <a:t>" a tree</a:t>
            </a:r>
            <a:endParaRPr lang="en-US" sz="1000" dirty="0">
              <a:solidFill>
                <a:srgbClr val="FFFFFF"/>
              </a:solidFill>
            </a:endParaRPr>
          </a:p>
        </p:txBody>
      </p:sp>
    </p:spTree>
    <p:extLst>
      <p:ext uri="{BB962C8B-B14F-4D97-AF65-F5344CB8AC3E}">
        <p14:creationId xmlns:p14="http://schemas.microsoft.com/office/powerpoint/2010/main" val="3680613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FA21C72-692C-49FD-9EB4-DDDDDEBD4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steps to heapify root element when both of its subtrees are already max-heaps">
            <a:extLst>
              <a:ext uri="{FF2B5EF4-FFF2-40B4-BE49-F238E27FC236}">
                <a16:creationId xmlns:a16="http://schemas.microsoft.com/office/drawing/2014/main" id="{F72BC9EA-CF66-BE4A-816F-DEF4C93E583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056210" y="1271016"/>
            <a:ext cx="4535424" cy="4315968"/>
          </a:xfrm>
          <a:prstGeom prst="rect">
            <a:avLst/>
          </a:prstGeom>
          <a:noFill/>
          <a:extLst>
            <a:ext uri="{909E8E84-426E-40DD-AFC4-6F175D3DCCD1}">
              <a14:hiddenFill xmlns:a14="http://schemas.microsoft.com/office/drawing/2010/main">
                <a:solidFill>
                  <a:srgbClr val="FFFFFF"/>
                </a:solidFill>
              </a14:hiddenFill>
            </a:ext>
          </a:extLst>
        </p:spPr>
      </p:pic>
      <p:sp>
        <p:nvSpPr>
          <p:cNvPr id="73" name="Oval 72">
            <a:extLst>
              <a:ext uri="{FF2B5EF4-FFF2-40B4-BE49-F238E27FC236}">
                <a16:creationId xmlns:a16="http://schemas.microsoft.com/office/drawing/2014/main" id="{FBAF941A-6830-47A3-B63C-7C7B66AEA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F8B8B3-2D37-A44E-974A-B5F4A701F78F}"/>
              </a:ext>
            </a:extLst>
          </p:cNvPr>
          <p:cNvSpPr>
            <a:spLocks noGrp="1"/>
          </p:cNvSpPr>
          <p:nvPr>
            <p:ph type="title"/>
          </p:nvPr>
        </p:nvSpPr>
        <p:spPr>
          <a:xfrm>
            <a:off x="796972" y="789110"/>
            <a:ext cx="1828800" cy="1828800"/>
          </a:xfrm>
          <a:prstGeom prst="ellipse">
            <a:avLst/>
          </a:prstGeom>
          <a:noFill/>
          <a:ln>
            <a:solidFill>
              <a:srgbClr val="FFFFFF"/>
            </a:solidFill>
          </a:ln>
        </p:spPr>
        <p:txBody>
          <a:bodyPr vert="horz" lIns="182880" tIns="182880" rIns="182880" bIns="182880" rtlCol="0" anchor="ctr">
            <a:noAutofit/>
          </a:bodyPr>
          <a:lstStyle/>
          <a:p>
            <a:r>
              <a:rPr lang="en-US" sz="1400" b="1" dirty="0">
                <a:solidFill>
                  <a:srgbClr val="FFFFFF"/>
                </a:solidFill>
              </a:rPr>
              <a:t>How to "</a:t>
            </a:r>
            <a:r>
              <a:rPr lang="en-US" sz="1400" b="1" dirty="0" err="1">
                <a:solidFill>
                  <a:srgbClr val="FFFFFF"/>
                </a:solidFill>
              </a:rPr>
              <a:t>heapify</a:t>
            </a:r>
            <a:r>
              <a:rPr lang="en-US" sz="1400" b="1" dirty="0">
                <a:solidFill>
                  <a:srgbClr val="FFFFFF"/>
                </a:solidFill>
              </a:rPr>
              <a:t>" a tree</a:t>
            </a:r>
            <a:endParaRPr lang="en-US" sz="1400" dirty="0">
              <a:solidFill>
                <a:srgbClr val="FFFFFF"/>
              </a:solidFill>
            </a:endParaRPr>
          </a:p>
        </p:txBody>
      </p:sp>
    </p:spTree>
    <p:extLst>
      <p:ext uri="{BB962C8B-B14F-4D97-AF65-F5344CB8AC3E}">
        <p14:creationId xmlns:p14="http://schemas.microsoft.com/office/powerpoint/2010/main" val="796656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8B8B3-2D37-A44E-974A-B5F4A701F78F}"/>
              </a:ext>
            </a:extLst>
          </p:cNvPr>
          <p:cNvSpPr>
            <a:spLocks noGrp="1"/>
          </p:cNvSpPr>
          <p:nvPr>
            <p:ph type="title"/>
          </p:nvPr>
        </p:nvSpPr>
        <p:spPr/>
        <p:txBody>
          <a:bodyPr/>
          <a:lstStyle/>
          <a:p>
            <a:r>
              <a:rPr lang="en-US" b="1" dirty="0"/>
              <a:t>Working of Heap Sort</a:t>
            </a:r>
            <a:endParaRPr lang="en-NP" dirty="0"/>
          </a:p>
        </p:txBody>
      </p:sp>
      <p:sp>
        <p:nvSpPr>
          <p:cNvPr id="3" name="Content Placeholder 2">
            <a:extLst>
              <a:ext uri="{FF2B5EF4-FFF2-40B4-BE49-F238E27FC236}">
                <a16:creationId xmlns:a16="http://schemas.microsoft.com/office/drawing/2014/main" id="{F000C340-66CE-264B-A64D-FDABE12D187A}"/>
              </a:ext>
            </a:extLst>
          </p:cNvPr>
          <p:cNvSpPr>
            <a:spLocks noGrp="1"/>
          </p:cNvSpPr>
          <p:nvPr>
            <p:ph idx="1"/>
          </p:nvPr>
        </p:nvSpPr>
        <p:spPr/>
        <p:txBody>
          <a:bodyPr/>
          <a:lstStyle/>
          <a:p>
            <a:r>
              <a:rPr lang="en-US" dirty="0"/>
              <a:t>Since the tree satisfies Max-Heap property, then the largest item is stored at the root node.</a:t>
            </a:r>
          </a:p>
          <a:p>
            <a:r>
              <a:rPr lang="en-US" b="1" dirty="0"/>
              <a:t>Swap:</a:t>
            </a:r>
            <a:r>
              <a:rPr lang="en-US" dirty="0"/>
              <a:t> Remove the root element and put at the end of the array (nth position) Put the last item of the tree (heap) at the vacant place.</a:t>
            </a:r>
          </a:p>
          <a:p>
            <a:r>
              <a:rPr lang="en-US" b="1" dirty="0"/>
              <a:t>Remove:</a:t>
            </a:r>
            <a:r>
              <a:rPr lang="en-US" dirty="0"/>
              <a:t> Reduce the size of the heap by 1.</a:t>
            </a:r>
          </a:p>
          <a:p>
            <a:r>
              <a:rPr lang="en-US" b="1" dirty="0" err="1"/>
              <a:t>Heapify</a:t>
            </a:r>
            <a:r>
              <a:rPr lang="en-US" b="1" dirty="0"/>
              <a:t>:</a:t>
            </a:r>
            <a:r>
              <a:rPr lang="en-US" dirty="0"/>
              <a:t> </a:t>
            </a:r>
            <a:r>
              <a:rPr lang="en-US" dirty="0" err="1"/>
              <a:t>Heapify</a:t>
            </a:r>
            <a:r>
              <a:rPr lang="en-US" dirty="0"/>
              <a:t> the root element again so that we have the highest element at root.</a:t>
            </a:r>
          </a:p>
          <a:p>
            <a:r>
              <a:rPr lang="en-US" dirty="0"/>
              <a:t>The process is repeated until all the items of the list are sorted.</a:t>
            </a:r>
          </a:p>
          <a:p>
            <a:endParaRPr lang="en-NP" dirty="0"/>
          </a:p>
        </p:txBody>
      </p:sp>
    </p:spTree>
    <p:extLst>
      <p:ext uri="{BB962C8B-B14F-4D97-AF65-F5344CB8AC3E}">
        <p14:creationId xmlns:p14="http://schemas.microsoft.com/office/powerpoint/2010/main" val="1042585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97E9DD-1596-E647-9CFF-6F1760757AF6}"/>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sz="2000" dirty="0"/>
              <a:t>implementation</a:t>
            </a:r>
          </a:p>
        </p:txBody>
      </p:sp>
      <p:pic>
        <p:nvPicPr>
          <p:cNvPr id="5122" name="Picture 2">
            <a:extLst>
              <a:ext uri="{FF2B5EF4-FFF2-40B4-BE49-F238E27FC236}">
                <a16:creationId xmlns:a16="http://schemas.microsoft.com/office/drawing/2014/main" id="{FBF549EF-043A-464B-8756-299EE7C27FA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563272" y="640080"/>
            <a:ext cx="5719752" cy="5263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9484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8B8B3-2D37-A44E-974A-B5F4A701F78F}"/>
              </a:ext>
            </a:extLst>
          </p:cNvPr>
          <p:cNvSpPr>
            <a:spLocks noGrp="1"/>
          </p:cNvSpPr>
          <p:nvPr>
            <p:ph type="title"/>
          </p:nvPr>
        </p:nvSpPr>
        <p:spPr>
          <a:xfrm>
            <a:off x="8787865" y="2921173"/>
            <a:ext cx="2862268" cy="1015663"/>
          </a:xfrm>
        </p:spPr>
        <p:txBody>
          <a:bodyPr vert="horz" lIns="182880" tIns="182880" rIns="182880" bIns="182880" rtlCol="0" anchor="ctr">
            <a:normAutofit/>
          </a:bodyPr>
          <a:lstStyle/>
          <a:p>
            <a:r>
              <a:rPr lang="en-US" sz="2000" dirty="0"/>
              <a:t>implementation</a:t>
            </a:r>
          </a:p>
        </p:txBody>
      </p:sp>
      <p:sp>
        <p:nvSpPr>
          <p:cNvPr id="12" name="Rectangle 11">
            <a:extLst>
              <a:ext uri="{FF2B5EF4-FFF2-40B4-BE49-F238E27FC236}">
                <a16:creationId xmlns:a16="http://schemas.microsoft.com/office/drawing/2014/main" id="{B8AFBB67-2575-4F5A-96CF-CD2EB02A1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354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Chart, scatter chart&#10;&#10;Description automatically generated">
            <a:extLst>
              <a:ext uri="{FF2B5EF4-FFF2-40B4-BE49-F238E27FC236}">
                <a16:creationId xmlns:a16="http://schemas.microsoft.com/office/drawing/2014/main" id="{FC5C9114-4209-034A-ACF1-2413B6F00193}"/>
              </a:ext>
            </a:extLst>
          </p:cNvPr>
          <p:cNvPicPr>
            <a:picLocks noGrp="1" noChangeAspect="1"/>
          </p:cNvPicPr>
          <p:nvPr>
            <p:ph idx="1"/>
          </p:nvPr>
        </p:nvPicPr>
        <p:blipFill>
          <a:blip r:embed="rId2"/>
          <a:stretch>
            <a:fillRect/>
          </a:stretch>
        </p:blipFill>
        <p:spPr>
          <a:xfrm>
            <a:off x="1483119" y="640080"/>
            <a:ext cx="5197344" cy="5263134"/>
          </a:xfrm>
          <a:prstGeom prst="rect">
            <a:avLst/>
          </a:prstGeom>
        </p:spPr>
      </p:pic>
    </p:spTree>
    <p:extLst>
      <p:ext uri="{BB962C8B-B14F-4D97-AF65-F5344CB8AC3E}">
        <p14:creationId xmlns:p14="http://schemas.microsoft.com/office/powerpoint/2010/main" val="424243908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C376D0F537BFC41899574441D7D87F4" ma:contentTypeVersion="10" ma:contentTypeDescription="Create a new document." ma:contentTypeScope="" ma:versionID="582112bf26593109ea34cd3002fdec9b">
  <xsd:schema xmlns:xsd="http://www.w3.org/2001/XMLSchema" xmlns:xs="http://www.w3.org/2001/XMLSchema" xmlns:p="http://schemas.microsoft.com/office/2006/metadata/properties" xmlns:ns2="df36ac86-8348-4943-b6e5-65ecb424dacd" targetNamespace="http://schemas.microsoft.com/office/2006/metadata/properties" ma:root="true" ma:fieldsID="8284bafebd25dcff7652aa637e0615b3" ns2:_="">
    <xsd:import namespace="df36ac86-8348-4943-b6e5-65ecb424dac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36ac86-8348-4943-b6e5-65ecb424da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8FBE856-8085-4113-BE8C-B511305DB9B5}"/>
</file>

<file path=customXml/itemProps2.xml><?xml version="1.0" encoding="utf-8"?>
<ds:datastoreItem xmlns:ds="http://schemas.openxmlformats.org/officeDocument/2006/customXml" ds:itemID="{7CC7B170-DC33-4E88-85DD-93E0179B25E0}"/>
</file>

<file path=customXml/itemProps3.xml><?xml version="1.0" encoding="utf-8"?>
<ds:datastoreItem xmlns:ds="http://schemas.openxmlformats.org/officeDocument/2006/customXml" ds:itemID="{391B8605-F9E2-4899-B2B7-56C887ABDF37}"/>
</file>

<file path=docProps/app.xml><?xml version="1.0" encoding="utf-8"?>
<Properties xmlns="http://schemas.openxmlformats.org/officeDocument/2006/extended-properties" xmlns:vt="http://schemas.openxmlformats.org/officeDocument/2006/docPropsVTypes">
  <Template/>
  <TotalTime>90</TotalTime>
  <Words>425</Words>
  <Application>Microsoft Macintosh PowerPoint</Application>
  <PresentationFormat>Widescreen</PresentationFormat>
  <Paragraphs>33</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Gill Sans MT</vt:lpstr>
      <vt:lpstr>Parcel</vt:lpstr>
      <vt:lpstr>HEAP sort</vt:lpstr>
      <vt:lpstr>Introduction</vt:lpstr>
      <vt:lpstr>Heap Data Structure</vt:lpstr>
      <vt:lpstr>Relationship between Array Indexes and Tree Elements</vt:lpstr>
      <vt:lpstr>How to "heapify" a tree</vt:lpstr>
      <vt:lpstr>How to "heapify" a tree</vt:lpstr>
      <vt:lpstr>Working of Heap Sort</vt:lpstr>
      <vt:lpstr>implementation</vt:lpstr>
      <vt:lpstr>implementation</vt:lpstr>
      <vt:lpstr>implementation</vt:lpstr>
      <vt:lpstr>implementation</vt:lpstr>
      <vt:lpstr>implementation</vt:lpstr>
      <vt:lpstr>properties</vt:lpstr>
      <vt:lpstr>Properties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HEAP sort</dc:title>
  <dc:creator>Biswas Lohani</dc:creator>
  <cp:lastModifiedBy>Biswas Lohani</cp:lastModifiedBy>
  <cp:revision>6</cp:revision>
  <dcterms:created xsi:type="dcterms:W3CDTF">2021-05-24T10:44:30Z</dcterms:created>
  <dcterms:modified xsi:type="dcterms:W3CDTF">2021-05-24T12:15:15Z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0x0101003C376D0F537BFC41899574441D7D87F4</vt:lpwstr>
  </property>
</Properties>
</file>