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5"/>
  </p:notesMasterIdLst>
  <p:sldIdLst>
    <p:sldId id="256" r:id="rId2"/>
    <p:sldId id="306" r:id="rId3"/>
    <p:sldId id="309" r:id="rId4"/>
    <p:sldId id="279" r:id="rId5"/>
    <p:sldId id="307" r:id="rId6"/>
    <p:sldId id="257" r:id="rId7"/>
    <p:sldId id="258" r:id="rId8"/>
    <p:sldId id="260" r:id="rId9"/>
    <p:sldId id="262" r:id="rId10"/>
    <p:sldId id="263" r:id="rId11"/>
    <p:sldId id="266" r:id="rId12"/>
    <p:sldId id="267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1" r:id="rId21"/>
    <p:sldId id="271" r:id="rId22"/>
    <p:sldId id="270" r:id="rId23"/>
    <p:sldId id="273" r:id="rId24"/>
    <p:sldId id="302" r:id="rId25"/>
    <p:sldId id="303" r:id="rId26"/>
    <p:sldId id="300" r:id="rId27"/>
    <p:sldId id="304" r:id="rId28"/>
    <p:sldId id="275" r:id="rId29"/>
    <p:sldId id="305" r:id="rId30"/>
    <p:sldId id="278" r:id="rId31"/>
    <p:sldId id="280" r:id="rId32"/>
    <p:sldId id="285" r:id="rId33"/>
    <p:sldId id="30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8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CE20C-DC64-A648-A313-FBE3BCBFC5F6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D8753-81B7-C248-A15F-ADD56E0533F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39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A0A0594-DD81-214F-83E0-C41A15769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5E627D-A322-F946-A1E0-0072B6BFA346}" type="slidenum">
              <a:rPr lang="en-US" altLang="en-NP" sz="12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NP" sz="1200">
              <a:latin typeface="Calibri" panose="020F0502020204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89BC99A-1B2F-114E-AC04-7EB27776D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9AB463A-7F5C-A149-9307-20D2FA936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NP">
                <a:ea typeface="ＭＳ Ｐゴシック" panose="020B0600070205080204" pitchFamily="34" charset="-128"/>
              </a:rPr>
              <a:t>analogy: trays of food at the sizzler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16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106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82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4622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3420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413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98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317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061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740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3C4F33-99C9-4C41-A5F6-F608F5A43FF1}" type="datetimeFigureOut">
              <a:rPr lang="en-NP" smtClean="0"/>
              <a:t>04/05/2021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703C39-EA3C-144F-B5E5-47E9474DE6B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43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i.fh-flensburg.de/lang/algorithmen/sortieren/heap/hea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75B8-B5D9-7B4C-811F-D604289A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NP" dirty="0"/>
              <a:t>aDT and Program Performance</a:t>
            </a:r>
          </a:p>
        </p:txBody>
      </p:sp>
    </p:spTree>
    <p:extLst>
      <p:ext uri="{BB962C8B-B14F-4D97-AF65-F5344CB8AC3E}">
        <p14:creationId xmlns:p14="http://schemas.microsoft.com/office/powerpoint/2010/main" val="211368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FD5C22-B820-3046-B33A-00E1E679D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Components of Program Space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050AB54-ED22-4048-895F-C9CF20C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Data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Choosing a </a:t>
            </a:r>
            <a:r>
              <a:rPr lang="en-US" altLang="ko-KR" b="1" dirty="0"/>
              <a:t>“smaller” data type</a:t>
            </a:r>
            <a:r>
              <a:rPr lang="en-US" altLang="ko-KR" dirty="0"/>
              <a:t> has an effect on the overall space usage of the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Choosing the </a:t>
            </a:r>
            <a:r>
              <a:rPr lang="en-US" altLang="ko-KR" b="1" dirty="0"/>
              <a:t>correct type</a:t>
            </a:r>
            <a:r>
              <a:rPr lang="en-US" altLang="ko-KR" dirty="0"/>
              <a:t> is especially important when working with arrays.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How many bytes of memory are allocated with each of the following declarations?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double a[100];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int maze[5][5];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6D182B-835C-C947-B561-382F81E68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Time Complexity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9E60584-190C-F443-BC79-991840501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Time complexity is the </a:t>
            </a:r>
            <a:r>
              <a:rPr lang="en-US" altLang="ko-KR">
                <a:solidFill>
                  <a:srgbClr val="0000FF"/>
                </a:solidFill>
              </a:rPr>
              <a:t>amount of computer time</a:t>
            </a:r>
            <a:r>
              <a:rPr lang="en-US" altLang="ko-KR"/>
              <a:t> a program needs to run.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Why do we care about time complexity?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Some computers require upper limits for program execution times.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Some programs require a real-time response.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If there are many solutions to a problem, typically we’d like to choose the quickest.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A730A29-C778-3E48-8617-E66DA1B32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Time Complexity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EC1778-6120-6843-AD93-F08ED51CA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ko-KR"/>
              <a:t>How do we measure?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/>
              <a:t>Count a particular operation (</a:t>
            </a:r>
            <a:r>
              <a:rPr lang="en-US" altLang="ko-KR">
                <a:solidFill>
                  <a:srgbClr val="0000FF"/>
                </a:solidFill>
              </a:rPr>
              <a:t>operation counts</a:t>
            </a:r>
            <a:r>
              <a:rPr lang="en-US" altLang="ko-KR"/>
              <a:t>)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/>
              <a:t>Count the number of steps	(</a:t>
            </a:r>
            <a:r>
              <a:rPr lang="en-US" altLang="ko-KR">
                <a:solidFill>
                  <a:srgbClr val="0000FF"/>
                </a:solidFill>
              </a:rPr>
              <a:t>step counts</a:t>
            </a:r>
            <a:r>
              <a:rPr lang="en-US" altLang="ko-KR"/>
              <a:t>)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/>
              <a:t>Asymptotic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0BD7C39-2C60-0B40-B541-3329461C6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Operation Count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0659AEA-50C7-3B4E-A2A6-14E0E3A0C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z="2000"/>
          </a:p>
          <a:p>
            <a:pPr eaLnBrk="1" hangingPunct="1"/>
            <a:r>
              <a:rPr lang="en-US" altLang="ko-KR"/>
              <a:t>Worst case count = </a:t>
            </a:r>
            <a:r>
              <a:rPr lang="en-US" altLang="ko-KR">
                <a:solidFill>
                  <a:srgbClr val="0000FF"/>
                </a:solidFill>
              </a:rPr>
              <a:t>maximum</a:t>
            </a:r>
            <a:r>
              <a:rPr lang="en-US" altLang="ko-KR"/>
              <a:t> count</a:t>
            </a:r>
          </a:p>
          <a:p>
            <a:pPr eaLnBrk="1" hangingPunct="1"/>
            <a:r>
              <a:rPr lang="en-US" altLang="ko-KR"/>
              <a:t>Best case count = </a:t>
            </a:r>
            <a:r>
              <a:rPr lang="en-US" altLang="ko-KR">
                <a:solidFill>
                  <a:srgbClr val="0000FF"/>
                </a:solidFill>
              </a:rPr>
              <a:t>minimum</a:t>
            </a:r>
            <a:r>
              <a:rPr lang="en-US" altLang="ko-KR"/>
              <a:t> count</a:t>
            </a:r>
          </a:p>
          <a:p>
            <a:pPr eaLnBrk="1" hangingPunct="1"/>
            <a:r>
              <a:rPr lang="en-US" altLang="ko-KR"/>
              <a:t>Average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FEFC65D-3BA5-7147-8AD5-6345AA7E9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Operation Count 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B46F9AB-0421-3F4B-961C-47F0251EC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for (j = </a:t>
            </a:r>
            <a:r>
              <a:rPr lang="en-US" altLang="ko-KR" dirty="0" err="1"/>
              <a:t>i</a:t>
            </a:r>
            <a:r>
              <a:rPr lang="en-US" altLang="ko-KR" dirty="0"/>
              <a:t> - 1; j &gt;= 0 &amp;&amp; </a:t>
            </a:r>
            <a:r>
              <a:rPr lang="en-US" altLang="ko-KR" b="1" dirty="0">
                <a:solidFill>
                  <a:srgbClr val="FF3300"/>
                </a:solidFill>
              </a:rPr>
              <a:t>t &lt; a[j];</a:t>
            </a:r>
            <a:r>
              <a:rPr lang="en-US" altLang="ko-KR" dirty="0"/>
              <a:t> j--)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a[j + 1] = a[j];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32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a = [1,2,3,4] and t = 0	⇒ 4 compares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a = [1,2,3,4,…,</a:t>
            </a:r>
            <a:r>
              <a:rPr lang="en-US" altLang="ko-KR" dirty="0" err="1"/>
              <a:t>i</a:t>
            </a:r>
            <a:r>
              <a:rPr lang="en-US" altLang="ko-KR" dirty="0"/>
              <a:t>] and t = 0	⇒ </a:t>
            </a:r>
            <a:r>
              <a:rPr lang="en-US" altLang="ko-KR" dirty="0" err="1"/>
              <a:t>i</a:t>
            </a:r>
            <a:r>
              <a:rPr lang="en-US" altLang="ko-KR" dirty="0"/>
              <a:t> compares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909C50-1D8A-1F4B-A433-17EBEA4B3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Step Count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949F396-0AF8-694A-90E1-0C0DEC6AB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 </a:t>
            </a:r>
            <a:r>
              <a:rPr lang="en-US" altLang="ko-KR">
                <a:solidFill>
                  <a:srgbClr val="0000FF"/>
                </a:solidFill>
              </a:rPr>
              <a:t>operation-count method</a:t>
            </a:r>
            <a:r>
              <a:rPr lang="en-US" altLang="ko-KR"/>
              <a:t> omits accounting for the time spent on all but the chosen operation</a:t>
            </a:r>
          </a:p>
          <a:p>
            <a:pPr eaLnBrk="1" hangingPunct="1"/>
            <a:r>
              <a:rPr lang="en-US" altLang="ko-KR"/>
              <a:t>The </a:t>
            </a:r>
            <a:r>
              <a:rPr lang="en-US" altLang="ko-KR">
                <a:solidFill>
                  <a:srgbClr val="0000FF"/>
                </a:solidFill>
              </a:rPr>
              <a:t>step-count method</a:t>
            </a:r>
            <a:r>
              <a:rPr lang="en-US" altLang="ko-KR"/>
              <a:t> count for all the time spent in all parts of the program</a:t>
            </a:r>
            <a:endParaRPr lang="en-US" altLang="ko-KR">
              <a:solidFill>
                <a:srgbClr val="0000FF"/>
              </a:solidFill>
            </a:endParaRPr>
          </a:p>
          <a:p>
            <a:pPr eaLnBrk="1" hangingPunct="1"/>
            <a:r>
              <a:rPr lang="en-US" altLang="ko-KR"/>
              <a:t>A </a:t>
            </a:r>
            <a:r>
              <a:rPr lang="en-US" altLang="ko-KR">
                <a:solidFill>
                  <a:srgbClr val="FF3300"/>
                </a:solidFill>
              </a:rPr>
              <a:t>program step</a:t>
            </a:r>
            <a:r>
              <a:rPr lang="en-US" altLang="ko-KR"/>
              <a:t> is loosely defined to be a syntactically or semantically meaningful segment of a program for which the execution time is independent of the instance characteristics.</a:t>
            </a:r>
          </a:p>
          <a:p>
            <a:pPr lvl="1" eaLnBrk="1" hangingPunct="1"/>
            <a:r>
              <a:rPr lang="en-US" altLang="ko-KR"/>
              <a:t>100 adds, 100 subtracts, 1000 multiples can be counted as one step.</a:t>
            </a:r>
          </a:p>
          <a:p>
            <a:pPr lvl="1" eaLnBrk="1" hangingPunct="1"/>
            <a:r>
              <a:rPr lang="en-US" altLang="ko-KR"/>
              <a:t>However, </a:t>
            </a:r>
            <a:r>
              <a:rPr lang="en-US" altLang="ko-KR" b="1" i="1"/>
              <a:t>n</a:t>
            </a:r>
            <a:r>
              <a:rPr lang="en-US" altLang="ko-KR"/>
              <a:t> adds cannot be counted as one 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3179E0-CFE3-E444-9B09-35EA8BF4C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Step Count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6C6546C-8219-F143-9D37-1DEB5D39C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				     steps/execution (s/e)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++)						</a:t>
            </a:r>
            <a:r>
              <a:rPr lang="en-US" altLang="ko-KR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{						  		</a:t>
            </a:r>
            <a:r>
              <a:rPr lang="en-US" altLang="ko-KR" b="1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// insert a[</a:t>
            </a:r>
            <a:r>
              <a:rPr lang="en-US" altLang="ko-KR" dirty="0" err="1"/>
              <a:t>i</a:t>
            </a:r>
            <a:r>
              <a:rPr lang="en-US" altLang="ko-KR" dirty="0"/>
              <a:t>] into a[0:i-1]					</a:t>
            </a:r>
            <a:r>
              <a:rPr lang="en-US" altLang="ko-KR" b="1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int t = a[</a:t>
            </a:r>
            <a:r>
              <a:rPr lang="en-US" altLang="ko-KR" dirty="0" err="1"/>
              <a:t>i</a:t>
            </a:r>
            <a:r>
              <a:rPr lang="en-US" altLang="ko-KR" dirty="0"/>
              <a:t>];						</a:t>
            </a:r>
            <a:r>
              <a:rPr lang="en-US" altLang="ko-KR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int j;							</a:t>
            </a:r>
            <a:r>
              <a:rPr lang="en-US" altLang="ko-KR" b="1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for (j = </a:t>
            </a:r>
            <a:r>
              <a:rPr lang="en-US" altLang="ko-KR" dirty="0" err="1"/>
              <a:t>i</a:t>
            </a:r>
            <a:r>
              <a:rPr lang="en-US" altLang="ko-KR" dirty="0"/>
              <a:t> - 1; j &gt;= 0 &amp;&amp; t &lt; a[j]; j--)				</a:t>
            </a:r>
            <a:r>
              <a:rPr lang="en-US" altLang="ko-KR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a[j + 1] = a[j];					</a:t>
            </a:r>
            <a:r>
              <a:rPr lang="en-US" altLang="ko-KR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a[j + 1] = t;						</a:t>
            </a:r>
            <a:r>
              <a:rPr lang="en-US" altLang="ko-KR" b="1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}						  		</a:t>
            </a:r>
            <a:r>
              <a:rPr lang="en-US" altLang="ko-KR" b="1" dirty="0">
                <a:solidFill>
                  <a:srgbClr val="FF3300"/>
                </a:solidFill>
              </a:rPr>
              <a:t>0</a:t>
            </a:r>
            <a:endParaRPr lang="en-US" altLang="ko-K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A3A913B-4CD8-4D48-B757-46E426DD3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Step Count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A7851CB-4886-A447-8D48-0B9BF6257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				        	 s/e	frequency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++)					</a:t>
            </a:r>
            <a:r>
              <a:rPr lang="en-US" altLang="ko-KR" b="1" dirty="0">
                <a:solidFill>
                  <a:srgbClr val="FF3300"/>
                </a:solidFill>
              </a:rPr>
              <a:t>1	    n-1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{						  	</a:t>
            </a:r>
            <a:r>
              <a:rPr lang="en-US" altLang="ko-KR" b="1" dirty="0">
                <a:solidFill>
                  <a:srgbClr val="FF3300"/>
                </a:solidFill>
              </a:rPr>
              <a:t>0	     0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// insert a[</a:t>
            </a:r>
            <a:r>
              <a:rPr lang="en-US" altLang="ko-KR" dirty="0" err="1"/>
              <a:t>i</a:t>
            </a:r>
            <a:r>
              <a:rPr lang="en-US" altLang="ko-KR" dirty="0"/>
              <a:t>] into a[0:i-1]				</a:t>
            </a:r>
            <a:r>
              <a:rPr lang="en-US" altLang="ko-KR" b="1" dirty="0">
                <a:solidFill>
                  <a:srgbClr val="FF3300"/>
                </a:solidFill>
              </a:rPr>
              <a:t>0	    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int t = a[</a:t>
            </a:r>
            <a:r>
              <a:rPr lang="en-US" altLang="ko-KR" dirty="0" err="1"/>
              <a:t>i</a:t>
            </a:r>
            <a:r>
              <a:rPr lang="en-US" altLang="ko-KR" dirty="0"/>
              <a:t>];					</a:t>
            </a:r>
            <a:r>
              <a:rPr lang="en-US" altLang="ko-KR" b="1" dirty="0">
                <a:solidFill>
                  <a:srgbClr val="FF3300"/>
                </a:solidFill>
              </a:rPr>
              <a:t>1	    n-1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int j;						</a:t>
            </a:r>
            <a:r>
              <a:rPr lang="en-US" altLang="ko-KR" b="1" dirty="0">
                <a:solidFill>
                  <a:srgbClr val="FF3300"/>
                </a:solidFill>
              </a:rPr>
              <a:t>0	    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for (j = </a:t>
            </a:r>
            <a:r>
              <a:rPr lang="en-US" altLang="ko-KR" dirty="0" err="1"/>
              <a:t>i</a:t>
            </a:r>
            <a:r>
              <a:rPr lang="en-US" altLang="ko-KR" dirty="0"/>
              <a:t> - 1; j &gt;= 0 &amp;&amp; t &lt; a[j]; j--)			</a:t>
            </a:r>
            <a:r>
              <a:rPr lang="en-US" altLang="ko-KR" b="1" dirty="0">
                <a:solidFill>
                  <a:srgbClr val="FF3300"/>
                </a:solidFill>
              </a:rPr>
              <a:t>1	 (n-1)n/2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	a[j + 1] = a[j];				</a:t>
            </a:r>
            <a:r>
              <a:rPr lang="en-US" altLang="ko-KR" b="1" dirty="0">
                <a:solidFill>
                  <a:srgbClr val="FF3300"/>
                </a:solidFill>
              </a:rPr>
              <a:t>1	 (n-1)n/2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a[j + 1] = t;					</a:t>
            </a:r>
            <a:r>
              <a:rPr lang="en-US" altLang="ko-KR" b="1" dirty="0">
                <a:solidFill>
                  <a:srgbClr val="FF3300"/>
                </a:solidFill>
              </a:rPr>
              <a:t>1	    n-1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}						  	</a:t>
            </a:r>
            <a:r>
              <a:rPr lang="en-US" altLang="ko-KR" b="1" dirty="0">
                <a:solidFill>
                  <a:srgbClr val="FF3300"/>
                </a:solidFill>
              </a:rPr>
              <a:t>0	    n-1</a:t>
            </a:r>
            <a:endParaRPr lang="en-US" altLang="ko-K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E93ABCD-693A-314F-BACF-F9A64DB0B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Step Count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4E0D457-8CE2-A64E-8EB6-B3CAB3AA6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Total step counts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= (n-1) + 0 + 0 + (n-1) + 0 + (n-1)n/2 + (n-1)n/2 +</a:t>
            </a:r>
            <a:br>
              <a:rPr lang="en-US" altLang="ko-KR" dirty="0"/>
            </a:br>
            <a:r>
              <a:rPr lang="en-US" altLang="ko-KR" dirty="0"/>
              <a:t>(n-1) + (n-1)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= n</a:t>
            </a:r>
            <a:r>
              <a:rPr lang="en-US" altLang="ko-KR" baseline="30000" dirty="0"/>
              <a:t>2</a:t>
            </a:r>
            <a:r>
              <a:rPr lang="en-US" altLang="ko-KR" dirty="0"/>
              <a:t> + 3n –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B773779-FA99-BE44-BE6C-70048D9B3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8610600" cy="10963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Asymptotic Complexity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F08EA23-1093-9D4E-BDDF-2B7CAB828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ko-KR"/>
              <a:t>Two important reasons to determine operation and step counts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/>
              <a:t>To </a:t>
            </a:r>
            <a:r>
              <a:rPr lang="en-US" altLang="ko-KR">
                <a:solidFill>
                  <a:srgbClr val="0000FF"/>
                </a:solidFill>
              </a:rPr>
              <a:t>compare the time complexities</a:t>
            </a:r>
            <a:r>
              <a:rPr lang="en-US" altLang="ko-KR"/>
              <a:t> of two programs that compute the same function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/>
              <a:t>To </a:t>
            </a:r>
            <a:r>
              <a:rPr lang="en-US" altLang="ko-KR">
                <a:solidFill>
                  <a:srgbClr val="0000FF"/>
                </a:solidFill>
              </a:rPr>
              <a:t>predict the </a:t>
            </a:r>
            <a:r>
              <a:rPr lang="en-US" altLang="ko-KR" b="1">
                <a:solidFill>
                  <a:srgbClr val="0000FF"/>
                </a:solidFill>
              </a:rPr>
              <a:t>growth</a:t>
            </a:r>
            <a:r>
              <a:rPr lang="en-US" altLang="ko-KR">
                <a:solidFill>
                  <a:srgbClr val="0000FF"/>
                </a:solidFill>
              </a:rPr>
              <a:t> in run time</a:t>
            </a:r>
            <a:r>
              <a:rPr lang="en-US" altLang="ko-KR"/>
              <a:t> as the instance characteristic changes</a:t>
            </a:r>
          </a:p>
          <a:p>
            <a:pPr marL="533400" indent="-533400"/>
            <a:r>
              <a:rPr lang="en-US" altLang="ko-KR"/>
              <a:t>Neither of the two yield a very accurate measure</a:t>
            </a:r>
          </a:p>
          <a:p>
            <a:pPr marL="914400" lvl="1" indent="-457200"/>
            <a:r>
              <a:rPr lang="en-US" altLang="ko-KR"/>
              <a:t>Operation counts: focus on “key” operations and ignore all others</a:t>
            </a:r>
          </a:p>
          <a:p>
            <a:pPr marL="914400" lvl="1" indent="-457200"/>
            <a:r>
              <a:rPr lang="en-US" altLang="ko-KR"/>
              <a:t>Step counts: the notion of a step is itself inexact</a:t>
            </a:r>
          </a:p>
          <a:p>
            <a:pPr marL="533400" indent="-533400"/>
            <a:r>
              <a:rPr lang="en-US" altLang="ko-KR" b="1" u="sng"/>
              <a:t>Asymptotic complexity</a:t>
            </a:r>
            <a:r>
              <a:rPr lang="en-US" altLang="ko-KR"/>
              <a:t> provides </a:t>
            </a:r>
            <a:r>
              <a:rPr lang="en-US" altLang="ko-KR">
                <a:solidFill>
                  <a:srgbClr val="0000FF"/>
                </a:solidFill>
              </a:rPr>
              <a:t>meaningful statements</a:t>
            </a:r>
            <a:r>
              <a:rPr lang="en-US" altLang="ko-KR"/>
              <a:t> about the time and space complexities of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D36078-34D9-414D-A0C0-1E3CC4DD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9888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en-NP">
                <a:ea typeface="ＭＳ Ｐゴシック" panose="020B0600070205080204" pitchFamily="34" charset="-128"/>
              </a:rPr>
              <a:t>Abstract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2A78-DC8D-B74E-B525-FB120CB1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7779"/>
            <a:ext cx="8229600" cy="43985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NP" sz="2400" b="1" dirty="0">
                <a:ea typeface="ＭＳ Ｐゴシック" panose="020B0600070205080204" pitchFamily="34" charset="-128"/>
              </a:rPr>
              <a:t>abstract data type (ADT)</a:t>
            </a:r>
            <a:r>
              <a:rPr lang="en-US" altLang="en-NP" sz="2400" dirty="0">
                <a:ea typeface="ＭＳ Ｐゴシック" panose="020B0600070205080204" pitchFamily="34" charset="-128"/>
              </a:rPr>
              <a:t>: A specification of a collection of data and the operations that can be performed on it.</a:t>
            </a:r>
          </a:p>
          <a:p>
            <a:pPr lvl="1" eaLnBrk="1" hangingPunct="1"/>
            <a:r>
              <a:rPr lang="en-US" altLang="en-NP" sz="2100" dirty="0">
                <a:ea typeface="ＭＳ Ｐゴシック" panose="020B0600070205080204" pitchFamily="34" charset="-128"/>
              </a:rPr>
              <a:t>Describes </a:t>
            </a:r>
            <a:r>
              <a:rPr lang="en-US" altLang="en-NP" sz="2100" i="1" dirty="0">
                <a:ea typeface="ＭＳ Ｐゴシック" panose="020B0600070205080204" pitchFamily="34" charset="-128"/>
              </a:rPr>
              <a:t>what</a:t>
            </a:r>
            <a:r>
              <a:rPr lang="en-US" altLang="en-NP" sz="2100" dirty="0">
                <a:ea typeface="ＭＳ Ｐゴシック" panose="020B0600070205080204" pitchFamily="34" charset="-128"/>
              </a:rPr>
              <a:t> a collection does, not </a:t>
            </a:r>
            <a:r>
              <a:rPr lang="en-US" altLang="en-NP" sz="2100" i="1" dirty="0">
                <a:ea typeface="ＭＳ Ｐゴシック" panose="020B0600070205080204" pitchFamily="34" charset="-128"/>
              </a:rPr>
              <a:t>how</a:t>
            </a:r>
            <a:r>
              <a:rPr lang="en-US" altLang="en-NP" sz="2100" dirty="0">
                <a:ea typeface="ＭＳ Ｐゴシック" panose="020B0600070205080204" pitchFamily="34" charset="-128"/>
              </a:rPr>
              <a:t> it does it</a:t>
            </a:r>
          </a:p>
          <a:p>
            <a:pPr lvl="1" eaLnBrk="1" hangingPunct="1"/>
            <a:r>
              <a:rPr lang="en-US" altLang="en-NP" sz="2100" dirty="0">
                <a:ea typeface="ＭＳ Ｐゴシック" panose="020B0600070205080204" pitchFamily="34" charset="-128"/>
              </a:rPr>
              <a:t>Described in Java with interfaces (e.g., </a:t>
            </a:r>
            <a:r>
              <a:rPr lang="en-US" altLang="en-NP" sz="22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en-NP" sz="2100" dirty="0">
                <a:ea typeface="ＭＳ Ｐゴシック" panose="020B0600070205080204" pitchFamily="34" charset="-128"/>
              </a:rPr>
              <a:t>, </a:t>
            </a:r>
            <a:r>
              <a:rPr lang="en-US" altLang="en-NP" sz="22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en-NP" sz="2100" dirty="0">
                <a:ea typeface="ＭＳ Ｐゴシック" panose="020B0600070205080204" pitchFamily="34" charset="-128"/>
              </a:rPr>
              <a:t>, </a:t>
            </a:r>
            <a:r>
              <a:rPr lang="en-US" altLang="en-NP" sz="2200" dirty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Set</a:t>
            </a:r>
            <a:r>
              <a:rPr lang="en-US" altLang="en-NP" sz="2100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NP" sz="2100" dirty="0">
                <a:ea typeface="ＭＳ Ｐゴシック" panose="020B0600070205080204" pitchFamily="34" charset="-128"/>
              </a:rPr>
              <a:t>Separate from </a:t>
            </a:r>
            <a:r>
              <a:rPr lang="en-US" altLang="en-NP" sz="2100" b="1" dirty="0">
                <a:ea typeface="ＭＳ Ｐゴシック" panose="020B0600070205080204" pitchFamily="34" charset="-128"/>
              </a:rPr>
              <a:t>implementation</a:t>
            </a:r>
            <a:endParaRPr lang="en-US" altLang="en-NP" sz="2400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P" sz="2400" dirty="0">
                <a:ea typeface="ＭＳ Ｐゴシック" panose="020B0600070205080204" pitchFamily="34" charset="-128"/>
              </a:rPr>
              <a:t>ADTs can be implemented in multiple ways by classes:</a:t>
            </a:r>
          </a:p>
          <a:p>
            <a:pPr lvl="1" eaLnBrk="1" hangingPunct="1"/>
            <a:r>
              <a:rPr lang="en-US" altLang="en-NP" sz="21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sz="2100" dirty="0">
                <a:ea typeface="ＭＳ Ｐゴシック" panose="020B0600070205080204" pitchFamily="34" charset="-128"/>
              </a:rPr>
              <a:t> and </a:t>
            </a:r>
            <a:r>
              <a:rPr lang="en-US" altLang="en-NP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LinkedList</a:t>
            </a:r>
            <a:r>
              <a:rPr lang="en-US" altLang="en-NP" sz="2100" dirty="0">
                <a:ea typeface="ＭＳ Ｐゴシック" panose="020B0600070205080204" pitchFamily="34" charset="-128"/>
              </a:rPr>
              <a:t>		implement </a:t>
            </a:r>
            <a:r>
              <a:rPr lang="en-US" altLang="en-NP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</a:p>
          <a:p>
            <a:pPr lvl="1" eaLnBrk="1" hangingPunct="1"/>
            <a:r>
              <a:rPr lang="en-US" altLang="en-NP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HashSet</a:t>
            </a:r>
            <a:r>
              <a:rPr lang="en-US" altLang="en-NP" sz="2100" dirty="0">
                <a:ea typeface="ＭＳ Ｐゴシック" panose="020B0600070205080204" pitchFamily="34" charset="-128"/>
              </a:rPr>
              <a:t> and </a:t>
            </a:r>
            <a:r>
              <a:rPr lang="en-US" altLang="en-NP" sz="21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TreeSet</a:t>
            </a:r>
            <a:r>
              <a:rPr lang="en-US" altLang="en-NP" sz="2100" dirty="0">
                <a:ea typeface="ＭＳ Ｐゴシック" panose="020B0600070205080204" pitchFamily="34" charset="-128"/>
              </a:rPr>
              <a:t>			implement </a:t>
            </a:r>
            <a:r>
              <a:rPr lang="en-US" altLang="en-NP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</a:t>
            </a:r>
          </a:p>
          <a:p>
            <a:pPr lvl="1" eaLnBrk="1" hangingPunct="1"/>
            <a:r>
              <a:rPr lang="en-US" altLang="en-NP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LinkedList</a:t>
            </a:r>
            <a:r>
              <a:rPr lang="en-US" altLang="en-NP" sz="2100" dirty="0">
                <a:ea typeface="ＭＳ Ｐゴシック" panose="020B0600070205080204" pitchFamily="34" charset="-128"/>
              </a:rPr>
              <a:t> , </a:t>
            </a:r>
            <a:r>
              <a:rPr lang="en-US" altLang="en-NP" sz="21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ArrayDeque</a:t>
            </a:r>
            <a:r>
              <a:rPr lang="en-US" altLang="en-NP" sz="2100" dirty="0">
                <a:ea typeface="ＭＳ Ｐゴシック" panose="020B0600070205080204" pitchFamily="34" charset="-128"/>
              </a:rPr>
              <a:t>, etc.		implement </a:t>
            </a:r>
            <a:r>
              <a:rPr lang="en-US" altLang="en-NP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Queue</a:t>
            </a:r>
          </a:p>
          <a:p>
            <a:pPr lvl="1" eaLnBrk="1" hangingPunct="1"/>
            <a:r>
              <a:rPr lang="en-US" altLang="en-NP" sz="2100" dirty="0">
                <a:ea typeface="ＭＳ Ｐゴシック" panose="020B0600070205080204" pitchFamily="34" charset="-128"/>
              </a:rPr>
              <a:t>Java messed up on Stack—there's no Stack interface, just a class.</a:t>
            </a:r>
          </a:p>
          <a:p>
            <a:pPr eaLnBrk="1" hangingPunct="1">
              <a:buFont typeface="Wingdings 3" pitchFamily="2" charset="2"/>
              <a:buNone/>
            </a:pPr>
            <a:endParaRPr lang="en-US" altLang="en-NP" sz="2400" dirty="0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97B3D51-81AB-C84E-AF44-769745C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13B23C-C88F-2943-9332-722D5A74AB33}" type="slidenum">
              <a:rPr lang="en-US" altLang="en-NP" sz="1400">
                <a:solidFill>
                  <a:schemeClr val="tx2"/>
                </a:solidFill>
              </a:rPr>
              <a:pPr eaLnBrk="1" hangingPunct="1"/>
              <a:t>2</a:t>
            </a:fld>
            <a:endParaRPr lang="en-US" altLang="en-NP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765904E-F586-404F-85E0-016459AD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8610600" cy="11141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Complexity Example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F37EBFB-0704-A842-B528-95479FE4F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ko-KR"/>
              <a:t>Two programs have complexities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n</a:t>
            </a:r>
            <a:r>
              <a:rPr lang="en-US" altLang="ko-KR" i="1" baseline="30000"/>
              <a:t>2</a:t>
            </a:r>
            <a:r>
              <a:rPr lang="en-US" altLang="ko-KR" i="1"/>
              <a:t> + c</a:t>
            </a:r>
            <a:r>
              <a:rPr lang="en-US" altLang="ko-KR" i="1" baseline="-25000"/>
              <a:t>2</a:t>
            </a:r>
            <a:r>
              <a:rPr lang="en-US" altLang="ko-KR" i="1"/>
              <a:t>n</a:t>
            </a:r>
            <a:r>
              <a:rPr lang="en-US" altLang="ko-KR"/>
              <a:t> and </a:t>
            </a:r>
            <a:r>
              <a:rPr lang="en-US" altLang="ko-KR" i="1"/>
              <a:t>c</a:t>
            </a:r>
            <a:r>
              <a:rPr lang="en-US" altLang="ko-KR" i="1" baseline="-25000"/>
              <a:t>3</a:t>
            </a:r>
            <a:r>
              <a:rPr lang="en-US" altLang="ko-KR" i="1"/>
              <a:t>n</a:t>
            </a:r>
            <a:r>
              <a:rPr lang="en-US" altLang="ko-KR"/>
              <a:t>,</a:t>
            </a:r>
            <a:r>
              <a:rPr lang="en-US" altLang="ko-KR" i="1"/>
              <a:t> </a:t>
            </a:r>
            <a:r>
              <a:rPr lang="en-US" altLang="ko-KR"/>
              <a:t>respectively</a:t>
            </a:r>
          </a:p>
          <a:p>
            <a:pPr marL="533400" indent="-533400"/>
            <a:r>
              <a:rPr lang="en-US" altLang="ko-KR"/>
              <a:t>The program with complexity </a:t>
            </a:r>
            <a:r>
              <a:rPr lang="en-US" altLang="ko-KR" i="1"/>
              <a:t>c</a:t>
            </a:r>
            <a:r>
              <a:rPr lang="en-US" altLang="ko-KR" i="1" baseline="-25000"/>
              <a:t>3</a:t>
            </a:r>
            <a:r>
              <a:rPr lang="en-US" altLang="ko-KR" i="1"/>
              <a:t>n </a:t>
            </a:r>
            <a:r>
              <a:rPr lang="en-US" altLang="ko-KR"/>
              <a:t>will be faster than the one with complexity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n</a:t>
            </a:r>
            <a:r>
              <a:rPr lang="en-US" altLang="ko-KR" i="1" baseline="30000"/>
              <a:t>2</a:t>
            </a:r>
            <a:r>
              <a:rPr lang="en-US" altLang="ko-KR" i="1"/>
              <a:t> + c</a:t>
            </a:r>
            <a:r>
              <a:rPr lang="en-US" altLang="ko-KR" i="1" baseline="-25000"/>
              <a:t>2</a:t>
            </a:r>
            <a:r>
              <a:rPr lang="en-US" altLang="ko-KR" i="1"/>
              <a:t>n</a:t>
            </a:r>
            <a:r>
              <a:rPr lang="en-US" altLang="ko-KR"/>
              <a:t> </a:t>
            </a:r>
            <a:r>
              <a:rPr lang="en-US" altLang="ko-KR">
                <a:solidFill>
                  <a:srgbClr val="0000FF"/>
                </a:solidFill>
              </a:rPr>
              <a:t>for sufficiently large values of </a:t>
            </a:r>
            <a:r>
              <a:rPr lang="en-US" altLang="ko-KR" i="1">
                <a:solidFill>
                  <a:srgbClr val="0000FF"/>
                </a:solidFill>
              </a:rPr>
              <a:t>n</a:t>
            </a:r>
          </a:p>
          <a:p>
            <a:pPr marL="533400" indent="-533400"/>
            <a:r>
              <a:rPr lang="en-US" altLang="ko-KR"/>
              <a:t>For small values of </a:t>
            </a:r>
            <a:r>
              <a:rPr lang="en-US" altLang="ko-KR" i="1"/>
              <a:t>n,</a:t>
            </a:r>
            <a:r>
              <a:rPr lang="en-US" altLang="ko-KR"/>
              <a:t> either program could be faster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depends on the values of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, c</a:t>
            </a:r>
            <a:r>
              <a:rPr lang="en-US" altLang="ko-KR" i="1" baseline="-25000"/>
              <a:t>2 </a:t>
            </a:r>
            <a:r>
              <a:rPr lang="en-US" altLang="ko-KR" i="1"/>
              <a:t> </a:t>
            </a:r>
            <a:r>
              <a:rPr lang="en-US" altLang="ko-KR"/>
              <a:t>and</a:t>
            </a:r>
            <a:r>
              <a:rPr lang="en-US" altLang="ko-KR" i="1"/>
              <a:t> c</a:t>
            </a:r>
            <a:r>
              <a:rPr lang="en-US" altLang="ko-KR" i="1" baseline="-25000"/>
              <a:t>3</a:t>
            </a:r>
            <a:endParaRPr lang="en-US" altLang="ko-KR"/>
          </a:p>
          <a:p>
            <a:pPr marL="533400" indent="-533400"/>
            <a:r>
              <a:rPr lang="en-US" altLang="ko-KR"/>
              <a:t>If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 = </a:t>
            </a:r>
            <a:r>
              <a:rPr lang="en-US" altLang="ko-KR"/>
              <a:t>1,</a:t>
            </a:r>
            <a:r>
              <a:rPr lang="en-US" altLang="ko-KR" i="1"/>
              <a:t> c</a:t>
            </a:r>
            <a:r>
              <a:rPr lang="en-US" altLang="ko-KR" i="1" baseline="-25000"/>
              <a:t>2</a:t>
            </a:r>
            <a:r>
              <a:rPr lang="en-US" altLang="ko-KR" i="1"/>
              <a:t> = </a:t>
            </a:r>
            <a:r>
              <a:rPr lang="en-US" altLang="ko-KR"/>
              <a:t>2, </a:t>
            </a:r>
            <a:r>
              <a:rPr lang="en-US" altLang="ko-KR" i="1"/>
              <a:t>c</a:t>
            </a:r>
            <a:r>
              <a:rPr lang="en-US" altLang="ko-KR" i="1" baseline="-25000"/>
              <a:t>3</a:t>
            </a:r>
            <a:r>
              <a:rPr lang="en-US" altLang="ko-KR" i="1"/>
              <a:t> = </a:t>
            </a:r>
            <a:r>
              <a:rPr lang="en-US" altLang="ko-KR"/>
              <a:t>100, then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n</a:t>
            </a:r>
            <a:r>
              <a:rPr lang="en-US" altLang="ko-KR" i="1" baseline="30000"/>
              <a:t>2</a:t>
            </a:r>
            <a:r>
              <a:rPr lang="en-US" altLang="ko-KR" i="1"/>
              <a:t> + c</a:t>
            </a:r>
            <a:r>
              <a:rPr lang="en-US" altLang="ko-KR" i="1" baseline="-25000"/>
              <a:t>2</a:t>
            </a:r>
            <a:r>
              <a:rPr lang="en-US" altLang="ko-KR" i="1"/>
              <a:t>n</a:t>
            </a:r>
            <a:r>
              <a:rPr lang="en-US" altLang="ko-KR"/>
              <a:t> </a:t>
            </a:r>
            <a:r>
              <a:rPr lang="en-US" altLang="ko-KR">
                <a:cs typeface="Arial" panose="020B0604020202020204" pitchFamily="34" charset="0"/>
              </a:rPr>
              <a:t>≤ </a:t>
            </a:r>
            <a:r>
              <a:rPr lang="en-US" altLang="ko-KR" i="1"/>
              <a:t>c</a:t>
            </a:r>
            <a:r>
              <a:rPr lang="en-US" altLang="ko-KR" i="1" baseline="-25000"/>
              <a:t>3</a:t>
            </a:r>
            <a:r>
              <a:rPr lang="en-US" altLang="ko-KR" i="1"/>
              <a:t>n </a:t>
            </a:r>
            <a:r>
              <a:rPr lang="en-US" altLang="ko-KR"/>
              <a:t>for n </a:t>
            </a:r>
            <a:r>
              <a:rPr lang="en-US" altLang="ko-KR">
                <a:cs typeface="Arial" panose="020B0604020202020204" pitchFamily="34" charset="0"/>
              </a:rPr>
              <a:t>≤ 98 and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n</a:t>
            </a:r>
            <a:r>
              <a:rPr lang="en-US" altLang="ko-KR" i="1" baseline="30000"/>
              <a:t>2</a:t>
            </a:r>
            <a:r>
              <a:rPr lang="en-US" altLang="ko-KR" i="1"/>
              <a:t> + c</a:t>
            </a:r>
            <a:r>
              <a:rPr lang="en-US" altLang="ko-KR" i="1" baseline="-25000"/>
              <a:t>2</a:t>
            </a:r>
            <a:r>
              <a:rPr lang="en-US" altLang="ko-KR" i="1"/>
              <a:t>n</a:t>
            </a:r>
            <a:r>
              <a:rPr lang="en-US" altLang="ko-KR"/>
              <a:t> </a:t>
            </a:r>
            <a:r>
              <a:rPr lang="en-US" altLang="ko-KR">
                <a:cs typeface="Arial" panose="020B0604020202020204" pitchFamily="34" charset="0"/>
              </a:rPr>
              <a:t>&gt; </a:t>
            </a:r>
            <a:r>
              <a:rPr lang="en-US" altLang="ko-KR" i="1"/>
              <a:t>c</a:t>
            </a:r>
            <a:r>
              <a:rPr lang="en-US" altLang="ko-KR" i="1" baseline="-25000"/>
              <a:t>3</a:t>
            </a:r>
            <a:r>
              <a:rPr lang="en-US" altLang="ko-KR" i="1"/>
              <a:t>n </a:t>
            </a:r>
            <a:r>
              <a:rPr lang="en-US" altLang="ko-KR"/>
              <a:t>for n </a:t>
            </a:r>
            <a:r>
              <a:rPr lang="en-US" altLang="ko-KR">
                <a:cs typeface="Arial" panose="020B0604020202020204" pitchFamily="34" charset="0"/>
              </a:rPr>
              <a:t>&gt; 98 </a:t>
            </a:r>
          </a:p>
          <a:p>
            <a:pPr marL="533400" indent="-533400"/>
            <a:r>
              <a:rPr lang="en-US" altLang="ko-KR">
                <a:cs typeface="Arial" panose="020B0604020202020204" pitchFamily="34" charset="0"/>
              </a:rPr>
              <a:t>What if </a:t>
            </a:r>
            <a:r>
              <a:rPr lang="en-US" altLang="ko-KR" i="1"/>
              <a:t>c</a:t>
            </a:r>
            <a:r>
              <a:rPr lang="en-US" altLang="ko-KR" i="1" baseline="-25000"/>
              <a:t>1</a:t>
            </a:r>
            <a:r>
              <a:rPr lang="en-US" altLang="ko-KR" i="1"/>
              <a:t> = </a:t>
            </a:r>
            <a:r>
              <a:rPr lang="en-US" altLang="ko-KR"/>
              <a:t>1,</a:t>
            </a:r>
            <a:r>
              <a:rPr lang="en-US" altLang="ko-KR" i="1"/>
              <a:t> c</a:t>
            </a:r>
            <a:r>
              <a:rPr lang="en-US" altLang="ko-KR" i="1" baseline="-25000"/>
              <a:t>2</a:t>
            </a:r>
            <a:r>
              <a:rPr lang="en-US" altLang="ko-KR" i="1"/>
              <a:t> = </a:t>
            </a:r>
            <a:r>
              <a:rPr lang="en-US" altLang="ko-KR"/>
              <a:t>2, and </a:t>
            </a:r>
            <a:r>
              <a:rPr lang="en-US" altLang="ko-KR" i="1"/>
              <a:t>c</a:t>
            </a:r>
            <a:r>
              <a:rPr lang="en-US" altLang="ko-KR" i="1" baseline="-25000"/>
              <a:t>3</a:t>
            </a:r>
            <a:r>
              <a:rPr lang="en-US" altLang="ko-KR" i="1"/>
              <a:t> = </a:t>
            </a:r>
            <a:r>
              <a:rPr lang="en-US" altLang="ko-KR"/>
              <a:t>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B8CAAE7-41C9-5A4D-8FEB-779C98061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Asymptotic Notation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2CA0D46-3749-5F4F-922F-595F7E8D9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Describes the behavior of the time or space complexity for large instance characteristic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>
                <a:solidFill>
                  <a:srgbClr val="0000FF"/>
                </a:solidFill>
              </a:rPr>
              <a:t>Big Oh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0000FF"/>
                </a:solidFill>
              </a:rPr>
              <a:t>(O)</a:t>
            </a:r>
            <a:r>
              <a:rPr lang="en-US" altLang="ko-KR"/>
              <a:t> notation</a:t>
            </a:r>
            <a:r>
              <a:rPr lang="en-US" altLang="ko-KR" b="1"/>
              <a:t> </a:t>
            </a:r>
            <a:r>
              <a:rPr lang="en-US" altLang="ko-KR"/>
              <a:t>provides an </a:t>
            </a:r>
            <a:r>
              <a:rPr lang="en-US" altLang="ko-KR" b="1"/>
              <a:t>upper bound</a:t>
            </a:r>
            <a:r>
              <a:rPr lang="en-US" altLang="ko-KR"/>
              <a:t> for the function </a:t>
            </a:r>
            <a:r>
              <a:rPr lang="en-US" altLang="ko-KR" i="1"/>
              <a:t>f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 b="1">
                <a:solidFill>
                  <a:srgbClr val="0000FF"/>
                </a:solidFill>
              </a:rPr>
              <a:t>Omega (</a:t>
            </a:r>
            <a:r>
              <a:rPr lang="en-US" altLang="ko-KR" b="1">
                <a:solidFill>
                  <a:srgbClr val="0000FF"/>
                </a:solidFill>
                <a:cs typeface="Arial" panose="020B0604020202020204" pitchFamily="34" charset="0"/>
              </a:rPr>
              <a:t>Ω)</a:t>
            </a:r>
            <a:r>
              <a:rPr lang="en-US" altLang="ko-KR" b="1">
                <a:cs typeface="Arial" panose="020B0604020202020204" pitchFamily="34" charset="0"/>
              </a:rPr>
              <a:t> </a:t>
            </a:r>
            <a:r>
              <a:rPr lang="en-US" altLang="ko-KR"/>
              <a:t>notation provides a </a:t>
            </a:r>
            <a:r>
              <a:rPr lang="en-US" altLang="ko-KR" b="1"/>
              <a:t>lower-bound</a:t>
            </a:r>
            <a:r>
              <a:rPr lang="en-US" altLang="ko-KR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>
                <a:solidFill>
                  <a:srgbClr val="0000FF"/>
                </a:solidFill>
              </a:rPr>
              <a:t>Theta (</a:t>
            </a:r>
            <a:r>
              <a:rPr lang="en-US" altLang="ko-KR" b="1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ko-KR" b="1">
                <a:solidFill>
                  <a:srgbClr val="0000FF"/>
                </a:solidFill>
              </a:rPr>
              <a:t>)</a:t>
            </a:r>
            <a:r>
              <a:rPr lang="en-US" altLang="ko-KR" b="1"/>
              <a:t> </a:t>
            </a:r>
            <a:r>
              <a:rPr lang="en-US" altLang="ko-KR"/>
              <a:t>notation is used when an algorithm can be </a:t>
            </a:r>
            <a:r>
              <a:rPr lang="en-US" altLang="ko-KR" b="1"/>
              <a:t>bounded both from above and below</a:t>
            </a:r>
            <a:r>
              <a:rPr lang="en-US" altLang="ko-KR"/>
              <a:t> by the same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>
                <a:solidFill>
                  <a:srgbClr val="0000FF"/>
                </a:solidFill>
              </a:rPr>
              <a:t>Little oh</a:t>
            </a:r>
            <a:r>
              <a:rPr lang="en-US" altLang="ko-KR">
                <a:solidFill>
                  <a:srgbClr val="0000FF"/>
                </a:solidFill>
              </a:rPr>
              <a:t> (</a:t>
            </a:r>
            <a:r>
              <a:rPr lang="en-US" altLang="ko-KR" b="1">
                <a:solidFill>
                  <a:srgbClr val="0000FF"/>
                </a:solidFill>
              </a:rPr>
              <a:t>o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r>
              <a:rPr lang="en-US" altLang="ko-KR"/>
              <a:t> defines a </a:t>
            </a:r>
            <a:r>
              <a:rPr lang="en-US" altLang="ko-KR" b="1"/>
              <a:t>loose upper bound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D7E27AC-41AF-F743-8A74-7831CC3E2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Upper Bounds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8ED09C4-602B-E24C-BB38-BF3971896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sz="2400" dirty="0"/>
              <a:t>Time complexity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is a function of the problem size </a:t>
            </a:r>
            <a:r>
              <a:rPr lang="en-US" altLang="ko-KR" sz="2400" i="1" dirty="0"/>
              <a:t>n</a:t>
            </a:r>
            <a:r>
              <a:rPr lang="en-US" altLang="ko-KR" sz="2400" dirty="0"/>
              <a:t>. The value of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is the running time of the algorithm in the </a:t>
            </a:r>
            <a:r>
              <a:rPr lang="en-US" altLang="ko-KR" sz="2400" b="1" dirty="0">
                <a:solidFill>
                  <a:srgbClr val="0000FF"/>
                </a:solidFill>
              </a:rPr>
              <a:t>worst case</a:t>
            </a:r>
            <a:r>
              <a:rPr lang="en-US" altLang="ko-KR" sz="2400" dirty="0"/>
              <a:t>, i.e., the number of steps it requires </a:t>
            </a:r>
            <a:r>
              <a:rPr lang="en-US" altLang="ko-KR" sz="2400" b="1" i="1" dirty="0"/>
              <a:t>at</a:t>
            </a:r>
            <a:r>
              <a:rPr lang="en-US" altLang="ko-KR" sz="2400" b="1" dirty="0"/>
              <a:t> </a:t>
            </a:r>
            <a:r>
              <a:rPr lang="en-US" altLang="ko-KR" sz="2400" b="1" i="1" dirty="0"/>
              <a:t>most</a:t>
            </a:r>
            <a:r>
              <a:rPr lang="en-US" altLang="ko-KR" sz="2400" dirty="0"/>
              <a:t> with an arbitrary input. </a:t>
            </a:r>
          </a:p>
          <a:p>
            <a:pPr eaLnBrk="1" hangingPunct="1"/>
            <a:r>
              <a:rPr lang="en-US" altLang="ko-KR" sz="2400" dirty="0">
                <a:solidFill>
                  <a:srgbClr val="0000FF"/>
                </a:solidFill>
              </a:rPr>
              <a:t>Average case </a:t>
            </a:r>
            <a:r>
              <a:rPr lang="en-US" altLang="ko-KR" sz="2400" dirty="0"/>
              <a:t>- the </a:t>
            </a:r>
            <a:r>
              <a:rPr lang="en-US" altLang="ko-KR" sz="2400" b="1" i="1" dirty="0"/>
              <a:t>mean number of steps</a:t>
            </a:r>
            <a:r>
              <a:rPr lang="en-US" altLang="ko-KR" sz="2400" dirty="0"/>
              <a:t> required with a large number of random inputs. </a:t>
            </a:r>
          </a:p>
          <a:p>
            <a:pPr eaLnBrk="1" hangingPunct="1"/>
            <a:r>
              <a:rPr lang="en-US" altLang="ko-KR" sz="2400" dirty="0"/>
              <a:t>Example: the sorting algorithm </a:t>
            </a:r>
            <a:r>
              <a:rPr lang="en-US" altLang="ko-KR" sz="2400" u="sng" dirty="0" err="1"/>
              <a:t>bubblesort</a:t>
            </a:r>
            <a:r>
              <a:rPr lang="en-US" altLang="ko-KR" sz="2400" dirty="0"/>
              <a:t> has a time complexity of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 = </a:t>
            </a:r>
            <a:r>
              <a:rPr lang="en-US" altLang="ko-KR" sz="2400" i="1" dirty="0"/>
              <a:t>n</a:t>
            </a:r>
            <a:r>
              <a:rPr lang="en-US" altLang="ko-KR" sz="2400" dirty="0"/>
              <a:t>·(</a:t>
            </a:r>
            <a:r>
              <a:rPr lang="en-US" altLang="ko-KR" sz="2400" i="1" dirty="0"/>
              <a:t>n</a:t>
            </a:r>
            <a:r>
              <a:rPr lang="en-US" altLang="ko-KR" sz="2400" dirty="0"/>
              <a:t>-1)/2 comparison-exchange steps to sort a sequence of </a:t>
            </a:r>
            <a:r>
              <a:rPr lang="en-US" altLang="ko-KR" sz="2400" i="1" dirty="0"/>
              <a:t>n</a:t>
            </a:r>
            <a:r>
              <a:rPr lang="en-US" altLang="ko-KR" sz="2400" dirty="0"/>
              <a:t> data elements.</a:t>
            </a:r>
          </a:p>
          <a:p>
            <a:pPr eaLnBrk="1" hangingPunct="1"/>
            <a:r>
              <a:rPr lang="en-US" altLang="ko-KR" sz="2400" dirty="0"/>
              <a:t>Often, it is not necessary to know the exact value of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), but only an </a:t>
            </a:r>
            <a:r>
              <a:rPr lang="en-US" altLang="ko-KR" sz="2400" b="1" dirty="0">
                <a:solidFill>
                  <a:srgbClr val="0000FF"/>
                </a:solidFill>
              </a:rPr>
              <a:t>upper bound</a:t>
            </a:r>
            <a:r>
              <a:rPr lang="en-US" altLang="ko-KR" sz="2400" dirty="0"/>
              <a:t> as an estimate.</a:t>
            </a:r>
          </a:p>
          <a:p>
            <a:pPr eaLnBrk="1" hangingPunct="1"/>
            <a:r>
              <a:rPr lang="en-US" altLang="ko-KR" sz="2400" dirty="0"/>
              <a:t>e.g., an upper bound for time complexity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of </a:t>
            </a:r>
            <a:r>
              <a:rPr lang="en-US" altLang="ko-KR" sz="2400" dirty="0" err="1"/>
              <a:t>bubblesort</a:t>
            </a:r>
            <a:r>
              <a:rPr lang="en-US" altLang="ko-KR" sz="2400" dirty="0"/>
              <a:t> is the function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= </a:t>
            </a:r>
            <a:r>
              <a:rPr lang="en-US" altLang="ko-KR" sz="2400" i="1" dirty="0"/>
              <a:t>n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/2, since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 </a:t>
            </a:r>
            <a:r>
              <a:rPr lang="en-US" altLang="ko-KR" sz="2400" dirty="0">
                <a:cs typeface="Arial" panose="020B0604020202020204" pitchFamily="34" charset="0"/>
              </a:rPr>
              <a:t>≤</a:t>
            </a:r>
            <a:r>
              <a:rPr lang="en-US" altLang="ko-KR" sz="2400" dirty="0"/>
              <a:t>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for all </a:t>
            </a:r>
            <a:r>
              <a:rPr lang="en-US" altLang="ko-KR" sz="2400" i="1" dirty="0"/>
              <a:t>n</a:t>
            </a:r>
            <a:r>
              <a:rPr lang="en-US" altLang="ko-KR" sz="2400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F784775-354E-8241-8C70-798CAB8A4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Big Oh (O) Notation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59EC658-C847-F643-919B-08634E954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z="2400" dirty="0"/>
              <a:t>The </a:t>
            </a:r>
            <a:r>
              <a:rPr lang="en-US" altLang="ko-KR" sz="2400" u="sng" dirty="0">
                <a:solidFill>
                  <a:srgbClr val="0000FF"/>
                </a:solidFill>
              </a:rPr>
              <a:t>asymptotic complexity</a:t>
            </a:r>
            <a:r>
              <a:rPr lang="en-US" altLang="ko-KR" sz="2400" dirty="0"/>
              <a:t> is a function 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that forms an upper bound for </a:t>
            </a:r>
            <a:r>
              <a:rPr lang="en-US" altLang="ko-KR" sz="2400" i="1" dirty="0"/>
              <a:t>T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for large </a:t>
            </a:r>
            <a:r>
              <a:rPr lang="en-US" altLang="ko-KR" sz="2400" i="1" dirty="0"/>
              <a:t>n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en-US" altLang="ko-KR" sz="2400" dirty="0"/>
              <a:t>In general, just the </a:t>
            </a:r>
            <a:r>
              <a:rPr lang="en-US" altLang="ko-KR" sz="2400" u="sng" dirty="0">
                <a:solidFill>
                  <a:srgbClr val="0000FF"/>
                </a:solidFill>
              </a:rPr>
              <a:t>order</a:t>
            </a:r>
            <a:r>
              <a:rPr lang="en-US" altLang="ko-KR" sz="2400" dirty="0"/>
              <a:t> of the asymptotic complexity is of interest, i.e., if it is a </a:t>
            </a:r>
            <a:r>
              <a:rPr lang="en-US" altLang="ko-KR" sz="2400" dirty="0">
                <a:solidFill>
                  <a:srgbClr val="0000FF"/>
                </a:solidFill>
              </a:rPr>
              <a:t>linear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00FF"/>
                </a:solidFill>
              </a:rPr>
              <a:t>quadratic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00FF"/>
                </a:solidFill>
              </a:rPr>
              <a:t>exponential</a:t>
            </a:r>
            <a:r>
              <a:rPr lang="en-US" altLang="ko-KR" sz="2400" dirty="0"/>
              <a:t> function. </a:t>
            </a:r>
          </a:p>
          <a:p>
            <a:pPr eaLnBrk="1" hangingPunct="1"/>
            <a:r>
              <a:rPr lang="en-US" altLang="ko-KR" sz="2400" dirty="0"/>
              <a:t>The order is denoted by a complexity class using the Big Oh (O) notation.</a:t>
            </a:r>
          </a:p>
          <a:p>
            <a:pPr eaLnBrk="1" hangingPunct="1"/>
            <a:r>
              <a:rPr lang="en-US" altLang="ko-KR" sz="2400" dirty="0">
                <a:solidFill>
                  <a:srgbClr val="FF3300"/>
                </a:solidFill>
              </a:rPr>
              <a:t>Definition</a:t>
            </a:r>
            <a:r>
              <a:rPr lang="en-US" altLang="ko-KR" sz="2400" dirty="0"/>
              <a:t>: </a:t>
            </a:r>
            <a:r>
              <a:rPr lang="en-US" altLang="ko-KR" sz="2400" b="1" i="1" dirty="0"/>
              <a:t>f(n) = O(g(n))</a:t>
            </a:r>
            <a:r>
              <a:rPr lang="en-US" altLang="ko-KR" sz="2400" dirty="0"/>
              <a:t> (read as “</a:t>
            </a:r>
            <a:r>
              <a:rPr lang="en-US" altLang="ko-KR" sz="2400" i="1" dirty="0"/>
              <a:t>f(n)</a:t>
            </a:r>
            <a:r>
              <a:rPr lang="en-US" altLang="ko-KR" sz="2400" dirty="0"/>
              <a:t> is Big Oh of </a:t>
            </a:r>
            <a:r>
              <a:rPr lang="en-US" altLang="ko-KR" sz="2400" i="1" dirty="0"/>
              <a:t>g(n)</a:t>
            </a:r>
            <a:r>
              <a:rPr lang="en-US" altLang="ko-KR" sz="2400" dirty="0"/>
              <a:t>”) </a:t>
            </a:r>
            <a:r>
              <a:rPr lang="en-US" altLang="ko-KR" sz="2400" dirty="0" err="1"/>
              <a:t>iff</a:t>
            </a:r>
            <a:r>
              <a:rPr lang="en-US" altLang="ko-KR" sz="2400" dirty="0"/>
              <a:t> positive constants </a:t>
            </a:r>
            <a:r>
              <a:rPr lang="en-US" altLang="ko-KR" sz="2400" i="1" dirty="0"/>
              <a:t>c</a:t>
            </a:r>
            <a:r>
              <a:rPr lang="en-US" altLang="ko-KR" sz="2400" dirty="0"/>
              <a:t> and </a:t>
            </a:r>
            <a:r>
              <a:rPr lang="en-US" altLang="ko-KR" sz="2400" i="1" dirty="0"/>
              <a:t>n</a:t>
            </a:r>
            <a:r>
              <a:rPr lang="en-US" altLang="ko-KR" sz="2400" i="1" baseline="-25000" dirty="0"/>
              <a:t>0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exist such that </a:t>
            </a:r>
            <a:r>
              <a:rPr lang="en-US" altLang="ko-KR" sz="2400" i="1" dirty="0"/>
              <a:t>f(n) </a:t>
            </a:r>
            <a:r>
              <a:rPr lang="en-US" altLang="ko-KR" sz="2400" i="1" dirty="0">
                <a:cs typeface="Arial" panose="020B0604020202020204" pitchFamily="34" charset="0"/>
              </a:rPr>
              <a:t>≤ cg(n)</a:t>
            </a:r>
            <a:r>
              <a:rPr lang="en-US" altLang="ko-KR" sz="2400" dirty="0">
                <a:cs typeface="Arial" panose="020B0604020202020204" pitchFamily="34" charset="0"/>
              </a:rPr>
              <a:t> for all </a:t>
            </a:r>
            <a:r>
              <a:rPr lang="en-US" altLang="ko-KR" sz="2400" i="1" dirty="0">
                <a:cs typeface="Arial" panose="020B0604020202020204" pitchFamily="34" charset="0"/>
              </a:rPr>
              <a:t>n, n ≥ </a:t>
            </a:r>
            <a:r>
              <a:rPr lang="en-US" altLang="ko-KR" sz="2400" i="1" dirty="0"/>
              <a:t>n</a:t>
            </a:r>
            <a:r>
              <a:rPr lang="en-US" altLang="ko-KR" sz="2400" i="1" baseline="-25000" dirty="0"/>
              <a:t>0</a:t>
            </a:r>
            <a:r>
              <a:rPr lang="en-US" altLang="ko-KR" sz="2400" i="1" dirty="0"/>
              <a:t>.</a:t>
            </a:r>
            <a:r>
              <a:rPr lang="en-US" altLang="ko-KR" sz="2400" dirty="0">
                <a:cs typeface="Arial" panose="020B0604020202020204" pitchFamily="34" charset="0"/>
              </a:rPr>
              <a:t> 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That is, </a:t>
            </a:r>
            <a:r>
              <a:rPr lang="en-US" altLang="ko-KR" sz="2400" i="1" dirty="0"/>
              <a:t>O(g)</a:t>
            </a:r>
            <a:r>
              <a:rPr lang="en-US" altLang="ko-KR" sz="2400" dirty="0"/>
              <a:t> comprises all functions </a:t>
            </a:r>
            <a:r>
              <a:rPr lang="en-US" altLang="ko-KR" sz="2400" i="1" dirty="0"/>
              <a:t>f</a:t>
            </a:r>
            <a:r>
              <a:rPr lang="en-US" altLang="ko-KR" sz="2400" dirty="0"/>
              <a:t>, for which there exists a constant </a:t>
            </a:r>
            <a:r>
              <a:rPr lang="en-US" altLang="ko-KR" sz="2400" i="1" dirty="0"/>
              <a:t>c</a:t>
            </a:r>
            <a:r>
              <a:rPr lang="en-US" altLang="ko-KR" sz="2400" dirty="0"/>
              <a:t> and a number </a:t>
            </a:r>
            <a:r>
              <a:rPr lang="en-US" altLang="ko-KR" sz="2400" i="1" dirty="0"/>
              <a:t>n</a:t>
            </a:r>
            <a:r>
              <a:rPr lang="en-US" altLang="ko-KR" sz="2400" baseline="-30000" dirty="0"/>
              <a:t>0</a:t>
            </a:r>
            <a:r>
              <a:rPr lang="en-US" altLang="ko-KR" sz="2400" dirty="0"/>
              <a:t>, such that </a:t>
            </a:r>
            <a:r>
              <a:rPr lang="en-US" altLang="ko-KR" sz="2400" i="1" dirty="0"/>
              <a:t>f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is smaller or equal to </a:t>
            </a:r>
            <a:r>
              <a:rPr lang="en-US" altLang="ko-KR" sz="2400" i="1" dirty="0" err="1"/>
              <a:t>c</a:t>
            </a:r>
            <a:r>
              <a:rPr lang="en-US" altLang="ko-KR" sz="2400" dirty="0" err="1"/>
              <a:t>·</a:t>
            </a:r>
            <a:r>
              <a:rPr lang="en-US" altLang="ko-KR" sz="2400" i="1" dirty="0" err="1"/>
              <a:t>g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for all </a:t>
            </a:r>
            <a:r>
              <a:rPr lang="en-US" altLang="ko-KR" sz="2400" i="1" dirty="0"/>
              <a:t>n</a:t>
            </a:r>
            <a:r>
              <a:rPr lang="en-US" altLang="ko-KR" sz="2400" dirty="0"/>
              <a:t>, </a:t>
            </a:r>
            <a:r>
              <a:rPr lang="en-US" altLang="ko-KR" sz="2400" i="1" dirty="0"/>
              <a:t>n</a:t>
            </a:r>
            <a:r>
              <a:rPr lang="en-US" altLang="ko-KR" sz="2400" dirty="0"/>
              <a:t> </a:t>
            </a:r>
            <a:r>
              <a:rPr lang="en-US" altLang="ko-KR" sz="2400" i="1" dirty="0">
                <a:cs typeface="Arial" panose="020B0604020202020204" pitchFamily="34" charset="0"/>
              </a:rPr>
              <a:t>≥</a:t>
            </a:r>
            <a:r>
              <a:rPr lang="en-US" altLang="ko-KR" sz="2400" dirty="0">
                <a:latin typeface="Symbol" pitchFamily="2" charset="2"/>
              </a:rPr>
              <a:t> </a:t>
            </a:r>
            <a:r>
              <a:rPr lang="en-US" altLang="ko-KR" sz="2400" i="1" dirty="0"/>
              <a:t>n</a:t>
            </a:r>
            <a:r>
              <a:rPr lang="en-US" altLang="ko-KR" sz="2400" baseline="-30000" dirty="0"/>
              <a:t>0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B1C1E71-272A-FB41-9B8F-F9A2DDCA5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Big Oh Examples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7C50FD0-012D-964F-9135-92E3B43BA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e.g., the time complexity </a:t>
            </a:r>
            <a:r>
              <a:rPr lang="en-US" altLang="ko-KR" i="1" dirty="0"/>
              <a:t>T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of </a:t>
            </a:r>
            <a:r>
              <a:rPr lang="en-US" altLang="ko-KR" dirty="0" err="1"/>
              <a:t>bubblesort</a:t>
            </a:r>
            <a:r>
              <a:rPr lang="en-US" altLang="ko-KR" dirty="0"/>
              <a:t> lies in the complexity class O(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). </a:t>
            </a:r>
          </a:p>
          <a:p>
            <a:pPr eaLnBrk="1" hangingPunct="1"/>
            <a:r>
              <a:rPr lang="en-US" altLang="ko-KR" dirty="0"/>
              <a:t>O(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 is the complexity class of all functions that grow </a:t>
            </a:r>
            <a:r>
              <a:rPr lang="en-US" altLang="ko-KR" dirty="0">
                <a:solidFill>
                  <a:srgbClr val="0000FF"/>
                </a:solidFill>
              </a:rPr>
              <a:t>at most</a:t>
            </a:r>
            <a:r>
              <a:rPr lang="en-US" altLang="ko-KR" dirty="0"/>
              <a:t> </a:t>
            </a:r>
            <a:r>
              <a:rPr lang="en-US" altLang="ko-KR" u="sng" dirty="0">
                <a:solidFill>
                  <a:srgbClr val="FF3300"/>
                </a:solidFill>
              </a:rPr>
              <a:t>quadratically</a:t>
            </a:r>
            <a:r>
              <a:rPr lang="en-US" altLang="ko-KR" dirty="0"/>
              <a:t>. Respectively, O(</a:t>
            </a:r>
            <a:r>
              <a:rPr lang="en-US" altLang="ko-KR" i="1" dirty="0"/>
              <a:t>n</a:t>
            </a:r>
            <a:r>
              <a:rPr lang="en-US" altLang="ko-KR" dirty="0"/>
              <a:t>) is the set of all functions that grow at most </a:t>
            </a:r>
            <a:r>
              <a:rPr lang="en-US" altLang="ko-KR" u="sng" dirty="0">
                <a:solidFill>
                  <a:srgbClr val="FF3300"/>
                </a:solidFill>
              </a:rPr>
              <a:t>linearly</a:t>
            </a:r>
            <a:r>
              <a:rPr lang="en-US" altLang="ko-KR" dirty="0"/>
              <a:t>, O(1) is the set of all functions that are bounded from above by a </a:t>
            </a:r>
            <a:r>
              <a:rPr lang="en-US" altLang="ko-KR" u="sng" dirty="0">
                <a:solidFill>
                  <a:srgbClr val="FF3300"/>
                </a:solidFill>
              </a:rPr>
              <a:t>constant</a:t>
            </a:r>
            <a:r>
              <a:rPr lang="en-US" altLang="ko-KR" dirty="0"/>
              <a:t>, O(</a:t>
            </a:r>
            <a:r>
              <a:rPr lang="en-US" altLang="ko-KR" i="1" dirty="0" err="1"/>
              <a:t>n</a:t>
            </a:r>
            <a:r>
              <a:rPr lang="en-US" altLang="ko-KR" i="1" baseline="30000" dirty="0" err="1"/>
              <a:t>k</a:t>
            </a:r>
            <a:r>
              <a:rPr lang="en-US" altLang="ko-KR" dirty="0"/>
              <a:t>) is the set of all functions that grow </a:t>
            </a:r>
            <a:r>
              <a:rPr lang="en-US" altLang="ko-KR" u="sng" dirty="0" err="1">
                <a:solidFill>
                  <a:srgbClr val="FF3300"/>
                </a:solidFill>
              </a:rPr>
              <a:t>polynomially</a:t>
            </a:r>
            <a:r>
              <a:rPr lang="en-US" altLang="ko-KR" u="sng" dirty="0"/>
              <a:t>,</a:t>
            </a:r>
            <a:r>
              <a:rPr lang="en-US" altLang="ko-KR" dirty="0"/>
              <a:t>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7F733D-4486-7448-AD00-3F95C515A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973570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ko-KR"/>
              <a:t>Lower Bounds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B961D4B-D5C3-E44C-8B7C-763B3A3EA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Once an algorithm for solving a specific problem is found, the question arises whether it is possible to design a faster algorithm or not.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How can we know unless we have found such an algorithm?  In most cases a </a:t>
            </a:r>
            <a:r>
              <a:rPr lang="en-US" altLang="ko-KR" u="sng">
                <a:solidFill>
                  <a:srgbClr val="0000FF"/>
                </a:solidFill>
              </a:rPr>
              <a:t>lower bound</a:t>
            </a:r>
            <a:r>
              <a:rPr lang="en-US" altLang="ko-KR"/>
              <a:t> for the problem can be given, i.e., </a:t>
            </a:r>
            <a:r>
              <a:rPr lang="en-US" altLang="ko-KR" b="1"/>
              <a:t>a certain number of steps that </a:t>
            </a:r>
            <a:r>
              <a:rPr lang="en-US" altLang="ko-KR" b="1" i="1"/>
              <a:t>every</a:t>
            </a:r>
            <a:r>
              <a:rPr lang="en-US" altLang="ko-KR" b="1"/>
              <a:t> algorithm has to execute</a:t>
            </a:r>
            <a:r>
              <a:rPr lang="en-US" altLang="ko-KR"/>
              <a:t> </a:t>
            </a:r>
            <a:r>
              <a:rPr lang="en-US" altLang="ko-KR" b="1" i="1">
                <a:solidFill>
                  <a:srgbClr val="0000FF"/>
                </a:solidFill>
              </a:rPr>
              <a:t>at</a:t>
            </a:r>
            <a:r>
              <a:rPr lang="en-US" altLang="ko-KR" b="1">
                <a:solidFill>
                  <a:srgbClr val="0000FF"/>
                </a:solidFill>
              </a:rPr>
              <a:t> </a:t>
            </a:r>
            <a:r>
              <a:rPr lang="en-US" altLang="ko-KR" b="1" i="1">
                <a:solidFill>
                  <a:srgbClr val="0000FF"/>
                </a:solidFill>
              </a:rPr>
              <a:t>least</a:t>
            </a:r>
            <a:r>
              <a:rPr lang="en-US" altLang="ko-KR"/>
              <a:t> in order to solve the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e.g., In order to sort </a:t>
            </a:r>
            <a:r>
              <a:rPr lang="en-US" altLang="ko-KR" i="1"/>
              <a:t>n</a:t>
            </a:r>
            <a:r>
              <a:rPr lang="en-US" altLang="ko-KR"/>
              <a:t> numbers, every algorithm at least has to take a look at every number. So, it needs at least </a:t>
            </a:r>
            <a:r>
              <a:rPr lang="en-US" altLang="ko-KR" i="1"/>
              <a:t>n</a:t>
            </a:r>
            <a:r>
              <a:rPr lang="en-US" altLang="ko-KR"/>
              <a:t> steps. Thus, </a:t>
            </a:r>
            <a:r>
              <a:rPr lang="en-US" altLang="ko-KR" i="1"/>
              <a:t>f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) = </a:t>
            </a:r>
            <a:r>
              <a:rPr lang="en-US" altLang="ko-KR" i="1"/>
              <a:t>n</a:t>
            </a:r>
            <a:r>
              <a:rPr lang="en-US" altLang="ko-KR"/>
              <a:t> is a lower bound for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>
            <a:extLst>
              <a:ext uri="{FF2B5EF4-FFF2-40B4-BE49-F238E27FC236}">
                <a16:creationId xmlns:a16="http://schemas.microsoft.com/office/drawing/2014/main" id="{000D51A6-EC39-A64D-BB72-428FCE51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0"/>
            <a:ext cx="8534400" cy="349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Again, only the order of the lower bound is considered, namely if it is a linear, quadratic, exponential or some other function.  This order is given by a function class using the Omega 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notation.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Definition: f(n) =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(g(n)) (read as “f(n) is omega of g(n)”)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iff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positive constants c and n0 exist such that f(n) ≥ cg(n) for all n, n ≥ n0.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is, W(g) comprises all functions f, for which there exists a constant c and a number n0, such that f(n) is greater or equal to 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c·g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(n)  for all n ≥ n0.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0A1403-EBD8-9C43-A5AA-2B48B895F7A6}"/>
              </a:ext>
            </a:extLst>
          </p:cNvPr>
          <p:cNvSpPr txBox="1">
            <a:spLocks noChangeArrowheads="1"/>
          </p:cNvSpPr>
          <p:nvPr/>
        </p:nvSpPr>
        <p:spPr>
          <a:xfrm>
            <a:off x="2231136" y="457200"/>
            <a:ext cx="7729728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8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Omega (</a:t>
            </a:r>
            <a:r>
              <a:rPr lang="en-US" altLang="ko-KR" dirty="0" err="1"/>
              <a:t>Ω</a:t>
            </a:r>
            <a:r>
              <a:rPr lang="en-US" altLang="ko-KR" dirty="0"/>
              <a:t>)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B93008CD-160F-FC44-9BC5-F0227A4B5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199"/>
            <a:ext cx="8001000" cy="9454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ko-KR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Omega Examples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A506B36B-87B0-4B48-8520-C6062206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14" y="1850996"/>
            <a:ext cx="8534400" cy="306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  f(n) = 2n2 + 7n - 10 and g(n) = n2. Since with c = 1 and for n ≥ n0 = 2 we have 2n2 + 7n -10 ≥ c·n2, thus f(n) = W(g).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example function f(n) lies in W(n2) as well as in O(n2), i.e., it grows at least quadratically, but also at most quadratically.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order to express the exact order of a function the class Q(f) is introduced (Q is the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greek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letter theta).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89F450C4-BD4B-9348-BD1F-8FD00527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Theta (</a:t>
            </a:r>
            <a:r>
              <a:rPr lang="en-US" altLang="ko-KR" b="0">
                <a:solidFill>
                  <a:schemeClr val="tx1"/>
                </a:solidFill>
                <a:latin typeface="Symbol" pitchFamily="2" charset="2"/>
              </a:rPr>
              <a:t>Q</a:t>
            </a:r>
            <a:r>
              <a:rPr lang="en-US" altLang="ko-KR"/>
              <a:t>) Notation </a:t>
            </a:r>
          </a:p>
        </p:txBody>
      </p:sp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90165C3D-9FA5-F64B-AE82-8B17C3D52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1136" y="2638044"/>
            <a:ext cx="7729728" cy="2990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Used when the function </a:t>
            </a:r>
            <a:r>
              <a:rPr lang="en-US" altLang="ko-KR" i="1" dirty="0"/>
              <a:t>f</a:t>
            </a:r>
            <a:r>
              <a:rPr lang="en-US" altLang="ko-KR" dirty="0"/>
              <a:t> can be </a:t>
            </a:r>
            <a:r>
              <a:rPr lang="en-US" altLang="ko-KR" b="1" dirty="0"/>
              <a:t>bounded both from above and below</a:t>
            </a:r>
            <a:r>
              <a:rPr lang="en-US" altLang="ko-KR" dirty="0"/>
              <a:t> by the same function </a:t>
            </a:r>
            <a:r>
              <a:rPr lang="en-US" altLang="ko-KR" i="1" dirty="0"/>
              <a:t>g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en-US" altLang="ko-KR" dirty="0">
                <a:solidFill>
                  <a:srgbClr val="FF3300"/>
                </a:solidFill>
              </a:rPr>
              <a:t>Definition</a:t>
            </a:r>
            <a:r>
              <a:rPr lang="en-US" altLang="ko-KR" dirty="0"/>
              <a:t>: </a:t>
            </a:r>
            <a:r>
              <a:rPr lang="en-US" altLang="ko-KR" b="1" i="1" dirty="0"/>
              <a:t>f(n) = </a:t>
            </a:r>
            <a:r>
              <a:rPr lang="en-US" altLang="ko-KR" b="1" dirty="0">
                <a:latin typeface="Symbol" pitchFamily="2" charset="2"/>
              </a:rPr>
              <a:t>Q</a:t>
            </a:r>
            <a:r>
              <a:rPr lang="en-US" altLang="ko-KR" b="1" i="1" dirty="0"/>
              <a:t>(g(n))</a:t>
            </a:r>
            <a:r>
              <a:rPr lang="en-US" altLang="ko-KR" dirty="0"/>
              <a:t> (read as “</a:t>
            </a:r>
            <a:r>
              <a:rPr lang="en-US" altLang="ko-KR" i="1" dirty="0"/>
              <a:t>f(n)</a:t>
            </a:r>
            <a:r>
              <a:rPr lang="en-US" altLang="ko-KR" dirty="0"/>
              <a:t> is theta of </a:t>
            </a:r>
            <a:r>
              <a:rPr lang="en-US" altLang="ko-KR" i="1" dirty="0"/>
              <a:t>g(n)</a:t>
            </a:r>
            <a:r>
              <a:rPr lang="en-US" altLang="ko-KR" dirty="0"/>
              <a:t>”) </a:t>
            </a:r>
            <a:r>
              <a:rPr lang="en-US" altLang="ko-KR" dirty="0" err="1"/>
              <a:t>iff</a:t>
            </a:r>
            <a:r>
              <a:rPr lang="en-US" altLang="ko-KR" dirty="0"/>
              <a:t> positive constants </a:t>
            </a:r>
            <a:r>
              <a:rPr lang="en-US" altLang="ko-KR" i="1" dirty="0"/>
              <a:t>c</a:t>
            </a:r>
            <a:r>
              <a:rPr lang="en-US" altLang="ko-KR" i="1" baseline="-25000" dirty="0"/>
              <a:t>1</a:t>
            </a:r>
            <a:r>
              <a:rPr lang="en-US" altLang="ko-KR" i="1" dirty="0"/>
              <a:t>, c</a:t>
            </a:r>
            <a:r>
              <a:rPr lang="en-US" altLang="ko-KR" i="1" baseline="-25000" dirty="0"/>
              <a:t>2</a:t>
            </a:r>
            <a:r>
              <a:rPr lang="en-US" altLang="ko-KR" dirty="0"/>
              <a:t> and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baseline="-25000" dirty="0"/>
              <a:t> </a:t>
            </a:r>
            <a:r>
              <a:rPr lang="en-US" altLang="ko-KR" dirty="0"/>
              <a:t>exist such that </a:t>
            </a:r>
            <a:r>
              <a:rPr lang="en-US" altLang="ko-KR" i="1" dirty="0"/>
              <a:t>c</a:t>
            </a:r>
            <a:r>
              <a:rPr lang="en-US" altLang="ko-KR" i="1" baseline="-25000" dirty="0"/>
              <a:t>1</a:t>
            </a:r>
            <a:r>
              <a:rPr lang="en-US" altLang="ko-KR" i="1" dirty="0">
                <a:cs typeface="Arial" panose="020B0604020202020204" pitchFamily="34" charset="0"/>
              </a:rPr>
              <a:t>g(n)</a:t>
            </a:r>
            <a:r>
              <a:rPr lang="en-US" altLang="ko-KR" dirty="0"/>
              <a:t> </a:t>
            </a:r>
            <a:r>
              <a:rPr lang="en-US" altLang="ko-KR" i="1" dirty="0">
                <a:cs typeface="Arial" panose="020B0604020202020204" pitchFamily="34" charset="0"/>
              </a:rPr>
              <a:t>≤</a:t>
            </a:r>
            <a:r>
              <a:rPr lang="en-US" altLang="ko-KR" dirty="0"/>
              <a:t> </a:t>
            </a:r>
            <a:r>
              <a:rPr lang="en-US" altLang="ko-KR" i="1" dirty="0"/>
              <a:t>f(n) </a:t>
            </a:r>
            <a:r>
              <a:rPr lang="en-US" altLang="ko-KR" i="1" dirty="0">
                <a:cs typeface="Arial" panose="020B0604020202020204" pitchFamily="34" charset="0"/>
              </a:rPr>
              <a:t>≤ </a:t>
            </a:r>
            <a:r>
              <a:rPr lang="en-US" altLang="ko-KR" i="1" dirty="0"/>
              <a:t>c</a:t>
            </a:r>
            <a:r>
              <a:rPr lang="en-US" altLang="ko-KR" i="1" baseline="-25000" dirty="0"/>
              <a:t>2</a:t>
            </a:r>
            <a:r>
              <a:rPr lang="en-US" altLang="ko-KR" i="1" dirty="0">
                <a:cs typeface="Arial" panose="020B0604020202020204" pitchFamily="34" charset="0"/>
              </a:rPr>
              <a:t>g(n)</a:t>
            </a:r>
            <a:r>
              <a:rPr lang="en-US" altLang="ko-KR" dirty="0">
                <a:cs typeface="Arial" panose="020B0604020202020204" pitchFamily="34" charset="0"/>
              </a:rPr>
              <a:t> for all </a:t>
            </a:r>
            <a:r>
              <a:rPr lang="en-US" altLang="ko-KR" i="1" dirty="0">
                <a:cs typeface="Arial" panose="020B0604020202020204" pitchFamily="34" charset="0"/>
              </a:rPr>
              <a:t>n, n ≥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i="1" dirty="0"/>
              <a:t>.</a:t>
            </a:r>
            <a:endParaRPr lang="en-US" altLang="ko-KR" dirty="0"/>
          </a:p>
          <a:p>
            <a:pPr eaLnBrk="1" hangingPunct="1"/>
            <a:r>
              <a:rPr lang="en-US" altLang="ko-KR" dirty="0"/>
              <a:t>That is, </a:t>
            </a:r>
            <a:r>
              <a:rPr lang="en-US" altLang="ko-KR" i="1" dirty="0"/>
              <a:t>f </a:t>
            </a:r>
            <a:r>
              <a:rPr lang="en-US" altLang="ko-KR" dirty="0"/>
              <a:t>lies between </a:t>
            </a:r>
            <a:r>
              <a:rPr lang="en-US" altLang="ko-KR" i="1" dirty="0"/>
              <a:t>c</a:t>
            </a:r>
            <a:r>
              <a:rPr lang="en-US" altLang="ko-KR" i="1" baseline="-25000" dirty="0"/>
              <a:t>1</a:t>
            </a:r>
            <a:r>
              <a:rPr lang="en-US" altLang="ko-KR" i="1" dirty="0"/>
              <a:t> </a:t>
            </a:r>
            <a:r>
              <a:rPr lang="en-US" altLang="ko-KR" dirty="0"/>
              <a:t>times the function </a:t>
            </a:r>
            <a:r>
              <a:rPr lang="en-US" altLang="ko-KR" i="1" dirty="0">
                <a:cs typeface="Arial" panose="020B0604020202020204" pitchFamily="34" charset="0"/>
              </a:rPr>
              <a:t>g </a:t>
            </a:r>
            <a:r>
              <a:rPr lang="en-US" altLang="ko-KR" dirty="0">
                <a:cs typeface="Arial" panose="020B0604020202020204" pitchFamily="34" charset="0"/>
              </a:rPr>
              <a:t>and </a:t>
            </a:r>
            <a:r>
              <a:rPr lang="en-US" altLang="ko-KR" i="1" dirty="0"/>
              <a:t>c</a:t>
            </a:r>
            <a:r>
              <a:rPr lang="en-US" altLang="ko-KR" i="1" baseline="-25000" dirty="0"/>
              <a:t>2 </a:t>
            </a:r>
            <a:r>
              <a:rPr lang="en-US" altLang="ko-KR" dirty="0"/>
              <a:t>times the function </a:t>
            </a:r>
            <a:r>
              <a:rPr lang="en-US" altLang="ko-KR" i="1" dirty="0">
                <a:cs typeface="Arial" panose="020B0604020202020204" pitchFamily="34" charset="0"/>
              </a:rPr>
              <a:t>g, </a:t>
            </a:r>
            <a:r>
              <a:rPr lang="en-US" altLang="ko-KR" dirty="0">
                <a:cs typeface="Arial" panose="020B0604020202020204" pitchFamily="34" charset="0"/>
              </a:rPr>
              <a:t>except possibly when </a:t>
            </a:r>
            <a:r>
              <a:rPr lang="en-US" altLang="ko-KR" i="1" dirty="0">
                <a:cs typeface="Arial" panose="020B0604020202020204" pitchFamily="34" charset="0"/>
              </a:rPr>
              <a:t>n </a:t>
            </a:r>
            <a:r>
              <a:rPr lang="en-US" altLang="ko-KR" dirty="0">
                <a:cs typeface="Arial" panose="020B0604020202020204" pitchFamily="34" charset="0"/>
              </a:rPr>
              <a:t>is smaller than </a:t>
            </a:r>
            <a:r>
              <a:rPr lang="en-US" altLang="ko-KR" i="1" dirty="0"/>
              <a:t>n</a:t>
            </a:r>
            <a:r>
              <a:rPr lang="en-US" altLang="ko-KR" i="1" baseline="-25000" dirty="0"/>
              <a:t>0</a:t>
            </a:r>
            <a:r>
              <a:rPr lang="en-US" altLang="ko-KR" i="1" dirty="0"/>
              <a:t>.</a:t>
            </a:r>
            <a:endParaRPr lang="en-US" altLang="ko-KR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68BB6CC-9D89-514C-9F3F-3B4F3F1B0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Theta Examples 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C6B5479-E7AD-FB49-AD50-50F5043B6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As seen above the lower bound for the sorting problem lies in </a:t>
            </a:r>
            <a:r>
              <a:rPr lang="en-US" altLang="ko-KR">
                <a:latin typeface="Symbol" pitchFamily="2" charset="2"/>
              </a:rPr>
              <a:t>W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). Its upper bound lies in O(</a:t>
            </a:r>
            <a:r>
              <a:rPr lang="en-US" altLang="ko-KR" i="1"/>
              <a:t>n</a:t>
            </a:r>
            <a:r>
              <a:rPr lang="en-US" altLang="ko-KR" baseline="30000"/>
              <a:t>2</a:t>
            </a:r>
            <a:r>
              <a:rPr lang="en-US" altLang="ko-KR"/>
              <a:t>), e.g., using Bubblesort.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How can the gap between these two functions be bridged? Is it possible to find a tighter lower or a tighter upper bound?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Yes, it is possible to sort faster, namely in time O(</a:t>
            </a:r>
            <a:r>
              <a:rPr lang="en-US" altLang="ko-KR" i="1"/>
              <a:t>n</a:t>
            </a:r>
            <a:r>
              <a:rPr lang="en-US" altLang="ko-KR"/>
              <a:t>·log(</a:t>
            </a:r>
            <a:r>
              <a:rPr lang="en-US" altLang="ko-KR" i="1"/>
              <a:t>n</a:t>
            </a:r>
            <a:r>
              <a:rPr lang="en-US" altLang="ko-KR"/>
              <a:t>)). e.g., with </a:t>
            </a:r>
            <a:r>
              <a:rPr lang="en-US" altLang="ko-KR">
                <a:hlinkClick r:id="rId2"/>
              </a:rPr>
              <a:t>Heapsort</a:t>
            </a:r>
            <a:r>
              <a:rPr lang="en-US" altLang="ko-KR"/>
              <a:t>, and the lower bound can also be improved to </a:t>
            </a:r>
            <a:r>
              <a:rPr lang="en-US" altLang="ko-KR">
                <a:latin typeface="Symbol" pitchFamily="2" charset="2"/>
              </a:rPr>
              <a:t>W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·log(</a:t>
            </a:r>
            <a:r>
              <a:rPr lang="en-US" altLang="ko-KR" i="1"/>
              <a:t>n</a:t>
            </a:r>
            <a:r>
              <a:rPr lang="en-US" altLang="ko-KR"/>
              <a:t>)).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Thus, </a:t>
            </a:r>
            <a:r>
              <a:rPr lang="en-US" altLang="ko-KR" u="sng"/>
              <a:t>Heapsort</a:t>
            </a:r>
            <a:r>
              <a:rPr lang="en-US" altLang="ko-KR"/>
              <a:t> is an </a:t>
            </a:r>
            <a:r>
              <a:rPr lang="en-US" altLang="ko-KR" u="sng">
                <a:solidFill>
                  <a:srgbClr val="0000FF"/>
                </a:solidFill>
              </a:rPr>
              <a:t>optimal</a:t>
            </a:r>
            <a:r>
              <a:rPr lang="en-US" altLang="ko-KR"/>
              <a:t> sorting algorithm, since its upper bound matches the lower bound for the sorting problem.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5549-26D4-A747-9D3A-22326F29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Working Mechanism of ADT</a:t>
            </a:r>
            <a:endParaRPr lang="en-NP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C3B350B-DAFB-4CE6-8CCE-DAFD462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figure below will show what the abstract data type is and how it operates. </a:t>
            </a:r>
          </a:p>
          <a:p>
            <a:r>
              <a:rPr lang="en-US" dirty="0"/>
              <a:t>The user interacts with  the interface, using the operations that have been specified by the abstract data type. </a:t>
            </a:r>
          </a:p>
          <a:p>
            <a:r>
              <a:rPr lang="en-US" dirty="0"/>
              <a:t>The abstract data  type is the shell that the user interacts with.</a:t>
            </a:r>
          </a:p>
          <a:p>
            <a:r>
              <a:rPr lang="en-US" dirty="0"/>
              <a:t>The implementation is hidden one level deeper. </a:t>
            </a:r>
          </a:p>
          <a:p>
            <a:r>
              <a:rPr lang="en-US" dirty="0"/>
              <a:t>The user  is not concerned with the details of the implementation.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46D2B-A88C-9F47-8961-9C0A876C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649281"/>
            <a:ext cx="3328416" cy="356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61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693C48BD-6E22-8C46-B8A4-54F68956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281111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ko-KR" dirty="0"/>
              <a:t>Little oh (o) Notation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02D4A962-773E-B14C-92F1-A21F75F5C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050742"/>
            <a:ext cx="8534400" cy="3879541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FF3300"/>
                </a:solidFill>
              </a:rPr>
              <a:t>Definition</a:t>
            </a:r>
            <a:r>
              <a:rPr lang="en-US" altLang="ko-KR" dirty="0"/>
              <a:t>: </a:t>
            </a:r>
            <a:r>
              <a:rPr lang="en-US" altLang="ko-KR" b="1" i="1" dirty="0"/>
              <a:t>f(n)=o(g(n))</a:t>
            </a:r>
            <a:r>
              <a:rPr lang="en-US" altLang="ko-KR" dirty="0"/>
              <a:t> (read as “</a:t>
            </a:r>
            <a:r>
              <a:rPr lang="en-US" altLang="ko-KR" i="1" dirty="0"/>
              <a:t>f(n)</a:t>
            </a:r>
            <a:r>
              <a:rPr lang="en-US" altLang="ko-KR" dirty="0"/>
              <a:t> is little oh of </a:t>
            </a:r>
            <a:r>
              <a:rPr lang="en-US" altLang="ko-KR" i="1" dirty="0"/>
              <a:t>g(n)</a:t>
            </a:r>
            <a:r>
              <a:rPr lang="en-US" altLang="ko-KR" dirty="0"/>
              <a:t>”) </a:t>
            </a:r>
            <a:r>
              <a:rPr lang="en-US" altLang="ko-KR" dirty="0" err="1"/>
              <a:t>iff</a:t>
            </a:r>
            <a:r>
              <a:rPr lang="en-US" altLang="ko-KR" dirty="0"/>
              <a:t> </a:t>
            </a:r>
            <a:r>
              <a:rPr lang="en-US" altLang="ko-KR" i="1" dirty="0"/>
              <a:t>f(n) = O(g(n))</a:t>
            </a:r>
            <a:r>
              <a:rPr lang="en-US" altLang="ko-KR" dirty="0"/>
              <a:t> and </a:t>
            </a:r>
            <a:r>
              <a:rPr lang="en-US" altLang="ko-KR" i="1" dirty="0"/>
              <a:t>f(n) </a:t>
            </a:r>
            <a:r>
              <a:rPr lang="en-US" altLang="ko-KR" i="1" dirty="0">
                <a:cs typeface="Arial" panose="020B0604020202020204" pitchFamily="34" charset="0"/>
              </a:rPr>
              <a:t>≠</a:t>
            </a:r>
            <a:r>
              <a:rPr lang="en-US" altLang="ko-KR" i="1" dirty="0"/>
              <a:t> </a:t>
            </a:r>
            <a:r>
              <a:rPr lang="en-US" altLang="ko-KR" dirty="0">
                <a:latin typeface="Symbol" pitchFamily="2" charset="2"/>
              </a:rPr>
              <a:t>W</a:t>
            </a:r>
            <a:r>
              <a:rPr lang="en-US" altLang="ko-KR" i="1" dirty="0"/>
              <a:t>(g(n))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That is, </a:t>
            </a:r>
            <a:r>
              <a:rPr lang="en-US" altLang="ko-KR" i="1" dirty="0"/>
              <a:t>f</a:t>
            </a:r>
            <a:r>
              <a:rPr lang="en-US" altLang="ko-KR" dirty="0"/>
              <a:t> has a lower growth rate than </a:t>
            </a:r>
            <a:r>
              <a:rPr lang="en-US" altLang="ko-KR" i="1" dirty="0"/>
              <a:t>g</a:t>
            </a:r>
            <a:r>
              <a:rPr lang="en-US" altLang="ko-KR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  <a:p>
            <a:pPr eaLnBrk="1" hangingPunct="1"/>
            <a:r>
              <a:rPr lang="en-US" altLang="ko-KR" dirty="0"/>
              <a:t>Little oh is also called a loose upper bound.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/>
          </a:p>
          <a:p>
            <a:pPr eaLnBrk="1" hangingPunct="1"/>
            <a:r>
              <a:rPr lang="en-US" altLang="ko-KR" dirty="0"/>
              <a:t>Hierarchy of growth rate functions: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b="1" i="1" dirty="0">
                <a:solidFill>
                  <a:srgbClr val="0000FF"/>
                </a:solidFill>
              </a:rPr>
              <a:t>1 &lt; </a:t>
            </a:r>
            <a:r>
              <a:rPr lang="en-US" altLang="ko-KR" b="1" i="1" dirty="0" err="1">
                <a:solidFill>
                  <a:srgbClr val="0000FF"/>
                </a:solidFill>
              </a:rPr>
              <a:t>logn</a:t>
            </a:r>
            <a:r>
              <a:rPr lang="en-US" altLang="ko-KR" b="1" i="1" dirty="0">
                <a:solidFill>
                  <a:srgbClr val="0000FF"/>
                </a:solidFill>
              </a:rPr>
              <a:t> &lt; n &lt; </a:t>
            </a:r>
            <a:r>
              <a:rPr lang="en-US" altLang="ko-KR" b="1" i="1" dirty="0" err="1">
                <a:solidFill>
                  <a:srgbClr val="0000FF"/>
                </a:solidFill>
              </a:rPr>
              <a:t>nlogn</a:t>
            </a:r>
            <a:r>
              <a:rPr lang="en-US" altLang="ko-KR" b="1" i="1" dirty="0">
                <a:solidFill>
                  <a:srgbClr val="0000FF"/>
                </a:solidFill>
              </a:rPr>
              <a:t> &lt; n</a:t>
            </a:r>
            <a:r>
              <a:rPr lang="en-US" altLang="ko-KR" b="1" i="1" baseline="30000" dirty="0">
                <a:solidFill>
                  <a:srgbClr val="0000FF"/>
                </a:solidFill>
              </a:rPr>
              <a:t>2</a:t>
            </a:r>
            <a:r>
              <a:rPr lang="en-US" altLang="ko-KR" b="1" i="1" dirty="0">
                <a:solidFill>
                  <a:srgbClr val="0000FF"/>
                </a:solidFill>
              </a:rPr>
              <a:t> &lt; n</a:t>
            </a:r>
            <a:r>
              <a:rPr lang="en-US" altLang="ko-KR" b="1" i="1" baseline="30000" dirty="0">
                <a:solidFill>
                  <a:srgbClr val="0000FF"/>
                </a:solidFill>
              </a:rPr>
              <a:t>3</a:t>
            </a:r>
            <a:r>
              <a:rPr lang="en-US" altLang="ko-KR" b="1" i="1" dirty="0">
                <a:solidFill>
                  <a:srgbClr val="0000FF"/>
                </a:solidFill>
              </a:rPr>
              <a:t> &lt; 2</a:t>
            </a:r>
            <a:r>
              <a:rPr lang="en-US" altLang="ko-KR" b="1" i="1" baseline="30000" dirty="0">
                <a:solidFill>
                  <a:srgbClr val="0000FF"/>
                </a:solidFill>
              </a:rPr>
              <a:t>n</a:t>
            </a:r>
            <a:r>
              <a:rPr lang="en-US" altLang="ko-KR" b="1" i="1" dirty="0">
                <a:solidFill>
                  <a:srgbClr val="0000FF"/>
                </a:solidFill>
              </a:rPr>
              <a:t> &lt; 3</a:t>
            </a:r>
            <a:r>
              <a:rPr lang="en-US" altLang="ko-KR" b="1" i="1" baseline="30000" dirty="0">
                <a:solidFill>
                  <a:srgbClr val="0000FF"/>
                </a:solidFill>
              </a:rPr>
              <a:t>n</a:t>
            </a:r>
            <a:r>
              <a:rPr lang="en-US" altLang="ko-KR" b="1" i="1" dirty="0">
                <a:solidFill>
                  <a:srgbClr val="0000FF"/>
                </a:solidFill>
              </a:rPr>
              <a:t> &lt; n! &lt; </a:t>
            </a:r>
            <a:r>
              <a:rPr lang="en-US" altLang="ko-KR" b="1" i="1" dirty="0" err="1">
                <a:solidFill>
                  <a:srgbClr val="0000FF"/>
                </a:solidFill>
              </a:rPr>
              <a:t>n</a:t>
            </a:r>
            <a:r>
              <a:rPr lang="en-US" altLang="ko-KR" b="1" i="1" baseline="30000" dirty="0" err="1">
                <a:solidFill>
                  <a:srgbClr val="0000FF"/>
                </a:solidFill>
              </a:rPr>
              <a:t>n</a:t>
            </a:r>
            <a:endParaRPr lang="en-US" altLang="ko-KR" b="1" i="1" baseline="30000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b="1" i="1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7328419F-FDC3-B24A-9ED4-DE0CBE002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Common Growth Rate Functions</a:t>
            </a:r>
          </a:p>
        </p:txBody>
      </p:sp>
      <p:sp>
        <p:nvSpPr>
          <p:cNvPr id="94211" name="Rectangle 1027">
            <a:extLst>
              <a:ext uri="{FF2B5EF4-FFF2-40B4-BE49-F238E27FC236}">
                <a16:creationId xmlns:a16="http://schemas.microsoft.com/office/drawing/2014/main" id="{613BF710-C9B6-534F-9618-73021FD4F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1 (</a:t>
            </a:r>
            <a:r>
              <a:rPr lang="en-US" altLang="ko-KR">
                <a:solidFill>
                  <a:srgbClr val="0000FF"/>
                </a:solidFill>
              </a:rPr>
              <a:t>constant</a:t>
            </a:r>
            <a:r>
              <a:rPr lang="en-US" altLang="ko-KR"/>
              <a:t>): growth is independent of the problem size 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log</a:t>
            </a:r>
            <a:r>
              <a:rPr lang="en-US" altLang="ko-KR" baseline="-25000"/>
              <a:t>2</a:t>
            </a:r>
            <a:r>
              <a:rPr lang="en-US" altLang="ko-KR"/>
              <a:t>N (</a:t>
            </a:r>
            <a:r>
              <a:rPr lang="en-US" altLang="ko-KR">
                <a:solidFill>
                  <a:srgbClr val="0000FF"/>
                </a:solidFill>
              </a:rPr>
              <a:t>logarithmic</a:t>
            </a:r>
            <a:r>
              <a:rPr lang="en-US" altLang="ko-KR"/>
              <a:t>): growth increases slowly compared to the problem size (binary search)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N (</a:t>
            </a:r>
            <a:r>
              <a:rPr lang="en-US" altLang="ko-KR">
                <a:solidFill>
                  <a:srgbClr val="0000FF"/>
                </a:solidFill>
              </a:rPr>
              <a:t>linear</a:t>
            </a:r>
            <a:r>
              <a:rPr lang="en-US" altLang="ko-KR"/>
              <a:t>): directly proportional to the size of the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N * log</a:t>
            </a:r>
            <a:r>
              <a:rPr lang="en-US" altLang="ko-KR" baseline="-25000"/>
              <a:t>2</a:t>
            </a:r>
            <a:r>
              <a:rPr lang="en-US" altLang="ko-KR"/>
              <a:t>N (</a:t>
            </a:r>
            <a:r>
              <a:rPr lang="en-US" altLang="ko-KR" i="1">
                <a:solidFill>
                  <a:srgbClr val="0000FF"/>
                </a:solidFill>
              </a:rPr>
              <a:t>n</a:t>
            </a:r>
            <a:r>
              <a:rPr lang="en-US" altLang="ko-KR">
                <a:solidFill>
                  <a:srgbClr val="0000FF"/>
                </a:solidFill>
              </a:rPr>
              <a:t> log </a:t>
            </a:r>
            <a:r>
              <a:rPr lang="en-US" altLang="ko-KR" i="1">
                <a:solidFill>
                  <a:srgbClr val="0000FF"/>
                </a:solidFill>
              </a:rPr>
              <a:t>n</a:t>
            </a:r>
            <a:r>
              <a:rPr lang="en-US" altLang="ko-KR"/>
              <a:t>): typical of some divide and conquer approaches (merge sort)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N</a:t>
            </a:r>
            <a:r>
              <a:rPr lang="en-US" altLang="ko-KR" baseline="30000"/>
              <a:t>2</a:t>
            </a:r>
            <a:r>
              <a:rPr lang="en-US" altLang="ko-KR"/>
              <a:t> (</a:t>
            </a:r>
            <a:r>
              <a:rPr lang="en-US" altLang="ko-KR">
                <a:solidFill>
                  <a:srgbClr val="0000FF"/>
                </a:solidFill>
              </a:rPr>
              <a:t>quadratic</a:t>
            </a:r>
            <a:r>
              <a:rPr lang="en-US" altLang="ko-KR"/>
              <a:t>): typical in nested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N</a:t>
            </a:r>
            <a:r>
              <a:rPr lang="en-US" altLang="ko-KR" baseline="30000"/>
              <a:t>3</a:t>
            </a:r>
            <a:r>
              <a:rPr lang="en-US" altLang="ko-KR"/>
              <a:t> (</a:t>
            </a:r>
            <a:r>
              <a:rPr lang="en-US" altLang="ko-KR">
                <a:solidFill>
                  <a:srgbClr val="0000FF"/>
                </a:solidFill>
              </a:rPr>
              <a:t>cubic</a:t>
            </a:r>
            <a:r>
              <a:rPr lang="en-US" altLang="ko-KR"/>
              <a:t>): more nested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2</a:t>
            </a:r>
            <a:r>
              <a:rPr lang="en-US" altLang="ko-KR" baseline="30000"/>
              <a:t>N</a:t>
            </a:r>
            <a:r>
              <a:rPr lang="en-US" altLang="ko-KR"/>
              <a:t> (</a:t>
            </a:r>
            <a:r>
              <a:rPr lang="en-US" altLang="ko-KR">
                <a:solidFill>
                  <a:srgbClr val="0000FF"/>
                </a:solidFill>
              </a:rPr>
              <a:t>exponential</a:t>
            </a:r>
            <a:r>
              <a:rPr lang="en-US" altLang="ko-KR"/>
              <a:t>): growth is extremely rapid and possibly impractical.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5C528BBF-979A-8D47-8BA3-F538FEE35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16490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ko-KR"/>
              <a:t>Practical Complexities</a:t>
            </a: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C62CF143-9B97-BC41-8013-80CBB3D2F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</p:txBody>
      </p:sp>
      <p:graphicFrame>
        <p:nvGraphicFramePr>
          <p:cNvPr id="99370" name="Group 1066">
            <a:extLst>
              <a:ext uri="{FF2B5EF4-FFF2-40B4-BE49-F238E27FC236}">
                <a16:creationId xmlns:a16="http://schemas.microsoft.com/office/drawing/2014/main" id="{6BDED65D-2541-2F4F-A508-E4217F220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61728"/>
              </p:ext>
            </p:extLst>
          </p:nvPr>
        </p:nvGraphicFramePr>
        <p:xfrm>
          <a:off x="2133600" y="1951607"/>
          <a:ext cx="7924800" cy="3288348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1105903303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65211827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320728221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538666808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73794971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563195993"/>
                    </a:ext>
                  </a:extLst>
                </a:gridCol>
              </a:tblGrid>
              <a:tr h="636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logn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nlogn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  <a:r>
                        <a:rPr kumimoji="1" lang="en-US" altLang="ko-KR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98974"/>
                  </a:ext>
                </a:extLst>
              </a:tr>
              <a:tr h="1179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24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256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 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512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4096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32768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65536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4294967296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8119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BCE9-0EDB-6546-828E-18A42C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15" y="2074401"/>
            <a:ext cx="7729728" cy="1188720"/>
          </a:xfrm>
        </p:spPr>
        <p:txBody>
          <a:bodyPr/>
          <a:lstStyle/>
          <a:p>
            <a:r>
              <a:rPr lang="en-NP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6774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B15F417-8039-7548-A3A8-3B27705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13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en-NP">
                <a:latin typeface="Courier New" panose="02070309020205020404" pitchFamily="49" charset="0"/>
                <a:ea typeface="ＭＳ Ｐゴシック" panose="020B0600070205080204" pitchFamily="34" charset="-128"/>
              </a:rPr>
              <a:t>List </a:t>
            </a:r>
            <a:r>
              <a:rPr lang="en-US" altLang="en-NP">
                <a:ea typeface="ＭＳ Ｐゴシック" panose="020B0600070205080204" pitchFamily="34" charset="-128"/>
              </a:rPr>
              <a:t>ADT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350990D-959D-7447-B66A-C9008EFA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7880"/>
            <a:ext cx="8229600" cy="447844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N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 ordered collection the form A</a:t>
            </a:r>
            <a:r>
              <a:rPr lang="en-US" altLang="en-NP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n-US" altLang="en-N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A</a:t>
            </a:r>
            <a:r>
              <a:rPr lang="en-US" altLang="en-NP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N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..., A</a:t>
            </a:r>
            <a:r>
              <a:rPr lang="en-US" altLang="en-NP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N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where N is the size of the list</a:t>
            </a:r>
          </a:p>
          <a:p>
            <a:pPr eaLnBrk="1" hangingPunct="1"/>
            <a:r>
              <a:rPr lang="en-US" altLang="en-N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Operations described in Java's </a:t>
            </a:r>
            <a:r>
              <a:rPr lang="en-US" altLang="en-NP" sz="2400" dirty="0">
                <a:latin typeface="Courier" pitchFamily="2" charset="0"/>
                <a:ea typeface="ＭＳ Ｐゴシック" panose="020B0600070205080204" pitchFamily="34" charset="-128"/>
              </a:rPr>
              <a:t>List</a:t>
            </a:r>
            <a:r>
              <a:rPr lang="en-US" altLang="en-NP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interface (subset):</a:t>
            </a: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P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P" sz="2400" dirty="0" err="1">
                <a:latin typeface="Courier" pitchFamily="2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NP" sz="2400" dirty="0">
                <a:latin typeface="Courier" pitchFamily="2" charset="0"/>
                <a:ea typeface="ＭＳ Ｐゴシック" panose="020B0600070205080204" pitchFamily="34" charset="-128"/>
              </a:rPr>
              <a:t>LinkedList</a:t>
            </a:r>
            <a:r>
              <a:rPr lang="en-US" altLang="en-NP" sz="2400" dirty="0">
                <a:ea typeface="ＭＳ Ｐゴシック" panose="020B0600070205080204" pitchFamily="34" charset="-128"/>
              </a:rPr>
              <a:t> are implementations</a:t>
            </a:r>
            <a:endParaRPr lang="en-US" altLang="en-NP" dirty="0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71A5FB6-0A97-C14C-934A-BAD27CFB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D30E50-05C3-5849-8121-5203C5FA2717}" type="slidenum">
              <a:rPr lang="en-US" altLang="en-NP" sz="1400">
                <a:solidFill>
                  <a:schemeClr val="tx2"/>
                </a:solidFill>
              </a:rPr>
              <a:pPr eaLnBrk="1" hangingPunct="1"/>
              <a:t>4</a:t>
            </a:fld>
            <a:endParaRPr lang="en-US" altLang="en-NP" sz="1400">
              <a:solidFill>
                <a:schemeClr val="tx2"/>
              </a:solidFill>
            </a:endParaRPr>
          </a:p>
        </p:txBody>
      </p:sp>
      <p:graphicFrame>
        <p:nvGraphicFramePr>
          <p:cNvPr id="5" name="Group 101">
            <a:extLst>
              <a:ext uri="{FF2B5EF4-FFF2-40B4-BE49-F238E27FC236}">
                <a16:creationId xmlns:a16="http://schemas.microsoft.com/office/drawing/2014/main" id="{2BD1C8CB-5D6A-3B4A-B458-0A92C0F3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9398"/>
              </p:ext>
            </p:extLst>
          </p:nvPr>
        </p:nvGraphicFramePr>
        <p:xfrm>
          <a:off x="2269427" y="2645007"/>
          <a:ext cx="7691437" cy="278390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692495518"/>
                    </a:ext>
                  </a:extLst>
                </a:gridCol>
                <a:gridCol w="4948237">
                  <a:extLst>
                    <a:ext uri="{9D8B030D-6E8A-4147-A177-3AD203B41FA5}">
                      <a16:colId xmlns:a16="http://schemas.microsoft.com/office/drawing/2014/main" val="3294573577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elt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inserts the element at the specified position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244442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removes the element at the specified position</a:t>
                      </a:r>
                      <a:endParaRPr kumimoji="0" lang="en-US" altLang="en-N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49100"/>
                  </a:ext>
                </a:extLst>
              </a:tr>
              <a:tr h="1746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get(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returns the element at the specified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057903"/>
                  </a:ext>
                </a:extLst>
              </a:tr>
              <a:tr h="1746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set(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, 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elt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replaces the element at the specified position with the specified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846816"/>
                  </a:ext>
                </a:extLst>
              </a:tr>
              <a:tr h="1746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elt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true if the list contains the element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12816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ts val="300"/>
                        </a:spcBef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the number of elements in the list</a:t>
                      </a:r>
                      <a:endParaRPr kumimoji="0" lang="en-US" altLang="en-N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5755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2831865-CEDE-C645-9231-619A2BB9C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266700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en-NP">
                <a:ea typeface="ＭＳ Ｐゴシック" panose="020B0600070205080204" pitchFamily="34" charset="-128"/>
              </a:rPr>
              <a:t>Stack ADT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9CDBED6-1F0B-CA40-9C8C-F4B5A7294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33491"/>
            <a:ext cx="8229600" cy="452283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NP" sz="2500" b="1" dirty="0">
                <a:ea typeface="ＭＳ Ｐゴシック" panose="020B0600070205080204" pitchFamily="34" charset="-128"/>
              </a:rPr>
              <a:t>stack</a:t>
            </a:r>
            <a:r>
              <a:rPr lang="en-US" altLang="en-NP" sz="2500" dirty="0">
                <a:ea typeface="ＭＳ Ｐゴシック" panose="020B0600070205080204" pitchFamily="34" charset="-128"/>
              </a:rPr>
              <a:t>: a list with the restriction that insertions/deletions can only be performed at the top/end of the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NP" sz="2200" dirty="0">
                <a:ea typeface="ＭＳ Ｐゴシック" panose="020B0600070205080204" pitchFamily="34" charset="-128"/>
              </a:rPr>
              <a:t>Last-In, First-Out ("LIFO")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NP" sz="2200" dirty="0">
                <a:ea typeface="ＭＳ Ｐゴシック" panose="020B0600070205080204" pitchFamily="34" charset="-128"/>
              </a:rPr>
              <a:t>The elements are stored in order of insertion,</a:t>
            </a:r>
            <a:br>
              <a:rPr lang="en-US" altLang="en-NP" sz="2200" dirty="0">
                <a:ea typeface="ＭＳ Ｐゴシック" panose="020B0600070205080204" pitchFamily="34" charset="-128"/>
              </a:rPr>
            </a:br>
            <a:r>
              <a:rPr lang="en-US" altLang="en-NP" sz="2200" dirty="0">
                <a:ea typeface="ＭＳ Ｐゴシック" panose="020B0600070205080204" pitchFamily="34" charset="-128"/>
              </a:rPr>
              <a:t>but we do not think of them as having indexes.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NP" sz="2200" dirty="0">
                <a:ea typeface="ＭＳ Ｐゴシック" panose="020B0600070205080204" pitchFamily="34" charset="-128"/>
              </a:rPr>
              <a:t>The client can only add/remove/examine </a:t>
            </a:r>
            <a:br>
              <a:rPr lang="en-US" altLang="en-NP" sz="2200" dirty="0">
                <a:ea typeface="ＭＳ Ｐゴシック" panose="020B0600070205080204" pitchFamily="34" charset="-128"/>
              </a:rPr>
            </a:br>
            <a:r>
              <a:rPr lang="en-US" altLang="en-NP" sz="2200" dirty="0">
                <a:ea typeface="ＭＳ Ｐゴシック" panose="020B0600070205080204" pitchFamily="34" charset="-128"/>
              </a:rPr>
              <a:t>the last element added (the "top").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NP" sz="2500" dirty="0">
                <a:ea typeface="ＭＳ Ｐゴシック" panose="020B0600070205080204" pitchFamily="34" charset="-128"/>
              </a:rPr>
              <a:t>basic stack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NP" sz="2200" b="1" dirty="0">
                <a:ea typeface="ＭＳ Ｐゴシック" panose="020B0600070205080204" pitchFamily="34" charset="-128"/>
              </a:rPr>
              <a:t>push</a:t>
            </a:r>
            <a:r>
              <a:rPr lang="en-US" altLang="en-NP" sz="2200" dirty="0">
                <a:ea typeface="ＭＳ Ｐゴシック" panose="020B0600070205080204" pitchFamily="34" charset="-128"/>
              </a:rPr>
              <a:t>: Add an element to the top.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NP" sz="2200" b="1" dirty="0">
                <a:ea typeface="ＭＳ Ｐゴシック" panose="020B0600070205080204" pitchFamily="34" charset="-128"/>
              </a:rPr>
              <a:t>pop</a:t>
            </a:r>
            <a:r>
              <a:rPr lang="en-US" altLang="en-NP" sz="2200" dirty="0">
                <a:ea typeface="ＭＳ Ｐゴシック" panose="020B0600070205080204" pitchFamily="34" charset="-128"/>
              </a:rPr>
              <a:t>: Remove the top element.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NP" sz="2200" b="1" dirty="0">
                <a:ea typeface="ＭＳ Ｐゴシック" panose="020B0600070205080204" pitchFamily="34" charset="-128"/>
              </a:rPr>
              <a:t>peek</a:t>
            </a:r>
            <a:r>
              <a:rPr lang="en-US" altLang="en-NP" sz="2200" dirty="0">
                <a:ea typeface="ＭＳ Ｐゴシック" panose="020B0600070205080204" pitchFamily="34" charset="-128"/>
              </a:rPr>
              <a:t>: Examine the top element.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292EF5DE-5622-1342-81A9-63B656A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FDE6F4-5538-3A45-B74C-654AFA050BF1}" type="slidenum">
              <a:rPr lang="en-US" altLang="en-NP" sz="1400">
                <a:solidFill>
                  <a:schemeClr val="tx2"/>
                </a:solidFill>
              </a:rPr>
              <a:pPr eaLnBrk="1" hangingPunct="1"/>
              <a:t>5</a:t>
            </a:fld>
            <a:endParaRPr lang="en-US" altLang="en-NP" sz="1400">
              <a:solidFill>
                <a:schemeClr val="tx2"/>
              </a:solidFill>
            </a:endParaRP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ED7F0C34-D2DA-6042-8A73-404B2A51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81200"/>
            <a:ext cx="13858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stack">
            <a:extLst>
              <a:ext uri="{FF2B5EF4-FFF2-40B4-BE49-F238E27FC236}">
                <a16:creationId xmlns:a16="http://schemas.microsoft.com/office/drawing/2014/main" id="{9947528C-F8D6-874B-9252-2235CF21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267200"/>
            <a:ext cx="2495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3A8D5B-2751-1B4C-BE8C-A4ACD5DF8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Program Performance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67257E2-D0C0-F74D-82E9-2A1370911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ko-KR" dirty="0"/>
              <a:t>Program performance is the amount of computer memory and time needed to run a program.</a:t>
            </a:r>
          </a:p>
          <a:p>
            <a:pPr marL="533400" indent="-533400"/>
            <a:endParaRPr lang="en-US" altLang="ko-KR" dirty="0"/>
          </a:p>
          <a:p>
            <a:pPr marL="533400" indent="-533400"/>
            <a:r>
              <a:rPr lang="en-US" altLang="ko-KR" dirty="0"/>
              <a:t>How is it determined?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 dirty="0">
                <a:solidFill>
                  <a:srgbClr val="0000FF"/>
                </a:solidFill>
              </a:rPr>
              <a:t>Analytically</a:t>
            </a:r>
          </a:p>
          <a:p>
            <a:pPr marL="1295400" lvl="2" indent="-381000"/>
            <a:r>
              <a:rPr lang="en-US" altLang="ko-KR" dirty="0"/>
              <a:t>performance analysis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 dirty="0">
                <a:solidFill>
                  <a:srgbClr val="0000FF"/>
                </a:solidFill>
              </a:rPr>
              <a:t>Experimentally</a:t>
            </a:r>
          </a:p>
          <a:p>
            <a:pPr marL="1295400" lvl="2" indent="-381000"/>
            <a:r>
              <a:rPr lang="en-US" altLang="ko-KR" dirty="0"/>
              <a:t>performance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AF4310-E72C-D94F-ACED-D537D0FB3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Criteria for Measurement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2A18E0-066B-CA48-B84B-7F60BEEA2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rgbClr val="0000FF"/>
                </a:solidFill>
              </a:rPr>
              <a:t>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amount of memory program occupies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usually measured in bytes, KB or MB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rgbClr val="0000FF"/>
                </a:solidFill>
              </a:rPr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execution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usually measured by the number of executions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9FB44A-99EE-6A4D-8A62-F49D095AD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Space Complexity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DD00C28-B2F4-E444-9E32-A4BC6B6A5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Space complexity is defined as the </a:t>
            </a:r>
            <a:r>
              <a:rPr lang="en-US" altLang="ko-KR">
                <a:solidFill>
                  <a:srgbClr val="0000FF"/>
                </a:solidFill>
              </a:rPr>
              <a:t>amount of memory</a:t>
            </a:r>
            <a:r>
              <a:rPr lang="en-US" altLang="ko-KR"/>
              <a:t> a program needs to run to completion.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Why is this of concern?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We could be running on a multi-user system where programs are allocated a specific amount of space.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We may not have sufficient memory on our 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There may be multiple solutions, each having different space requirements.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space complexity may define an upper bound on the data that the program can handle.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8730FE6-C44C-2641-B1D5-6579D549D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Components of Program Space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A2B73A8-CB3E-AD43-9D94-B8CBDFE9D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Data space</a:t>
            </a:r>
          </a:p>
          <a:p>
            <a:pPr lvl="1" eaLnBrk="1" hangingPunct="1"/>
            <a:r>
              <a:rPr lang="en-US" altLang="ko-KR" dirty="0"/>
              <a:t>very much dependent on the computer architecture and compiler</a:t>
            </a:r>
          </a:p>
          <a:p>
            <a:pPr lvl="1" eaLnBrk="1" hangingPunct="1"/>
            <a:r>
              <a:rPr lang="en-US" altLang="ko-KR" dirty="0"/>
              <a:t>The magnitude of the data that a program works with is another factor</a:t>
            </a:r>
          </a:p>
          <a:p>
            <a:pPr lvl="1" eaLnBrk="1" hangingPunct="1"/>
            <a:endParaRPr lang="en-US" altLang="ko-KR" dirty="0"/>
          </a:p>
          <a:p>
            <a:pPr lvl="1" eaLnBrk="1" hangingPunct="1"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char	1		float	4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short	2		double	8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int	2		long double10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long	4		pointer	2</a:t>
            </a:r>
          </a:p>
          <a:p>
            <a:pPr lvl="1" eaLnBrk="1" hangingPunct="1">
              <a:buFontTx/>
              <a:buNone/>
            </a:pPr>
            <a:r>
              <a:rPr lang="en-US" altLang="ko-KR" dirty="0">
                <a:solidFill>
                  <a:srgbClr val="0000FF"/>
                </a:solidFill>
              </a:rPr>
              <a:t>	</a:t>
            </a:r>
            <a:r>
              <a:rPr lang="en-US" altLang="ko-KR" dirty="0"/>
              <a:t>Unit: bytes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 autoUpdateAnimBg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76D0F537BFC41899574441D7D87F4" ma:contentTypeVersion="10" ma:contentTypeDescription="Create a new document." ma:contentTypeScope="" ma:versionID="582112bf26593109ea34cd3002fdec9b">
  <xsd:schema xmlns:xsd="http://www.w3.org/2001/XMLSchema" xmlns:xs="http://www.w3.org/2001/XMLSchema" xmlns:p="http://schemas.microsoft.com/office/2006/metadata/properties" xmlns:ns2="df36ac86-8348-4943-b6e5-65ecb424dacd" targetNamespace="http://schemas.microsoft.com/office/2006/metadata/properties" ma:root="true" ma:fieldsID="8284bafebd25dcff7652aa637e0615b3" ns2:_="">
    <xsd:import namespace="df36ac86-8348-4943-b6e5-65ecb424d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6ac86-8348-4943-b6e5-65ecb424da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CAFBB-E314-41E4-BC5A-DF4166AAD81E}"/>
</file>

<file path=customXml/itemProps2.xml><?xml version="1.0" encoding="utf-8"?>
<ds:datastoreItem xmlns:ds="http://schemas.openxmlformats.org/officeDocument/2006/customXml" ds:itemID="{386D06D3-7EDB-476A-8E3A-8434A9294E04}"/>
</file>

<file path=customXml/itemProps3.xml><?xml version="1.0" encoding="utf-8"?>
<ds:datastoreItem xmlns:ds="http://schemas.openxmlformats.org/officeDocument/2006/customXml" ds:itemID="{6ABE0815-129D-4C99-9F4C-C8D06F8D3B98}"/>
</file>

<file path=docProps/app.xml><?xml version="1.0" encoding="utf-8"?>
<Properties xmlns="http://schemas.openxmlformats.org/officeDocument/2006/extended-properties" xmlns:vt="http://schemas.openxmlformats.org/officeDocument/2006/docPropsVTypes">
  <Template>{12698FD7-B360-AD40-AE50-2B178CA6F2FE}tf10001120</Template>
  <TotalTime>445</TotalTime>
  <Words>2938</Words>
  <Application>Microsoft Macintosh PowerPoint</Application>
  <PresentationFormat>Widescreen</PresentationFormat>
  <Paragraphs>274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Gill Sans MT</vt:lpstr>
      <vt:lpstr>Symbol</vt:lpstr>
      <vt:lpstr>Verdana</vt:lpstr>
      <vt:lpstr>Wingdings</vt:lpstr>
      <vt:lpstr>Wingdings 3</vt:lpstr>
      <vt:lpstr>Parcel</vt:lpstr>
      <vt:lpstr>aDT and Program Performance</vt:lpstr>
      <vt:lpstr>Abstract Data Types</vt:lpstr>
      <vt:lpstr>Working Mechanism of ADT</vt:lpstr>
      <vt:lpstr>List ADT</vt:lpstr>
      <vt:lpstr>Stack ADT</vt:lpstr>
      <vt:lpstr>Program Performance</vt:lpstr>
      <vt:lpstr>Criteria for Measurement</vt:lpstr>
      <vt:lpstr>Space Complexity</vt:lpstr>
      <vt:lpstr>Components of Program Space</vt:lpstr>
      <vt:lpstr>Components of Program Space</vt:lpstr>
      <vt:lpstr>Time Complexity</vt:lpstr>
      <vt:lpstr>Time Complexity</vt:lpstr>
      <vt:lpstr>Operation Count</vt:lpstr>
      <vt:lpstr>Operation Count </vt:lpstr>
      <vt:lpstr>Step Count</vt:lpstr>
      <vt:lpstr>Step Count</vt:lpstr>
      <vt:lpstr>Step Count</vt:lpstr>
      <vt:lpstr>Step Count</vt:lpstr>
      <vt:lpstr>Asymptotic Complexity</vt:lpstr>
      <vt:lpstr>Complexity Example</vt:lpstr>
      <vt:lpstr>Asymptotic Notation</vt:lpstr>
      <vt:lpstr>Upper Bounds</vt:lpstr>
      <vt:lpstr>Big Oh (O) Notation</vt:lpstr>
      <vt:lpstr>Big Oh Examples</vt:lpstr>
      <vt:lpstr>Lower Bounds</vt:lpstr>
      <vt:lpstr>PowerPoint Presentation</vt:lpstr>
      <vt:lpstr>PowerPoint Presentation</vt:lpstr>
      <vt:lpstr>Theta (Q) Notation </vt:lpstr>
      <vt:lpstr>Theta Examples </vt:lpstr>
      <vt:lpstr>Little oh (o) Notation</vt:lpstr>
      <vt:lpstr>Common Growth Rate Functions</vt:lpstr>
      <vt:lpstr>Practical Complexities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 Lohani</dc:creator>
  <cp:lastModifiedBy>Biswas Lohani</cp:lastModifiedBy>
  <cp:revision>12</cp:revision>
  <dcterms:created xsi:type="dcterms:W3CDTF">2021-05-04T05:22:30Z</dcterms:created>
  <dcterms:modified xsi:type="dcterms:W3CDTF">2021-05-04T13:29:07Z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0x0101003C376D0F537BFC41899574441D7D87F4</vt:lpwstr>
  </property>
</Properties>
</file>