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9"/>
  </p:notesMasterIdLst>
  <p:sldIdLst>
    <p:sldId id="256" r:id="rId2"/>
    <p:sldId id="353" r:id="rId3"/>
    <p:sldId id="354" r:id="rId4"/>
    <p:sldId id="358" r:id="rId5"/>
    <p:sldId id="355" r:id="rId6"/>
    <p:sldId id="356" r:id="rId7"/>
    <p:sldId id="357" r:id="rId8"/>
  </p:sldIdLst>
  <p:sldSz cx="12192000" cy="6858000"/>
  <p:notesSz cx="6858000" cy="9144000"/>
  <p:defaultTextStyle>
    <a:defPPr>
      <a:defRPr lang="en-N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6327"/>
  </p:normalViewPr>
  <p:slideViewPr>
    <p:cSldViewPr snapToGrid="0" snapToObjects="1">
      <p:cViewPr varScale="1">
        <p:scale>
          <a:sx n="144" d="100"/>
          <a:sy n="144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44B8D-EF5F-7C48-8B5F-E6066D9D6AAC}" type="datetimeFigureOut">
              <a:rPr lang="en-NP" smtClean="0"/>
              <a:t>09/05/2021</a:t>
            </a:fld>
            <a:endParaRPr lang="en-N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28A66-7F22-304F-B100-AA5AC0286858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089203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9813E00A-AA77-AA49-8D9A-E5DF513D223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8BD23BB1-5F7A-3E46-B735-00EC0CDFA0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NP">
                <a:latin typeface="Arial" panose="020B0604020202020204" pitchFamily="34" charset="0"/>
                <a:ea typeface="ＭＳ Ｐゴシック" panose="020B0600070205080204" pitchFamily="34" charset="-128"/>
              </a:rPr>
              <a:t>use jGRASP Interactions window to create a list and add some elements, get them, check size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64AD-21A2-6644-AB84-530539617426}" type="datetimeFigureOut">
              <a:rPr lang="en-NP" smtClean="0"/>
              <a:t>09/05/2021</a:t>
            </a:fld>
            <a:endParaRPr lang="en-N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9CA7-F706-4D46-82E0-3784AF194249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733078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64AD-21A2-6644-AB84-530539617426}" type="datetimeFigureOut">
              <a:rPr lang="en-NP" smtClean="0"/>
              <a:t>09/05/2021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9CA7-F706-4D46-82E0-3784AF194249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1386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64AD-21A2-6644-AB84-530539617426}" type="datetimeFigureOut">
              <a:rPr lang="en-NP" smtClean="0"/>
              <a:t>09/05/2021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9CA7-F706-4D46-82E0-3784AF194249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930562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64AD-21A2-6644-AB84-530539617426}" type="datetimeFigureOut">
              <a:rPr lang="en-NP" smtClean="0"/>
              <a:t>09/05/2021</a:t>
            </a:fld>
            <a:endParaRPr lang="en-N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9CA7-F706-4D46-82E0-3784AF194249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71378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64AD-21A2-6644-AB84-530539617426}" type="datetimeFigureOut">
              <a:rPr lang="en-NP" smtClean="0"/>
              <a:t>09/05/2021</a:t>
            </a:fld>
            <a:endParaRPr lang="en-N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9CA7-F706-4D46-82E0-3784AF194249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799135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64AD-21A2-6644-AB84-530539617426}" type="datetimeFigureOut">
              <a:rPr lang="en-NP" smtClean="0"/>
              <a:t>09/05/2021</a:t>
            </a:fld>
            <a:endParaRPr lang="en-NP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9CA7-F706-4D46-82E0-3784AF194249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116979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64AD-21A2-6644-AB84-530539617426}" type="datetimeFigureOut">
              <a:rPr lang="en-NP" smtClean="0"/>
              <a:t>09/05/2021</a:t>
            </a:fld>
            <a:endParaRPr lang="en-N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9CA7-F706-4D46-82E0-3784AF194249}" type="slidenum">
              <a:rPr lang="en-NP" smtClean="0"/>
              <a:t>‹#›</a:t>
            </a:fld>
            <a:endParaRPr lang="en-NP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903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64AD-21A2-6644-AB84-530539617426}" type="datetimeFigureOut">
              <a:rPr lang="en-NP" smtClean="0"/>
              <a:t>09/05/2021</a:t>
            </a:fld>
            <a:endParaRPr lang="en-N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9CA7-F706-4D46-82E0-3784AF194249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00198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64AD-21A2-6644-AB84-530539617426}" type="datetimeFigureOut">
              <a:rPr lang="en-NP" smtClean="0"/>
              <a:t>09/05/2021</a:t>
            </a:fld>
            <a:endParaRPr lang="en-N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9CA7-F706-4D46-82E0-3784AF194249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0467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64AD-21A2-6644-AB84-530539617426}" type="datetimeFigureOut">
              <a:rPr lang="en-NP" smtClean="0"/>
              <a:t>09/05/2021</a:t>
            </a:fld>
            <a:endParaRPr lang="en-NP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NP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9CA7-F706-4D46-82E0-3784AF194249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922251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4FF64AD-21A2-6644-AB84-530539617426}" type="datetimeFigureOut">
              <a:rPr lang="en-NP" smtClean="0"/>
              <a:t>09/05/2021</a:t>
            </a:fld>
            <a:endParaRPr lang="en-NP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NP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9CA7-F706-4D46-82E0-3784AF194249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61169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F64AD-21A2-6644-AB84-530539617426}" type="datetimeFigureOut">
              <a:rPr lang="en-NP" smtClean="0"/>
              <a:t>09/05/2021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7149CA7-F706-4D46-82E0-3784AF194249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5752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259B0-4BD5-4F40-A6DB-B665D5CA64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P" dirty="0"/>
              <a:t>LISTS and ARRAYS</a:t>
            </a:r>
          </a:p>
        </p:txBody>
      </p:sp>
    </p:spTree>
    <p:extLst>
      <p:ext uri="{BB962C8B-B14F-4D97-AF65-F5344CB8AC3E}">
        <p14:creationId xmlns:p14="http://schemas.microsoft.com/office/powerpoint/2010/main" val="305828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9247E940-F470-FC46-B93F-BEA9043BCC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94148" y="361818"/>
            <a:ext cx="7729728" cy="1188720"/>
          </a:xfrm>
        </p:spPr>
        <p:txBody>
          <a:bodyPr/>
          <a:lstStyle/>
          <a:p>
            <a:r>
              <a:rPr lang="en-US" altLang="en-NP">
                <a:ea typeface="ＭＳ Ｐゴシック" panose="020B0600070205080204" pitchFamily="34" charset="-128"/>
              </a:rPr>
              <a:t>Lists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1C6B479C-C530-594F-AAA2-C3EACC727C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0" y="1748900"/>
            <a:ext cx="9144000" cy="5109099"/>
          </a:xfrm>
        </p:spPr>
        <p:txBody>
          <a:bodyPr/>
          <a:lstStyle/>
          <a:p>
            <a:r>
              <a:rPr lang="en-US" altLang="en-NP" b="1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list</a:t>
            </a:r>
            <a:r>
              <a:rPr lang="en-US" altLang="en-NP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: a collection storing an ordered sequence of elements</a:t>
            </a:r>
          </a:p>
          <a:p>
            <a:pPr lvl="1"/>
            <a:r>
              <a:rPr lang="en-US" altLang="en-NP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each element is accessible by a 0-based </a:t>
            </a:r>
            <a:r>
              <a:rPr lang="en-US" altLang="en-NP" b="1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index</a:t>
            </a:r>
          </a:p>
          <a:p>
            <a:pPr lvl="1"/>
            <a:r>
              <a:rPr lang="en-US" altLang="en-NP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a list has a </a:t>
            </a:r>
            <a:r>
              <a:rPr lang="en-US" altLang="en-NP" b="1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size</a:t>
            </a:r>
            <a:r>
              <a:rPr lang="en-US" altLang="en-NP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 (number of elements that have been added)</a:t>
            </a:r>
          </a:p>
          <a:p>
            <a:pPr lvl="1"/>
            <a:r>
              <a:rPr lang="en-US" altLang="en-NP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elements can be added to the front, back, or elsewhere</a:t>
            </a:r>
          </a:p>
          <a:p>
            <a:pPr lvl="1"/>
            <a:r>
              <a:rPr lang="en-US" altLang="en-NP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in Java, a list can be represented as an </a:t>
            </a:r>
            <a:r>
              <a:rPr lang="en-US" altLang="en-NP" b="1" dirty="0" err="1">
                <a:solidFill>
                  <a:srgbClr val="40404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ArrayList</a:t>
            </a:r>
            <a:r>
              <a:rPr lang="en-US" altLang="en-NP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 object</a:t>
            </a:r>
          </a:p>
        </p:txBody>
      </p:sp>
      <p:pic>
        <p:nvPicPr>
          <p:cNvPr id="102404" name="Picture 4" descr="art08_03">
            <a:extLst>
              <a:ext uri="{FF2B5EF4-FFF2-40B4-BE49-F238E27FC236}">
                <a16:creationId xmlns:a16="http://schemas.microsoft.com/office/drawing/2014/main" id="{450FBBA7-A15D-0D44-8409-2F0AE83E2E2C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325" y="3670361"/>
            <a:ext cx="6921374" cy="283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09E1EF82-9D95-4840-89F4-ACC8E6958B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24604" y="405399"/>
            <a:ext cx="7729728" cy="1188720"/>
          </a:xfrm>
        </p:spPr>
        <p:txBody>
          <a:bodyPr/>
          <a:lstStyle/>
          <a:p>
            <a:r>
              <a:rPr lang="en-US" altLang="en-NP">
                <a:ea typeface="ＭＳ Ｐゴシック" panose="020B0600070205080204" pitchFamily="34" charset="-128"/>
              </a:rPr>
              <a:t>Idea of a list</a:t>
            </a:r>
          </a:p>
        </p:txBody>
      </p:sp>
      <p:sp>
        <p:nvSpPr>
          <p:cNvPr id="467971" name="Rectangle 3">
            <a:extLst>
              <a:ext uri="{FF2B5EF4-FFF2-40B4-BE49-F238E27FC236}">
                <a16:creationId xmlns:a16="http://schemas.microsoft.com/office/drawing/2014/main" id="{CB48DA19-731C-604D-9761-6797E2081B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0" y="1837678"/>
            <a:ext cx="9144000" cy="4021584"/>
          </a:xfrm>
        </p:spPr>
        <p:txBody>
          <a:bodyPr>
            <a:normAutofit/>
          </a:bodyPr>
          <a:lstStyle/>
          <a:p>
            <a:r>
              <a:rPr lang="en-US" altLang="en-NP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Rather than creating an array of boxes, create an object that represents a "list" of items.  (initially an empty list.)</a:t>
            </a:r>
            <a:endParaRPr lang="en-US" altLang="en-NP" sz="800" dirty="0">
              <a:solidFill>
                <a:srgbClr val="404040"/>
              </a:solidFill>
              <a:ea typeface="ＭＳ Ｐゴシック" panose="020B0600070205080204" pitchFamily="34" charset="-128"/>
            </a:endParaRPr>
          </a:p>
          <a:p>
            <a:pPr lvl="1">
              <a:buFont typeface="Wingdings" pitchFamily="2" charset="2"/>
              <a:buNone/>
            </a:pPr>
            <a:r>
              <a:rPr lang="en-US" altLang="en-NP" dirty="0">
                <a:solidFill>
                  <a:srgbClr val="40404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[]</a:t>
            </a:r>
          </a:p>
          <a:p>
            <a:r>
              <a:rPr lang="en-US" altLang="en-NP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You can add items to the list.</a:t>
            </a:r>
          </a:p>
          <a:p>
            <a:pPr lvl="1"/>
            <a:r>
              <a:rPr lang="en-US" altLang="en-NP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The default behavior is to add to the end of the list.</a:t>
            </a:r>
            <a:endParaRPr lang="en-US" altLang="en-NP" sz="800" dirty="0">
              <a:solidFill>
                <a:srgbClr val="404040"/>
              </a:solidFill>
              <a:ea typeface="ＭＳ Ｐゴシック" panose="020B0600070205080204" pitchFamily="34" charset="-128"/>
            </a:endParaRPr>
          </a:p>
          <a:p>
            <a:pPr lvl="1">
              <a:buFont typeface="Wingdings" pitchFamily="2" charset="2"/>
              <a:buNone/>
            </a:pPr>
            <a:r>
              <a:rPr lang="en-US" altLang="en-NP" dirty="0">
                <a:solidFill>
                  <a:srgbClr val="40404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[hello, ABC, goodbye, okay]</a:t>
            </a:r>
          </a:p>
          <a:p>
            <a:r>
              <a:rPr lang="en-US" altLang="en-NP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The list object keeps track of the element values that have been added to it, their order, indexes, and its total size.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7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30BB-5AA1-3143-BBD6-A1661C75D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vs </a:t>
            </a:r>
            <a:r>
              <a:rPr lang="en-US" dirty="0" err="1"/>
              <a:t>ArrayList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60DDB-6612-3347-A9A8-2C1EFB843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Java, following are two different ways to create an array.</a:t>
            </a:r>
          </a:p>
          <a:p>
            <a:r>
              <a:rPr lang="en-US" dirty="0"/>
              <a:t>Array:</a:t>
            </a:r>
          </a:p>
          <a:p>
            <a:pPr lvl="1"/>
            <a:r>
              <a:rPr lang="en-US" dirty="0"/>
              <a:t>Simple fixed sized arrays that we create in Java, like below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arr</a:t>
            </a:r>
            <a:r>
              <a:rPr lang="en-US" dirty="0"/>
              <a:t>[] = new int[10]</a:t>
            </a:r>
          </a:p>
          <a:p>
            <a:r>
              <a:rPr lang="en-US" dirty="0" err="1"/>
              <a:t>ArrayList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Dynamic sized arrays in Java that implement List interface.</a:t>
            </a:r>
          </a:p>
          <a:p>
            <a:pPr lvl="1"/>
            <a:r>
              <a:rPr lang="en-US" dirty="0" err="1"/>
              <a:t>ArrayList</a:t>
            </a:r>
            <a:r>
              <a:rPr lang="en-US" dirty="0"/>
              <a:t>&lt;Type&gt; </a:t>
            </a:r>
            <a:r>
              <a:rPr lang="en-US" dirty="0" err="1"/>
              <a:t>arrL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&lt;Type&gt;();</a:t>
            </a:r>
          </a:p>
          <a:p>
            <a:pPr lvl="1"/>
            <a:r>
              <a:rPr lang="en-US" dirty="0"/>
              <a:t>Here Type is the type of elements in </a:t>
            </a:r>
            <a:r>
              <a:rPr lang="en-US" dirty="0" err="1"/>
              <a:t>ArrayList</a:t>
            </a:r>
            <a:r>
              <a:rPr lang="en-US" dirty="0"/>
              <a:t> </a:t>
            </a:r>
            <a:r>
              <a:rPr lang="en-US" dirty="0" err="1"/>
              <a:t>tobe</a:t>
            </a:r>
            <a:r>
              <a:rPr lang="en-US" dirty="0"/>
              <a:t> created</a:t>
            </a: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4125509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97C979BA-13C8-F341-B14F-291C1C77F9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60115" y="242050"/>
            <a:ext cx="7729728" cy="1188720"/>
          </a:xfrm>
        </p:spPr>
        <p:txBody>
          <a:bodyPr/>
          <a:lstStyle/>
          <a:p>
            <a:r>
              <a:rPr lang="en-US" altLang="en-NP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ArrayList</a:t>
            </a:r>
            <a:r>
              <a:rPr lang="en-US" altLang="en-NP" dirty="0">
                <a:ea typeface="ＭＳ Ｐゴシック" panose="020B0600070205080204" pitchFamily="34" charset="-128"/>
              </a:rPr>
              <a:t> </a:t>
            </a:r>
            <a:r>
              <a:rPr lang="en-US" altLang="en-NP" dirty="0" err="1">
                <a:ea typeface="ＭＳ Ｐゴシック" panose="020B0600070205080204" pitchFamily="34" charset="-128"/>
              </a:rPr>
              <a:t>methodS</a:t>
            </a:r>
            <a:endParaRPr lang="en-US" altLang="en-NP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468995" name="Group 3">
            <a:extLst>
              <a:ext uri="{FF2B5EF4-FFF2-40B4-BE49-F238E27FC236}">
                <a16:creationId xmlns:a16="http://schemas.microsoft.com/office/drawing/2014/main" id="{E11F3655-21B8-9F4B-A8B6-2BA8CE89D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537517"/>
              </p:ext>
            </p:extLst>
          </p:nvPr>
        </p:nvGraphicFramePr>
        <p:xfrm>
          <a:off x="1722268" y="1637930"/>
          <a:ext cx="9132904" cy="4785360"/>
        </p:xfrm>
        <a:graphic>
          <a:graphicData uri="http://schemas.openxmlformats.org/drawingml/2006/table">
            <a:tbl>
              <a:tblPr/>
              <a:tblGrid>
                <a:gridCol w="3177490">
                  <a:extLst>
                    <a:ext uri="{9D8B030D-6E8A-4147-A177-3AD203B41FA5}">
                      <a16:colId xmlns:a16="http://schemas.microsoft.com/office/drawing/2014/main" val="3884952312"/>
                    </a:ext>
                  </a:extLst>
                </a:gridCol>
                <a:gridCol w="5955414">
                  <a:extLst>
                    <a:ext uri="{9D8B030D-6E8A-4147-A177-3AD203B41FA5}">
                      <a16:colId xmlns:a16="http://schemas.microsoft.com/office/drawing/2014/main" val="314131489"/>
                    </a:ext>
                  </a:extLst>
                </a:gridCol>
              </a:tblGrid>
              <a:tr h="17462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NP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add(</a:t>
                      </a:r>
                      <a:r>
                        <a:rPr kumimoji="0" lang="en-US" altLang="en-NP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NP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NP" sz="20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NP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appends value at end of 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198761"/>
                  </a:ext>
                </a:extLst>
              </a:tr>
              <a:tr h="18415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N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add(</a:t>
                      </a:r>
                      <a:r>
                        <a:rPr kumimoji="0" lang="en-US" altLang="en-NP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index</a:t>
                      </a:r>
                      <a:r>
                        <a:rPr kumimoji="0" lang="en-US" altLang="en-N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NP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N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NP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N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inserts given value just before the given index, shifting subsequent values to the 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226971"/>
                  </a:ext>
                </a:extLst>
              </a:tr>
              <a:tr h="17462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NP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clear()</a:t>
                      </a:r>
                      <a:endParaRPr kumimoji="0" lang="en-US" altLang="en-NP" sz="20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NP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removes all elements of the 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966580"/>
                  </a:ext>
                </a:extLst>
              </a:tr>
              <a:tr h="18415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NP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indexOf(</a:t>
                      </a:r>
                      <a:r>
                        <a:rPr kumimoji="0" lang="en-US" altLang="en-NP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NP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NP" sz="20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NP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returns first index where given value is found in list (-1 if not found)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978890"/>
                  </a:ext>
                </a:extLst>
              </a:tr>
              <a:tr h="18415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NP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get(</a:t>
                      </a:r>
                      <a:r>
                        <a:rPr kumimoji="0" lang="en-US" altLang="en-NP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index</a:t>
                      </a:r>
                      <a:r>
                        <a:rPr kumimoji="0" lang="en-US" altLang="en-NP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NP" sz="20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NP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returns the value at given index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407513"/>
                  </a:ext>
                </a:extLst>
              </a:tr>
              <a:tr h="18415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NP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remove(</a:t>
                      </a:r>
                      <a:r>
                        <a:rPr kumimoji="0" lang="en-US" altLang="en-NP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index</a:t>
                      </a:r>
                      <a:r>
                        <a:rPr kumimoji="0" lang="en-US" altLang="en-NP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NP" sz="20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NP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removes/returns value at given index, shifting subsequent values to the left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6177897"/>
                  </a:ext>
                </a:extLst>
              </a:tr>
              <a:tr h="17462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NP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set(</a:t>
                      </a:r>
                      <a:r>
                        <a:rPr kumimoji="0" lang="en-US" altLang="en-NP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index</a:t>
                      </a:r>
                      <a:r>
                        <a:rPr kumimoji="0" lang="en-US" altLang="en-NP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NP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NP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NP" sz="20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NP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replaces value at given index with given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294468"/>
                  </a:ext>
                </a:extLst>
              </a:tr>
              <a:tr h="3952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NP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size()</a:t>
                      </a:r>
                      <a:endParaRPr kumimoji="0" lang="en-US" altLang="en-NP" sz="20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NP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returns the number of elements in 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438551"/>
                  </a:ext>
                </a:extLst>
              </a:tr>
              <a:tr h="17462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NP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toString()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N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returns a string representation of the list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N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such as </a:t>
                      </a:r>
                      <a:r>
                        <a:rPr kumimoji="0" lang="en-US" altLang="en-N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"[3, 42, -7, 15]"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00947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806F2640-F9AB-E046-9E9F-F3053F00F9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31136" y="251930"/>
            <a:ext cx="7729728" cy="1188720"/>
          </a:xfrm>
        </p:spPr>
        <p:txBody>
          <a:bodyPr/>
          <a:lstStyle/>
          <a:p>
            <a:r>
              <a:rPr lang="en-US" altLang="en-NP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ArrayList</a:t>
            </a:r>
            <a:r>
              <a:rPr lang="en-US" altLang="en-NP" dirty="0">
                <a:ea typeface="ＭＳ Ｐゴシック" panose="020B0600070205080204" pitchFamily="34" charset="-128"/>
              </a:rPr>
              <a:t> methods</a:t>
            </a:r>
          </a:p>
        </p:txBody>
      </p:sp>
      <p:graphicFrame>
        <p:nvGraphicFramePr>
          <p:cNvPr id="470060" name="Group 44">
            <a:extLst>
              <a:ext uri="{FF2B5EF4-FFF2-40B4-BE49-F238E27FC236}">
                <a16:creationId xmlns:a16="http://schemas.microsoft.com/office/drawing/2014/main" id="{62E8892C-6D86-874B-9C84-D8382ABDF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306995"/>
              </p:ext>
            </p:extLst>
          </p:nvPr>
        </p:nvGraphicFramePr>
        <p:xfrm>
          <a:off x="1376039" y="1594543"/>
          <a:ext cx="9139269" cy="4846320"/>
        </p:xfrm>
        <a:graphic>
          <a:graphicData uri="http://schemas.openxmlformats.org/drawingml/2006/table">
            <a:tbl>
              <a:tblPr/>
              <a:tblGrid>
                <a:gridCol w="2743914">
                  <a:extLst>
                    <a:ext uri="{9D8B030D-6E8A-4147-A177-3AD203B41FA5}">
                      <a16:colId xmlns:a16="http://schemas.microsoft.com/office/drawing/2014/main" val="2184654420"/>
                    </a:ext>
                  </a:extLst>
                </a:gridCol>
                <a:gridCol w="6395355">
                  <a:extLst>
                    <a:ext uri="{9D8B030D-6E8A-4147-A177-3AD203B41FA5}">
                      <a16:colId xmlns:a16="http://schemas.microsoft.com/office/drawing/2014/main" val="3650811069"/>
                    </a:ext>
                  </a:extLst>
                </a:gridCol>
              </a:tblGrid>
              <a:tr h="59155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N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addAll(</a:t>
                      </a:r>
                      <a:r>
                        <a:rPr kumimoji="0" lang="en-US" altLang="en-N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list</a:t>
                      </a:r>
                      <a:r>
                        <a:rPr kumimoji="0" lang="en-US" altLang="en-N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NP" sz="1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N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addAll(</a:t>
                      </a:r>
                      <a:r>
                        <a:rPr kumimoji="0" lang="en-US" altLang="en-N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index</a:t>
                      </a:r>
                      <a:r>
                        <a:rPr kumimoji="0" lang="en-US" altLang="en-N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N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list</a:t>
                      </a:r>
                      <a:r>
                        <a:rPr kumimoji="0" lang="en-US" altLang="en-N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NP" sz="1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N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adds all elements from the given list to this list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N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(at the end of the list, or inserts them at the given index)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909756"/>
                  </a:ext>
                </a:extLst>
              </a:tr>
              <a:tr h="33803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N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contains(</a:t>
                      </a:r>
                      <a:r>
                        <a:rPr kumimoji="0" lang="en-US" altLang="en-N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N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NP" sz="1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N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returns true if given value is found somewhere in this 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78364"/>
                  </a:ext>
                </a:extLst>
              </a:tr>
              <a:tr h="33803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N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containsAll(</a:t>
                      </a:r>
                      <a:r>
                        <a:rPr kumimoji="0" lang="en-US" altLang="en-N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list</a:t>
                      </a:r>
                      <a:r>
                        <a:rPr kumimoji="0" lang="en-US" altLang="en-N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NP" sz="1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N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returns true if this list contains every element from given 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9589517"/>
                  </a:ext>
                </a:extLst>
              </a:tr>
              <a:tr h="33803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N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equals(</a:t>
                      </a:r>
                      <a:r>
                        <a:rPr kumimoji="0" lang="en-US" altLang="en-N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list</a:t>
                      </a:r>
                      <a:r>
                        <a:rPr kumimoji="0" lang="en-US" altLang="en-N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NP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N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returns true if given other list contains the same elements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56005"/>
                  </a:ext>
                </a:extLst>
              </a:tr>
              <a:tr h="59155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N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iterator()</a:t>
                      </a:r>
                      <a:endParaRPr kumimoji="0" lang="en-US" altLang="en-NP" sz="1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N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listIterator()</a:t>
                      </a:r>
                      <a:endParaRPr kumimoji="0" lang="en-US" altLang="en-NP" sz="1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N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returns an object used to examine the contents of the 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311362"/>
                  </a:ext>
                </a:extLst>
              </a:tr>
              <a:tr h="33803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N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lastIndexOf(</a:t>
                      </a:r>
                      <a:r>
                        <a:rPr kumimoji="0" lang="en-US" altLang="en-N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N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NP" sz="1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N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returns last index value is found in list (-1 if not found)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149708"/>
                  </a:ext>
                </a:extLst>
              </a:tr>
              <a:tr h="33803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N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remove(</a:t>
                      </a:r>
                      <a:r>
                        <a:rPr kumimoji="0" lang="en-US" altLang="en-N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N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NP" sz="1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N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finds and removes the given value from this 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840704"/>
                  </a:ext>
                </a:extLst>
              </a:tr>
              <a:tr h="33803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N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removeAll(</a:t>
                      </a:r>
                      <a:r>
                        <a:rPr kumimoji="0" lang="en-US" altLang="en-N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list</a:t>
                      </a:r>
                      <a:r>
                        <a:rPr kumimoji="0" lang="en-US" altLang="en-N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NP" sz="1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N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removes any elements found in the given list from this 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110774"/>
                  </a:ext>
                </a:extLst>
              </a:tr>
              <a:tr h="33803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N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retainAll(</a:t>
                      </a:r>
                      <a:r>
                        <a:rPr kumimoji="0" lang="en-US" altLang="en-N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list</a:t>
                      </a:r>
                      <a:r>
                        <a:rPr kumimoji="0" lang="en-US" altLang="en-N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NP" sz="1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N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removes any elements </a:t>
                      </a:r>
                      <a:r>
                        <a:rPr kumimoji="0" lang="en-US" altLang="en-NP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kumimoji="0" lang="en-US" altLang="en-N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 found in given list from this 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462383"/>
                  </a:ext>
                </a:extLst>
              </a:tr>
              <a:tr h="59155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N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subList(</a:t>
                      </a:r>
                      <a:r>
                        <a:rPr kumimoji="0" lang="en-US" altLang="en-N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from</a:t>
                      </a:r>
                      <a:r>
                        <a:rPr kumimoji="0" lang="en-US" altLang="en-N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N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kumimoji="0" lang="en-US" altLang="en-N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NP" sz="1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N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returns the sub-portion of the list between</a:t>
                      </a:r>
                      <a:br>
                        <a:rPr kumimoji="0" lang="en-US" altLang="en-N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</a:br>
                      <a:r>
                        <a:rPr kumimoji="0" lang="en-US" altLang="en-N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indexes </a:t>
                      </a:r>
                      <a:r>
                        <a:rPr kumimoji="0" lang="en-US" altLang="en-N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from</a:t>
                      </a:r>
                      <a:r>
                        <a:rPr kumimoji="0" lang="en-US" altLang="en-N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 (inclusive) and </a:t>
                      </a:r>
                      <a:r>
                        <a:rPr kumimoji="0" lang="en-US" altLang="en-N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kumimoji="0" lang="en-US" altLang="en-N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 (exclusive)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67991"/>
                  </a:ext>
                </a:extLst>
              </a:tr>
              <a:tr h="33803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N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toArray()</a:t>
                      </a:r>
                      <a:endParaRPr kumimoji="0" lang="en-US" altLang="en-NP" sz="1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39275B"/>
                        </a:buClr>
                        <a:buSzPct val="100000"/>
                        <a:defRPr sz="2000">
                          <a:solidFill>
                            <a:srgbClr val="262626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buClr>
                          <a:srgbClr val="4D4D4D"/>
                        </a:buClr>
                        <a:buFont typeface="Wingdings" pitchFamily="2" charset="2"/>
                        <a:defRPr sz="200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4D4D4D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N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returns the elements in this list as an array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00838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425B843B-8C49-1646-A408-0967D4F1E1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31136" y="369888"/>
            <a:ext cx="7729728" cy="1188720"/>
          </a:xfrm>
        </p:spPr>
        <p:txBody>
          <a:bodyPr/>
          <a:lstStyle/>
          <a:p>
            <a:r>
              <a:rPr lang="en-US" altLang="en-NP">
                <a:ea typeface="ＭＳ Ｐゴシック" panose="020B0600070205080204" pitchFamily="34" charset="-128"/>
              </a:rPr>
              <a:t>Type Parameters (Generics)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C3968342-636E-644E-BDF9-77E4ADDA11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0" y="1910918"/>
            <a:ext cx="9144000" cy="3943905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NP" dirty="0">
                <a:solidFill>
                  <a:srgbClr val="26262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List&lt;</a:t>
            </a:r>
            <a:r>
              <a:rPr lang="en-US" altLang="en-NP" b="1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Type</a:t>
            </a:r>
            <a:r>
              <a:rPr lang="en-US" altLang="en-NP" dirty="0">
                <a:solidFill>
                  <a:srgbClr val="26262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 </a:t>
            </a:r>
            <a:r>
              <a:rPr lang="en-US" altLang="en-NP" b="1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name</a:t>
            </a:r>
            <a:r>
              <a:rPr lang="en-US" altLang="en-NP" dirty="0">
                <a:solidFill>
                  <a:srgbClr val="26262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= new </a:t>
            </a:r>
            <a:r>
              <a:rPr lang="en-US" altLang="en-NP" dirty="0" err="1">
                <a:solidFill>
                  <a:srgbClr val="26262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ArrayList</a:t>
            </a:r>
            <a:r>
              <a:rPr lang="en-US" altLang="en-NP" dirty="0">
                <a:solidFill>
                  <a:srgbClr val="26262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&lt;</a:t>
            </a:r>
            <a:r>
              <a:rPr lang="en-US" altLang="en-NP" b="1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Type</a:t>
            </a:r>
            <a:r>
              <a:rPr lang="en-US" altLang="en-NP" dirty="0">
                <a:solidFill>
                  <a:srgbClr val="26262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&gt;();</a:t>
            </a:r>
          </a:p>
          <a:p>
            <a:r>
              <a:rPr lang="en-US" altLang="en-NP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When constructing an </a:t>
            </a:r>
            <a:r>
              <a:rPr lang="en-US" altLang="en-NP" dirty="0" err="1">
                <a:solidFill>
                  <a:srgbClr val="26262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ArrayList</a:t>
            </a:r>
            <a:r>
              <a:rPr lang="en-US" altLang="en-NP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, you must specify the</a:t>
            </a:r>
            <a:br>
              <a:rPr lang="en-US" altLang="en-NP" dirty="0">
                <a:solidFill>
                  <a:srgbClr val="262626"/>
                </a:solidFill>
                <a:ea typeface="ＭＳ Ｐゴシック" panose="020B0600070205080204" pitchFamily="34" charset="-128"/>
              </a:rPr>
            </a:br>
            <a:r>
              <a:rPr lang="en-US" altLang="en-NP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type of elements it will contain between </a:t>
            </a:r>
            <a:r>
              <a:rPr lang="en-US" altLang="en-NP" dirty="0">
                <a:solidFill>
                  <a:srgbClr val="26262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&lt;</a:t>
            </a:r>
            <a:r>
              <a:rPr lang="en-US" altLang="en-NP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 and </a:t>
            </a:r>
            <a:r>
              <a:rPr lang="en-US" altLang="en-NP" dirty="0">
                <a:solidFill>
                  <a:srgbClr val="26262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</a:t>
            </a:r>
            <a:r>
              <a:rPr lang="en-US" altLang="en-NP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.</a:t>
            </a:r>
          </a:p>
          <a:p>
            <a:pPr lvl="1"/>
            <a:r>
              <a:rPr lang="en-US" altLang="en-NP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This is called a </a:t>
            </a:r>
            <a:r>
              <a:rPr lang="en-US" altLang="en-NP" i="1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type parameter</a:t>
            </a:r>
            <a:r>
              <a:rPr lang="en-US" altLang="en-NP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 or a </a:t>
            </a:r>
            <a:r>
              <a:rPr lang="en-US" altLang="en-NP" i="1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generic </a:t>
            </a:r>
            <a:r>
              <a:rPr lang="en-US" altLang="en-NP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class.</a:t>
            </a:r>
          </a:p>
          <a:p>
            <a:pPr lvl="1"/>
            <a:r>
              <a:rPr lang="en-US" altLang="en-NP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Allows the same </a:t>
            </a:r>
            <a:r>
              <a:rPr lang="en-US" altLang="en-NP" dirty="0" err="1">
                <a:solidFill>
                  <a:srgbClr val="40404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ArrayList</a:t>
            </a:r>
            <a:r>
              <a:rPr lang="en-US" altLang="en-NP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 class to store lists of different types.</a:t>
            </a:r>
            <a:endParaRPr lang="en-US" altLang="en-NP" dirty="0">
              <a:solidFill>
                <a:srgbClr val="40404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NP" dirty="0">
                <a:solidFill>
                  <a:srgbClr val="40404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List</a:t>
            </a:r>
            <a:r>
              <a:rPr lang="en-US" altLang="en-NP" b="1" dirty="0">
                <a:solidFill>
                  <a:srgbClr val="40404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&lt;String&gt;</a:t>
            </a:r>
            <a:r>
              <a:rPr lang="en-US" altLang="en-NP" dirty="0">
                <a:solidFill>
                  <a:srgbClr val="40404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names = new </a:t>
            </a:r>
            <a:r>
              <a:rPr lang="en-US" altLang="en-NP" dirty="0" err="1">
                <a:solidFill>
                  <a:srgbClr val="40404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ArrayList</a:t>
            </a:r>
            <a:r>
              <a:rPr lang="en-US" altLang="en-NP" b="1" dirty="0">
                <a:solidFill>
                  <a:srgbClr val="40404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&lt;String&gt;</a:t>
            </a:r>
            <a:r>
              <a:rPr lang="en-US" altLang="en-NP" dirty="0">
                <a:solidFill>
                  <a:srgbClr val="40404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NP" dirty="0" err="1">
                <a:solidFill>
                  <a:srgbClr val="40404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names.add</a:t>
            </a:r>
            <a:r>
              <a:rPr lang="en-US" altLang="en-NP" dirty="0">
                <a:solidFill>
                  <a:srgbClr val="40404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("Marty Stepp");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NP" dirty="0" err="1">
                <a:solidFill>
                  <a:srgbClr val="40404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names.add</a:t>
            </a:r>
            <a:r>
              <a:rPr lang="en-US" altLang="en-NP" dirty="0">
                <a:solidFill>
                  <a:srgbClr val="40404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("Stuart Reges");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376D0F537BFC41899574441D7D87F4" ma:contentTypeVersion="4" ma:contentTypeDescription="Create a new document." ma:contentTypeScope="" ma:versionID="fab81779b275a2d7e97e03479ced77a6">
  <xsd:schema xmlns:xsd="http://www.w3.org/2001/XMLSchema" xmlns:xs="http://www.w3.org/2001/XMLSchema" xmlns:p="http://schemas.microsoft.com/office/2006/metadata/properties" xmlns:ns2="df36ac86-8348-4943-b6e5-65ecb424dacd" targetNamespace="http://schemas.microsoft.com/office/2006/metadata/properties" ma:root="true" ma:fieldsID="e4115d84a37924cd1f6f432b0fd7835d" ns2:_="">
    <xsd:import namespace="df36ac86-8348-4943-b6e5-65ecb424da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36ac86-8348-4943-b6e5-65ecb424da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31BB63-2303-4421-9A51-802629A33DF9}"/>
</file>

<file path=customXml/itemProps2.xml><?xml version="1.0" encoding="utf-8"?>
<ds:datastoreItem xmlns:ds="http://schemas.openxmlformats.org/officeDocument/2006/customXml" ds:itemID="{FFBA6F4A-24EE-4EE4-98E4-8BDB95FF2B29}"/>
</file>

<file path=customXml/itemProps3.xml><?xml version="1.0" encoding="utf-8"?>
<ds:datastoreItem xmlns:ds="http://schemas.openxmlformats.org/officeDocument/2006/customXml" ds:itemID="{90626F00-8348-4519-8928-EC1968289D6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</TotalTime>
  <Words>650</Words>
  <Application>Microsoft Macintosh PowerPoint</Application>
  <PresentationFormat>Widescreen</PresentationFormat>
  <Paragraphs>78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Courier New</vt:lpstr>
      <vt:lpstr>Gill Sans MT</vt:lpstr>
      <vt:lpstr>Times New Roman</vt:lpstr>
      <vt:lpstr>Verdana</vt:lpstr>
      <vt:lpstr>Wingdings</vt:lpstr>
      <vt:lpstr>Parcel</vt:lpstr>
      <vt:lpstr>LISTS and ARRAYS</vt:lpstr>
      <vt:lpstr>Lists</vt:lpstr>
      <vt:lpstr>Idea of a list</vt:lpstr>
      <vt:lpstr>Array vs ArrayList</vt:lpstr>
      <vt:lpstr>ArrayList methodS</vt:lpstr>
      <vt:lpstr>ArrayList methods</vt:lpstr>
      <vt:lpstr>Type Parameters (Generics)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Biswas Lohani</dc:creator>
  <cp:lastModifiedBy>Biswas Lohani</cp:lastModifiedBy>
  <cp:revision>3</cp:revision>
  <dcterms:created xsi:type="dcterms:W3CDTF">2021-05-09T14:24:18Z</dcterms:created>
  <dcterms:modified xsi:type="dcterms:W3CDTF">2021-05-10T01:14:05Z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0x0101003C376D0F537BFC41899574441D7D87F4</vt:lpwstr>
  </property>
</Properties>
</file>