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256" r:id="rId2"/>
    <p:sldId id="305" r:id="rId3"/>
    <p:sldId id="286" r:id="rId4"/>
    <p:sldId id="306" r:id="rId5"/>
    <p:sldId id="307" r:id="rId6"/>
    <p:sldId id="309" r:id="rId7"/>
    <p:sldId id="320" r:id="rId8"/>
    <p:sldId id="319" r:id="rId9"/>
    <p:sldId id="322" r:id="rId10"/>
    <p:sldId id="321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D5340-6619-834A-B4DF-2CFD30E86244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0E076-BD6B-6744-8591-D896FA75F9EA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0434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74A14-4BB5-4120-B7FA-C682143275AB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34C8-D212-4D07-98CC-0369E1F7A257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E6A5E-C0FC-42C7-B4C8-9E753EB6A35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96410-6E86-4EA6-8EB9-D3BFDC1AC259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51872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8965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301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5050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590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11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236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4013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P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8254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NP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251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7509C4-B4D7-6541-A8B9-C6AD4050C168}" type="datetimeFigureOut">
              <a:rPr lang="en-NP" smtClean="0"/>
              <a:t>16/05/2021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094E93-3655-8A4E-8689-824E94848E5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3058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CCBF-3EF3-5C4D-8708-16B9D0228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25545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D4CD-5198-8346-9ED8-312D4034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Binary tree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1B67-4884-FB49-89DB-5AB43499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The above figure shows the representation of the tree data structure in the memory. In the above structure, the node contains three fields. The second field stores the data; the first field stores the address of the left child, and the third field stores the address of the right child.</a:t>
            </a:r>
            <a:endParaRPr lang="en-NP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ree">
            <a:extLst>
              <a:ext uri="{FF2B5EF4-FFF2-40B4-BE49-F238E27FC236}">
                <a16:creationId xmlns:a16="http://schemas.microsoft.com/office/drawing/2014/main" id="{26FBA29C-051A-E047-826B-E9AE0B94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2564254"/>
            <a:ext cx="3328416" cy="173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4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1BE0-EE04-944D-B174-B3828AC9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  <a:endParaRPr lang="en-NP" dirty="0"/>
          </a:p>
        </p:txBody>
      </p:sp>
      <p:pic>
        <p:nvPicPr>
          <p:cNvPr id="5122" name="Picture 2" descr="Tree">
            <a:extLst>
              <a:ext uri="{FF2B5EF4-FFF2-40B4-BE49-F238E27FC236}">
                <a16:creationId xmlns:a16="http://schemas.microsoft.com/office/drawing/2014/main" id="{C193AD2D-0142-5C40-BF2C-1DA7A5F5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68" y="2460978"/>
            <a:ext cx="6278032" cy="385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75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A79B-FD75-C743-9A96-8A982D9F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NP" dirty="0"/>
              <a:t>AVL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E5FC-8BB5-8443-AC3C-27455FA1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If balance factor of any node is 1, it means that the left sub-tree is one level higher than the right sub-tree.</a:t>
            </a:r>
          </a:p>
          <a:p>
            <a:r>
              <a:rPr lang="en-US" dirty="0"/>
              <a:t>If balance factor of any node is 0, it means that the left sub-tree and right sub-tree contain equal height.</a:t>
            </a:r>
          </a:p>
          <a:p>
            <a:r>
              <a:rPr lang="en-US" dirty="0"/>
              <a:t>If balance factor of any node is -1, it means that the left sub-tree is one level lower than the right sub-tree.</a:t>
            </a:r>
          </a:p>
        </p:txBody>
      </p:sp>
      <p:sp>
        <p:nvSpPr>
          <p:cNvPr id="6148" name="Rectangle 70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VL Tree">
            <a:extLst>
              <a:ext uri="{FF2B5EF4-FFF2-40B4-BE49-F238E27FC236}">
                <a16:creationId xmlns:a16="http://schemas.microsoft.com/office/drawing/2014/main" id="{660DD9AB-98D5-D949-89CA-D9A759C0C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4374" y="1293275"/>
            <a:ext cx="3619142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6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4F3E-8D73-FB46-8631-152A5FB6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altLang="en-US">
                <a:latin typeface="Arial" charset="0"/>
                <a:cs typeface="Arial" charset="0"/>
              </a:rPr>
              <a:t>Trees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tree data structure stores information in </a:t>
            </a:r>
            <a:r>
              <a:rPr lang="en-US" altLang="en-US" i="1" dirty="0">
                <a:latin typeface="Arial" charset="0"/>
                <a:cs typeface="Arial" charset="0"/>
              </a:rPr>
              <a:t>nodes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linked lists: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There is a first node, or </a:t>
            </a:r>
            <a:r>
              <a:rPr lang="en-US" altLang="en-US" i="1" dirty="0">
                <a:latin typeface="Arial" charset="0"/>
                <a:cs typeface="Arial" charset="0"/>
              </a:rPr>
              <a:t>root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Each node has variable number of references to successors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Each node, other than the root, has exactly one node pointing to it</a:t>
            </a:r>
            <a:endParaRPr lang="en-US" altLang="en-US" i="1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7172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2184815"/>
            <a:ext cx="3328416" cy="24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45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7B6820C-A632-AD4F-9109-D9DE3B8F2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1136" y="361634"/>
            <a:ext cx="7729728" cy="1188720"/>
          </a:xfrm>
        </p:spPr>
        <p:txBody>
          <a:bodyPr/>
          <a:lstStyle/>
          <a:p>
            <a:pPr eaLnBrk="1" hangingPunct="1"/>
            <a:r>
              <a:rPr lang="en-US" altLang="en-NP">
                <a:ea typeface="ＭＳ Ｐゴシック" panose="020B0600070205080204" pitchFamily="34" charset="-128"/>
              </a:rPr>
              <a:t>Terminology</a:t>
            </a:r>
          </a:p>
        </p:txBody>
      </p:sp>
      <p:sp>
        <p:nvSpPr>
          <p:cNvPr id="26627" name="Slide Number Placeholder 19">
            <a:extLst>
              <a:ext uri="{FF2B5EF4-FFF2-40B4-BE49-F238E27FC236}">
                <a16:creationId xmlns:a16="http://schemas.microsoft.com/office/drawing/2014/main" id="{44192454-AC41-C346-85FF-046E9A9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496DD5-BDD3-3748-A89D-3B20B4EAAD67}" type="slidenum">
              <a:rPr lang="en-US" altLang="en-NP" sz="1400">
                <a:solidFill>
                  <a:schemeClr val="tx2"/>
                </a:solidFill>
              </a:rPr>
              <a:pPr eaLnBrk="1" hangingPunct="1"/>
              <a:t>3</a:t>
            </a:fld>
            <a:endParaRPr lang="en-US" altLang="en-NP" sz="1400">
              <a:solidFill>
                <a:schemeClr val="tx2"/>
              </a:solidFill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51CB8CC-C00C-BA4E-89CF-BBEA90A467D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981200" y="1722438"/>
            <a:ext cx="8229600" cy="3778250"/>
          </a:xfrm>
        </p:spPr>
        <p:txBody>
          <a:bodyPr/>
          <a:lstStyle/>
          <a:p>
            <a:pPr eaLnBrk="1" hangingPunct="1"/>
            <a:r>
              <a:rPr lang="en-US" altLang="en-NP" b="1" dirty="0">
                <a:ea typeface="ＭＳ Ｐゴシック" panose="020B0600070205080204" pitchFamily="34" charset="-128"/>
              </a:rPr>
              <a:t>node</a:t>
            </a:r>
            <a:r>
              <a:rPr lang="en-US" altLang="en-NP" dirty="0">
                <a:ea typeface="ＭＳ Ｐゴシック" panose="020B0600070205080204" pitchFamily="34" charset="-128"/>
              </a:rPr>
              <a:t>: an object containing a data value and left/right children</a:t>
            </a:r>
          </a:p>
          <a:p>
            <a:pPr eaLnBrk="1" hangingPunct="1"/>
            <a:r>
              <a:rPr lang="en-US" altLang="en-NP" b="1" dirty="0">
                <a:ea typeface="ＭＳ Ｐゴシック" panose="020B0600070205080204" pitchFamily="34" charset="-128"/>
              </a:rPr>
              <a:t>root</a:t>
            </a:r>
            <a:r>
              <a:rPr lang="en-US" altLang="en-NP" dirty="0">
                <a:ea typeface="ＭＳ Ｐゴシック" panose="020B0600070205080204" pitchFamily="34" charset="-128"/>
              </a:rPr>
              <a:t>: topmost node of a tree</a:t>
            </a:r>
          </a:p>
          <a:p>
            <a:pPr eaLnBrk="1" hangingPunct="1"/>
            <a:r>
              <a:rPr lang="en-US" altLang="en-NP" b="1" dirty="0">
                <a:ea typeface="ＭＳ Ｐゴシック" panose="020B0600070205080204" pitchFamily="34" charset="-128"/>
              </a:rPr>
              <a:t>leaf</a:t>
            </a:r>
            <a:r>
              <a:rPr lang="en-US" altLang="en-NP" dirty="0">
                <a:ea typeface="ＭＳ Ｐゴシック" panose="020B0600070205080204" pitchFamily="34" charset="-128"/>
              </a:rPr>
              <a:t>: a node that has no children</a:t>
            </a:r>
          </a:p>
          <a:p>
            <a:pPr eaLnBrk="1" hangingPunct="1"/>
            <a:r>
              <a:rPr lang="en-US" altLang="en-NP" b="1" dirty="0">
                <a:ea typeface="ＭＳ Ｐゴシック" panose="020B0600070205080204" pitchFamily="34" charset="-128"/>
              </a:rPr>
              <a:t>branch</a:t>
            </a:r>
            <a:r>
              <a:rPr lang="en-US" altLang="en-NP" dirty="0">
                <a:ea typeface="ＭＳ Ｐゴシック" panose="020B0600070205080204" pitchFamily="34" charset="-128"/>
              </a:rPr>
              <a:t>: any internal node;  neither the root nor a leaf</a:t>
            </a:r>
          </a:p>
          <a:p>
            <a:pPr eaLnBrk="1" hangingPunct="1"/>
            <a:r>
              <a:rPr lang="en-US" altLang="en-NP" b="1" dirty="0">
                <a:ea typeface="ＭＳ Ｐゴシック" panose="020B0600070205080204" pitchFamily="34" charset="-128"/>
              </a:rPr>
              <a:t>parent</a:t>
            </a:r>
            <a:r>
              <a:rPr lang="en-US" altLang="en-NP" dirty="0">
                <a:ea typeface="ＭＳ Ｐゴシック" panose="020B0600070205080204" pitchFamily="34" charset="-128"/>
              </a:rPr>
              <a:t>: a node that refers to this one</a:t>
            </a:r>
          </a:p>
          <a:p>
            <a:pPr eaLnBrk="1" hangingPunct="1"/>
            <a:r>
              <a:rPr lang="en-US" altLang="en-NP" b="1" dirty="0">
                <a:ea typeface="ＭＳ Ｐゴシック" panose="020B0600070205080204" pitchFamily="34" charset="-128"/>
              </a:rPr>
              <a:t>child</a:t>
            </a:r>
            <a:r>
              <a:rPr lang="en-US" altLang="en-NP" dirty="0">
                <a:ea typeface="ＭＳ Ｐゴシック" panose="020B0600070205080204" pitchFamily="34" charset="-128"/>
              </a:rPr>
              <a:t>: a node that this node refers to</a:t>
            </a:r>
          </a:p>
          <a:p>
            <a:pPr eaLnBrk="1" hangingPunct="1"/>
            <a:r>
              <a:rPr lang="en-US" altLang="en-NP" b="1" dirty="0">
                <a:ea typeface="ＭＳ Ｐゴシック" panose="020B0600070205080204" pitchFamily="34" charset="-128"/>
              </a:rPr>
              <a:t>sibling</a:t>
            </a:r>
            <a:r>
              <a:rPr lang="en-US" altLang="en-NP" dirty="0">
                <a:ea typeface="ＭＳ Ｐゴシック" panose="020B0600070205080204" pitchFamily="34" charset="-128"/>
              </a:rPr>
              <a:t>: a node with common parent</a:t>
            </a:r>
          </a:p>
        </p:txBody>
      </p:sp>
      <p:grpSp>
        <p:nvGrpSpPr>
          <p:cNvPr id="26629" name="Group 20">
            <a:extLst>
              <a:ext uri="{FF2B5EF4-FFF2-40B4-BE49-F238E27FC236}">
                <a16:creationId xmlns:a16="http://schemas.microsoft.com/office/drawing/2014/main" id="{8D462275-CA8E-6B4A-9A3B-E0CF915DF4C5}"/>
              </a:ext>
            </a:extLst>
          </p:cNvPr>
          <p:cNvGrpSpPr>
            <a:grpSpLocks/>
          </p:cNvGrpSpPr>
          <p:nvPr/>
        </p:nvGrpSpPr>
        <p:grpSpPr bwMode="auto">
          <a:xfrm>
            <a:off x="8085666" y="2117725"/>
            <a:ext cx="3200400" cy="2987675"/>
            <a:chOff x="3599" y="2150"/>
            <a:chExt cx="2015" cy="1882"/>
          </a:xfrm>
        </p:grpSpPr>
        <p:sp>
          <p:nvSpPr>
            <p:cNvPr id="26630" name="Oval 21">
              <a:extLst>
                <a:ext uri="{FF2B5EF4-FFF2-40B4-BE49-F238E27FC236}">
                  <a16:creationId xmlns:a16="http://schemas.microsoft.com/office/drawing/2014/main" id="{990E7394-F437-8945-9975-B21B936CF5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" y="369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NP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6631" name="Oval 22">
              <a:extLst>
                <a:ext uri="{FF2B5EF4-FFF2-40B4-BE49-F238E27FC236}">
                  <a16:creationId xmlns:a16="http://schemas.microsoft.com/office/drawing/2014/main" id="{FC416A74-C371-8B45-A2D0-C1A49B8CBA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58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NP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6632" name="Oval 23">
              <a:extLst>
                <a:ext uri="{FF2B5EF4-FFF2-40B4-BE49-F238E27FC236}">
                  <a16:creationId xmlns:a16="http://schemas.microsoft.com/office/drawing/2014/main" id="{617B5C37-D061-DB4C-A893-BF1DDE709A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19" y="309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NP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6633" name="Oval 24">
              <a:extLst>
                <a:ext uri="{FF2B5EF4-FFF2-40B4-BE49-F238E27FC236}">
                  <a16:creationId xmlns:a16="http://schemas.microsoft.com/office/drawing/2014/main" id="{F5E75472-669E-6E43-85DB-50CEEA7A0C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7" y="309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NP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6634" name="Oval 25">
              <a:extLst>
                <a:ext uri="{FF2B5EF4-FFF2-40B4-BE49-F238E27FC236}">
                  <a16:creationId xmlns:a16="http://schemas.microsoft.com/office/drawing/2014/main" id="{859FED9C-1A0A-5C4A-AC84-5A79179138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39" y="256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NP" dirty="0"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26635" name="AutoShape 26">
              <a:extLst>
                <a:ext uri="{FF2B5EF4-FFF2-40B4-BE49-F238E27FC236}">
                  <a16:creationId xmlns:a16="http://schemas.microsoft.com/office/drawing/2014/main" id="{D184DE2A-6C80-DE48-8987-E5230D77B9F9}"/>
                </a:ext>
              </a:extLst>
            </p:cNvPr>
            <p:cNvCxnSpPr>
              <a:cxnSpLocks noChangeShapeType="1"/>
              <a:stCxn id="26634" idx="3"/>
              <a:endCxn id="26633" idx="0"/>
            </p:cNvCxnSpPr>
            <p:nvPr/>
          </p:nvCxnSpPr>
          <p:spPr bwMode="auto">
            <a:xfrm flipH="1">
              <a:off x="4019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AutoShape 27">
              <a:extLst>
                <a:ext uri="{FF2B5EF4-FFF2-40B4-BE49-F238E27FC236}">
                  <a16:creationId xmlns:a16="http://schemas.microsoft.com/office/drawing/2014/main" id="{2FA4A985-76B7-6C4E-ABB5-67197B7C5378}"/>
                </a:ext>
              </a:extLst>
            </p:cNvPr>
            <p:cNvCxnSpPr>
              <a:cxnSpLocks noChangeShapeType="1"/>
              <a:stCxn id="26634" idx="5"/>
              <a:endCxn id="26632" idx="0"/>
            </p:cNvCxnSpPr>
            <p:nvPr/>
          </p:nvCxnSpPr>
          <p:spPr bwMode="auto">
            <a:xfrm>
              <a:off x="4714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AutoShape 28">
              <a:extLst>
                <a:ext uri="{FF2B5EF4-FFF2-40B4-BE49-F238E27FC236}">
                  <a16:creationId xmlns:a16="http://schemas.microsoft.com/office/drawing/2014/main" id="{9A71D584-8FB3-B745-8C89-20EB38914C9A}"/>
                </a:ext>
              </a:extLst>
            </p:cNvPr>
            <p:cNvCxnSpPr>
              <a:cxnSpLocks noChangeShapeType="1"/>
              <a:stCxn id="26632" idx="3"/>
              <a:endCxn id="26631" idx="0"/>
            </p:cNvCxnSpPr>
            <p:nvPr/>
          </p:nvCxnSpPr>
          <p:spPr bwMode="auto">
            <a:xfrm flipH="1">
              <a:off x="4919" y="3395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AutoShape 29">
              <a:extLst>
                <a:ext uri="{FF2B5EF4-FFF2-40B4-BE49-F238E27FC236}">
                  <a16:creationId xmlns:a16="http://schemas.microsoft.com/office/drawing/2014/main" id="{83AB5012-BB6F-DA4F-9FB6-4ED0707CA156}"/>
                </a:ext>
              </a:extLst>
            </p:cNvPr>
            <p:cNvCxnSpPr>
              <a:cxnSpLocks noChangeShapeType="1"/>
              <a:stCxn id="26632" idx="5"/>
              <a:endCxn id="26630" idx="0"/>
            </p:cNvCxnSpPr>
            <p:nvPr/>
          </p:nvCxnSpPr>
          <p:spPr bwMode="auto">
            <a:xfrm>
              <a:off x="5295" y="339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39" name="Oval 30">
              <a:extLst>
                <a:ext uri="{FF2B5EF4-FFF2-40B4-BE49-F238E27FC236}">
                  <a16:creationId xmlns:a16="http://schemas.microsoft.com/office/drawing/2014/main" id="{2DAC2457-908B-9B43-871A-7763E9B167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32" y="369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NP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6640" name="Oval 31">
              <a:extLst>
                <a:ext uri="{FF2B5EF4-FFF2-40B4-BE49-F238E27FC236}">
                  <a16:creationId xmlns:a16="http://schemas.microsoft.com/office/drawing/2014/main" id="{5D46EAD8-0A58-CA4A-9DAF-4E8185B76A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99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NP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26641" name="AutoShape 32">
              <a:extLst>
                <a:ext uri="{FF2B5EF4-FFF2-40B4-BE49-F238E27FC236}">
                  <a16:creationId xmlns:a16="http://schemas.microsoft.com/office/drawing/2014/main" id="{B9EA18C4-FF5C-DB43-80BF-E340DD5D53F5}"/>
                </a:ext>
              </a:extLst>
            </p:cNvPr>
            <p:cNvCxnSpPr>
              <a:cxnSpLocks noChangeShapeType="1"/>
              <a:stCxn id="26633" idx="3"/>
              <a:endCxn id="26640" idx="0"/>
            </p:cNvCxnSpPr>
            <p:nvPr/>
          </p:nvCxnSpPr>
          <p:spPr bwMode="auto">
            <a:xfrm flipH="1">
              <a:off x="3761" y="3399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AutoShape 33">
              <a:extLst>
                <a:ext uri="{FF2B5EF4-FFF2-40B4-BE49-F238E27FC236}">
                  <a16:creationId xmlns:a16="http://schemas.microsoft.com/office/drawing/2014/main" id="{1DFE704B-6D13-994E-9C44-888C535C14F4}"/>
                </a:ext>
              </a:extLst>
            </p:cNvPr>
            <p:cNvCxnSpPr>
              <a:cxnSpLocks noChangeShapeType="1"/>
              <a:stCxn id="26633" idx="5"/>
              <a:endCxn id="26639" idx="0"/>
            </p:cNvCxnSpPr>
            <p:nvPr/>
          </p:nvCxnSpPr>
          <p:spPr bwMode="auto">
            <a:xfrm>
              <a:off x="4133" y="3395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3" name="Text Box 34">
              <a:extLst>
                <a:ext uri="{FF2B5EF4-FFF2-40B4-BE49-F238E27FC236}">
                  <a16:creationId xmlns:a16="http://schemas.microsoft.com/office/drawing/2014/main" id="{0FD6E0B2-9612-0548-A13A-429816337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150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NP" sz="2000">
                  <a:latin typeface="Tahoma" panose="020B0604030504040204" pitchFamily="34" charset="0"/>
                </a:rPr>
                <a:t>root</a:t>
              </a:r>
            </a:p>
          </p:txBody>
        </p:sp>
        <p:cxnSp>
          <p:nvCxnSpPr>
            <p:cNvPr id="26644" name="AutoShape 35">
              <a:extLst>
                <a:ext uri="{FF2B5EF4-FFF2-40B4-BE49-F238E27FC236}">
                  <a16:creationId xmlns:a16="http://schemas.microsoft.com/office/drawing/2014/main" id="{4DDC1E6E-304C-BE42-8762-513439767799}"/>
                </a:ext>
              </a:extLst>
            </p:cNvPr>
            <p:cNvCxnSpPr>
              <a:cxnSpLocks noChangeShapeType="1"/>
              <a:stCxn id="26643" idx="2"/>
              <a:endCxn id="26634" idx="0"/>
            </p:cNvCxnSpPr>
            <p:nvPr/>
          </p:nvCxnSpPr>
          <p:spPr bwMode="auto">
            <a:xfrm>
              <a:off x="4600" y="240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altLang="en-US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nodes will have zero or more child nodes or </a:t>
            </a:r>
            <a:r>
              <a:rPr lang="en-US" altLang="en-US" i="1" dirty="0">
                <a:latin typeface="Arial" charset="0"/>
                <a:cs typeface="Arial" charset="0"/>
              </a:rPr>
              <a:t>children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 has three children:  J, K and L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all nodes other than the root node, there is one parent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 is the parent I</a:t>
            </a:r>
          </a:p>
          <a:p>
            <a:pPr lvl="1"/>
            <a:endParaRPr lang="en-US" altLang="en-US">
              <a:latin typeface="Arial" charset="0"/>
              <a:cs typeface="Arial" charset="0"/>
            </a:endParaRPr>
          </a:p>
          <a:p>
            <a:pPr lvl="1"/>
            <a:endParaRPr lang="en-US" altLang="en-US">
              <a:latin typeface="Arial" charset="0"/>
              <a:cs typeface="Arial" charset="0"/>
            </a:endParaRPr>
          </a:p>
          <a:p>
            <a:pPr lvl="1"/>
            <a:endParaRPr lang="en-US" altLang="en-US">
              <a:latin typeface="Arial" charset="0"/>
              <a:cs typeface="Arial" charset="0"/>
            </a:endParaRPr>
          </a:p>
          <a:p>
            <a:pPr lvl="1"/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0311" y="1293275"/>
            <a:ext cx="2999574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67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latin typeface="Arial" charset="0"/>
                <a:cs typeface="Arial" charset="0"/>
              </a:rPr>
              <a:t>degree</a:t>
            </a:r>
            <a:r>
              <a:rPr lang="en-US" altLang="en-US" dirty="0">
                <a:latin typeface="Arial" charset="0"/>
                <a:cs typeface="Arial" charset="0"/>
              </a:rPr>
              <a:t> of a node is defined as the number of its children:   	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deg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3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Nodes with the same parent are </a:t>
            </a:r>
            <a:r>
              <a:rPr lang="en-US" altLang="en-US" i="1" dirty="0">
                <a:latin typeface="Arial" charset="0"/>
                <a:cs typeface="Arial" charset="0"/>
              </a:rPr>
              <a:t>siblings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J, K, and L are siblings</a:t>
            </a:r>
          </a:p>
        </p:txBody>
      </p:sp>
      <p:pic>
        <p:nvPicPr>
          <p:cNvPr id="6" name="Picture 6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64" y="2469445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10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altLang="en-US">
                <a:latin typeface="Arial" charset="0"/>
                <a:cs typeface="Arial" charset="0"/>
              </a:rPr>
              <a:t>Terminology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Nodes with degree zero are also called </a:t>
            </a:r>
            <a:r>
              <a:rPr lang="en-US" altLang="en-US" i="1" dirty="0">
                <a:latin typeface="Arial" charset="0"/>
                <a:cs typeface="Arial" charset="0"/>
              </a:rPr>
              <a:t>leaf nodes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All other nodes are said to be </a:t>
            </a:r>
            <a:r>
              <a:rPr lang="en-US" altLang="en-US" i="1" dirty="0">
                <a:latin typeface="Arial" charset="0"/>
                <a:cs typeface="Arial" charset="0"/>
              </a:rPr>
              <a:t>internal nodes</a:t>
            </a:r>
            <a:r>
              <a:rPr lang="en-US" altLang="en-US" dirty="0">
                <a:latin typeface="Arial" charset="0"/>
                <a:cs typeface="Arial" charset="0"/>
              </a:rPr>
              <a:t>, that is, they are internal to the tree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2184815"/>
            <a:ext cx="3328416" cy="24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82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C2C2-3ECB-0B48-9766-5182FB70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b="1" dirty="0"/>
              <a:t>Properties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BF92-F78E-A04B-BFAA-F2673D1F6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Recursive data structure: </a:t>
            </a:r>
            <a:r>
              <a:rPr lang="en-US" sz="1600" dirty="0"/>
              <a:t>Recursion means reducing something in a self-similar manner.</a:t>
            </a:r>
            <a:endParaRPr lang="en-US" sz="1500" b="1" dirty="0"/>
          </a:p>
          <a:p>
            <a:pPr>
              <a:lnSpc>
                <a:spcPct val="90000"/>
              </a:lnSpc>
            </a:pPr>
            <a:r>
              <a:rPr lang="en-US" sz="1500" b="1" dirty="0"/>
              <a:t>Number of edges:</a:t>
            </a:r>
            <a:r>
              <a:rPr lang="en-US" sz="1500" dirty="0"/>
              <a:t> If there are n nodes, then there would n-1 edges. Each arrow in the structure represents the link or path. Each node, except the root node, will have </a:t>
            </a:r>
            <a:r>
              <a:rPr lang="en-US" sz="1500" dirty="0" err="1"/>
              <a:t>atleast</a:t>
            </a:r>
            <a:r>
              <a:rPr lang="en-US" sz="1500" dirty="0"/>
              <a:t> one incoming link known as an edge. There would be one link for the parent-child relationship. 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Depth of node x:</a:t>
            </a:r>
            <a:r>
              <a:rPr lang="en-US" sz="1500" dirty="0"/>
              <a:t> The depth of node x can be defined as the length of the path from the root to the node x. One edge contributes one-unit length in the path. So, the depth of node x can also be defined as the number of edges between the root node and the node x. The root node has 0 depth. 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Height of node x:</a:t>
            </a:r>
            <a:r>
              <a:rPr lang="en-US" sz="1500" dirty="0"/>
              <a:t> The height of node x can be defined as the longest path from the node x to the leaf node.</a:t>
            </a:r>
            <a:endParaRPr lang="en-NP" sz="15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ree">
            <a:extLst>
              <a:ext uri="{FF2B5EF4-FFF2-40B4-BE49-F238E27FC236}">
                <a16:creationId xmlns:a16="http://schemas.microsoft.com/office/drawing/2014/main" id="{6B7CF76E-06B5-5C43-83DE-2D3A51E25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5890" y="2145983"/>
            <a:ext cx="3328416" cy="257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6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dwharder\Desktop\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409" y="1958181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2148682" y="441195"/>
            <a:ext cx="7729728" cy="1188720"/>
          </a:xfrm>
        </p:spPr>
        <p:txBody>
          <a:bodyPr/>
          <a:lstStyle/>
          <a:p>
            <a:r>
              <a:rPr lang="en-CA" altLang="en-US" sz="2800" dirty="0">
                <a:latin typeface="Arial" charset="0"/>
                <a:cs typeface="Arial" charset="0"/>
              </a:rPr>
              <a:t>Height of tree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7734504" y="1638870"/>
            <a:ext cx="3342013" cy="4000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height of this tree is 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92314" y="6119813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14"/>
          <p:cNvSpPr txBox="1">
            <a:spLocks noChangeArrowheads="1"/>
          </p:cNvSpPr>
          <p:nvPr/>
        </p:nvSpPr>
        <p:spPr bwMode="auto">
          <a:xfrm>
            <a:off x="2049463" y="393382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/>
              <a:t>17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063751" y="2047875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263525" y="4076700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3F36-3A39-8247-BA1D-4E7BFC6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3D99-EA73-D047-97D0-B77F9F15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tree</a:t>
            </a:r>
          </a:p>
          <a:p>
            <a:r>
              <a:rPr lang="en-US" dirty="0"/>
              <a:t>Binary tree</a:t>
            </a:r>
          </a:p>
          <a:p>
            <a:r>
              <a:rPr lang="en-US" dirty="0"/>
              <a:t>Binary Search tree</a:t>
            </a:r>
          </a:p>
          <a:p>
            <a:r>
              <a:rPr lang="en-US" dirty="0"/>
              <a:t>AVL tree</a:t>
            </a:r>
          </a:p>
          <a:p>
            <a:r>
              <a:rPr lang="en-US" dirty="0"/>
              <a:t>Red-Black Tree</a:t>
            </a:r>
          </a:p>
          <a:p>
            <a:r>
              <a:rPr lang="en-US" dirty="0"/>
              <a:t>Splay tree</a:t>
            </a:r>
          </a:p>
          <a:p>
            <a:r>
              <a:rPr lang="en-US" dirty="0" err="1"/>
              <a:t>Treap</a:t>
            </a:r>
            <a:endParaRPr lang="en-US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4499041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376D0F537BFC41899574441D7D87F4" ma:contentTypeVersion="10" ma:contentTypeDescription="Create a new document." ma:contentTypeScope="" ma:versionID="582112bf26593109ea34cd3002fdec9b">
  <xsd:schema xmlns:xsd="http://www.w3.org/2001/XMLSchema" xmlns:xs="http://www.w3.org/2001/XMLSchema" xmlns:p="http://schemas.microsoft.com/office/2006/metadata/properties" xmlns:ns2="df36ac86-8348-4943-b6e5-65ecb424dacd" targetNamespace="http://schemas.microsoft.com/office/2006/metadata/properties" ma:root="true" ma:fieldsID="8284bafebd25dcff7652aa637e0615b3" ns2:_="">
    <xsd:import namespace="df36ac86-8348-4943-b6e5-65ecb424d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6ac86-8348-4943-b6e5-65ecb424da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C39712-E330-40C7-9383-C4BBE5D2F037}"/>
</file>

<file path=customXml/itemProps2.xml><?xml version="1.0" encoding="utf-8"?>
<ds:datastoreItem xmlns:ds="http://schemas.openxmlformats.org/officeDocument/2006/customXml" ds:itemID="{F332E66B-9D35-440E-BFD6-F3D68A9305B9}"/>
</file>

<file path=customXml/itemProps3.xml><?xml version="1.0" encoding="utf-8"?>
<ds:datastoreItem xmlns:ds="http://schemas.openxmlformats.org/officeDocument/2006/customXml" ds:itemID="{2573BBEC-0AFF-4305-BB2A-4311AA134FC3}"/>
</file>

<file path=docProps/app.xml><?xml version="1.0" encoding="utf-8"?>
<Properties xmlns="http://schemas.openxmlformats.org/officeDocument/2006/extended-properties" xmlns:vt="http://schemas.openxmlformats.org/officeDocument/2006/docPropsVTypes">
  <Template>{12698FD7-B360-AD40-AE50-2B178CA6F2FE}tf10001120</Template>
  <TotalTime>67</TotalTime>
  <Words>570</Words>
  <Application>Microsoft Macintosh PowerPoint</Application>
  <PresentationFormat>Widescreen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Tahoma</vt:lpstr>
      <vt:lpstr>Times New Roman</vt:lpstr>
      <vt:lpstr>Parcel</vt:lpstr>
      <vt:lpstr>Trees</vt:lpstr>
      <vt:lpstr>Trees</vt:lpstr>
      <vt:lpstr>Terminology</vt:lpstr>
      <vt:lpstr>Terminology</vt:lpstr>
      <vt:lpstr>Terminology</vt:lpstr>
      <vt:lpstr>Terminology</vt:lpstr>
      <vt:lpstr>Properties</vt:lpstr>
      <vt:lpstr>Height of tree</vt:lpstr>
      <vt:lpstr>types</vt:lpstr>
      <vt:lpstr>Binary tree</vt:lpstr>
      <vt:lpstr>Binary Search tree</vt:lpstr>
      <vt:lpstr>AVL tree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 Lohani</dc:creator>
  <cp:lastModifiedBy>Biswas Lohani</cp:lastModifiedBy>
  <cp:revision>6</cp:revision>
  <dcterms:created xsi:type="dcterms:W3CDTF">2021-05-16T13:49:04Z</dcterms:created>
  <dcterms:modified xsi:type="dcterms:W3CDTF">2021-05-16T14:56:27Z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0x0101003C376D0F537BFC41899574441D7D87F4</vt:lpwstr>
  </property>
</Properties>
</file>