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snapToGrid="0" snapToObjects="1">
      <p:cViewPr varScale="1">
        <p:scale>
          <a:sx n="144" d="100"/>
          <a:sy n="144"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DFFC50-6064-D043-B176-FDF8635BBC35}" type="datetimeFigureOut">
              <a:rPr lang="en-NP" smtClean="0"/>
              <a:t>18/05/2021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402650A0-6A40-A047-89C9-7C971F84C094}" type="slidenum">
              <a:rPr lang="en-NP" smtClean="0"/>
              <a:t>‹#›</a:t>
            </a:fld>
            <a:endParaRPr lang="en-NP"/>
          </a:p>
        </p:txBody>
      </p:sp>
    </p:spTree>
    <p:extLst>
      <p:ext uri="{BB962C8B-B14F-4D97-AF65-F5344CB8AC3E}">
        <p14:creationId xmlns:p14="http://schemas.microsoft.com/office/powerpoint/2010/main" val="23022926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C50-6064-D043-B176-FDF8635BBC35}" type="datetimeFigureOut">
              <a:rPr lang="en-NP" smtClean="0"/>
              <a:t>18/05/2021</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402650A0-6A40-A047-89C9-7C971F84C094}" type="slidenum">
              <a:rPr lang="en-NP" smtClean="0"/>
              <a:t>‹#›</a:t>
            </a:fld>
            <a:endParaRPr lang="en-NP"/>
          </a:p>
        </p:txBody>
      </p:sp>
    </p:spTree>
    <p:extLst>
      <p:ext uri="{BB962C8B-B14F-4D97-AF65-F5344CB8AC3E}">
        <p14:creationId xmlns:p14="http://schemas.microsoft.com/office/powerpoint/2010/main" val="279535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C50-6064-D043-B176-FDF8635BBC35}" type="datetimeFigureOut">
              <a:rPr lang="en-NP" smtClean="0"/>
              <a:t>18/05/2021</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402650A0-6A40-A047-89C9-7C971F84C094}" type="slidenum">
              <a:rPr lang="en-NP" smtClean="0"/>
              <a:t>‹#›</a:t>
            </a:fld>
            <a:endParaRPr lang="en-NP"/>
          </a:p>
        </p:txBody>
      </p:sp>
    </p:spTree>
    <p:extLst>
      <p:ext uri="{BB962C8B-B14F-4D97-AF65-F5344CB8AC3E}">
        <p14:creationId xmlns:p14="http://schemas.microsoft.com/office/powerpoint/2010/main" val="251002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C50-6064-D043-B176-FDF8635BBC35}" type="datetimeFigureOut">
              <a:rPr lang="en-NP" smtClean="0"/>
              <a:t>18/05/2021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402650A0-6A40-A047-89C9-7C971F84C094}" type="slidenum">
              <a:rPr lang="en-NP" smtClean="0"/>
              <a:t>‹#›</a:t>
            </a:fld>
            <a:endParaRPr lang="en-NP"/>
          </a:p>
        </p:txBody>
      </p:sp>
    </p:spTree>
    <p:extLst>
      <p:ext uri="{BB962C8B-B14F-4D97-AF65-F5344CB8AC3E}">
        <p14:creationId xmlns:p14="http://schemas.microsoft.com/office/powerpoint/2010/main" val="356721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6DFFC50-6064-D043-B176-FDF8635BBC35}" type="datetimeFigureOut">
              <a:rPr lang="en-NP" smtClean="0"/>
              <a:t>18/05/2021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402650A0-6A40-A047-89C9-7C971F84C094}" type="slidenum">
              <a:rPr lang="en-NP" smtClean="0"/>
              <a:t>‹#›</a:t>
            </a:fld>
            <a:endParaRPr lang="en-NP"/>
          </a:p>
        </p:txBody>
      </p:sp>
    </p:spTree>
    <p:extLst>
      <p:ext uri="{BB962C8B-B14F-4D97-AF65-F5344CB8AC3E}">
        <p14:creationId xmlns:p14="http://schemas.microsoft.com/office/powerpoint/2010/main" val="9978851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6DFFC50-6064-D043-B176-FDF8635BBC35}" type="datetimeFigureOut">
              <a:rPr lang="en-NP" smtClean="0"/>
              <a:t>18/05/2021</a:t>
            </a:fld>
            <a:endParaRPr lang="en-NP"/>
          </a:p>
        </p:txBody>
      </p:sp>
      <p:sp>
        <p:nvSpPr>
          <p:cNvPr id="9" name="Footer Placeholder 8"/>
          <p:cNvSpPr>
            <a:spLocks noGrp="1"/>
          </p:cNvSpPr>
          <p:nvPr>
            <p:ph type="ftr" sz="quarter" idx="11"/>
          </p:nvPr>
        </p:nvSpPr>
        <p:spPr/>
        <p:txBody>
          <a:bodyPr/>
          <a:lstStyle/>
          <a:p>
            <a:endParaRPr lang="en-NP"/>
          </a:p>
        </p:txBody>
      </p:sp>
      <p:sp>
        <p:nvSpPr>
          <p:cNvPr id="10" name="Slide Number Placeholder 9"/>
          <p:cNvSpPr>
            <a:spLocks noGrp="1"/>
          </p:cNvSpPr>
          <p:nvPr>
            <p:ph type="sldNum" sz="quarter" idx="12"/>
          </p:nvPr>
        </p:nvSpPr>
        <p:spPr/>
        <p:txBody>
          <a:bodyPr/>
          <a:lstStyle/>
          <a:p>
            <a:fld id="{402650A0-6A40-A047-89C9-7C971F84C094}" type="slidenum">
              <a:rPr lang="en-NP" smtClean="0"/>
              <a:t>‹#›</a:t>
            </a:fld>
            <a:endParaRPr lang="en-NP"/>
          </a:p>
        </p:txBody>
      </p:sp>
    </p:spTree>
    <p:extLst>
      <p:ext uri="{BB962C8B-B14F-4D97-AF65-F5344CB8AC3E}">
        <p14:creationId xmlns:p14="http://schemas.microsoft.com/office/powerpoint/2010/main" val="219076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6DFFC50-6064-D043-B176-FDF8635BBC35}" type="datetimeFigureOut">
              <a:rPr lang="en-NP" smtClean="0"/>
              <a:t>18/05/2021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402650A0-6A40-A047-89C9-7C971F84C094}" type="slidenum">
              <a:rPr lang="en-NP" smtClean="0"/>
              <a:t>‹#›</a:t>
            </a:fld>
            <a:endParaRPr lang="en-NP"/>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5236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C50-6064-D043-B176-FDF8635BBC35}" type="datetimeFigureOut">
              <a:rPr lang="en-NP" smtClean="0"/>
              <a:t>18/05/2021</a:t>
            </a:fld>
            <a:endParaRPr lang="en-NP"/>
          </a:p>
        </p:txBody>
      </p:sp>
      <p:sp>
        <p:nvSpPr>
          <p:cNvPr id="4" name="Footer Placeholder 3"/>
          <p:cNvSpPr>
            <a:spLocks noGrp="1"/>
          </p:cNvSpPr>
          <p:nvPr>
            <p:ph type="ftr" sz="quarter" idx="11"/>
          </p:nvPr>
        </p:nvSpPr>
        <p:spPr/>
        <p:txBody>
          <a:bodyPr/>
          <a:lstStyle/>
          <a:p>
            <a:endParaRPr lang="en-NP"/>
          </a:p>
        </p:txBody>
      </p:sp>
      <p:sp>
        <p:nvSpPr>
          <p:cNvPr id="5" name="Slide Number Placeholder 4"/>
          <p:cNvSpPr>
            <a:spLocks noGrp="1"/>
          </p:cNvSpPr>
          <p:nvPr>
            <p:ph type="sldNum" sz="quarter" idx="12"/>
          </p:nvPr>
        </p:nvSpPr>
        <p:spPr/>
        <p:txBody>
          <a:bodyPr/>
          <a:lstStyle/>
          <a:p>
            <a:fld id="{402650A0-6A40-A047-89C9-7C971F84C094}" type="slidenum">
              <a:rPr lang="en-NP" smtClean="0"/>
              <a:t>‹#›</a:t>
            </a:fld>
            <a:endParaRPr lang="en-NP"/>
          </a:p>
        </p:txBody>
      </p:sp>
    </p:spTree>
    <p:extLst>
      <p:ext uri="{BB962C8B-B14F-4D97-AF65-F5344CB8AC3E}">
        <p14:creationId xmlns:p14="http://schemas.microsoft.com/office/powerpoint/2010/main" val="296150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C50-6064-D043-B176-FDF8635BBC35}" type="datetimeFigureOut">
              <a:rPr lang="en-NP" smtClean="0"/>
              <a:t>18/05/2021</a:t>
            </a:fld>
            <a:endParaRPr lang="en-NP"/>
          </a:p>
        </p:txBody>
      </p:sp>
      <p:sp>
        <p:nvSpPr>
          <p:cNvPr id="3" name="Footer Placeholder 2"/>
          <p:cNvSpPr>
            <a:spLocks noGrp="1"/>
          </p:cNvSpPr>
          <p:nvPr>
            <p:ph type="ftr" sz="quarter" idx="11"/>
          </p:nvPr>
        </p:nvSpPr>
        <p:spPr/>
        <p:txBody>
          <a:bodyPr/>
          <a:lstStyle/>
          <a:p>
            <a:endParaRPr lang="en-NP"/>
          </a:p>
        </p:txBody>
      </p:sp>
      <p:sp>
        <p:nvSpPr>
          <p:cNvPr id="4" name="Slide Number Placeholder 3"/>
          <p:cNvSpPr>
            <a:spLocks noGrp="1"/>
          </p:cNvSpPr>
          <p:nvPr>
            <p:ph type="sldNum" sz="quarter" idx="12"/>
          </p:nvPr>
        </p:nvSpPr>
        <p:spPr/>
        <p:txBody>
          <a:bodyPr/>
          <a:lstStyle/>
          <a:p>
            <a:fld id="{402650A0-6A40-A047-89C9-7C971F84C094}" type="slidenum">
              <a:rPr lang="en-NP" smtClean="0"/>
              <a:t>‹#›</a:t>
            </a:fld>
            <a:endParaRPr lang="en-NP"/>
          </a:p>
        </p:txBody>
      </p:sp>
    </p:spTree>
    <p:extLst>
      <p:ext uri="{BB962C8B-B14F-4D97-AF65-F5344CB8AC3E}">
        <p14:creationId xmlns:p14="http://schemas.microsoft.com/office/powerpoint/2010/main" val="86223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6DFFC50-6064-D043-B176-FDF8635BBC35}" type="datetimeFigureOut">
              <a:rPr lang="en-NP" smtClean="0"/>
              <a:t>18/05/2021</a:t>
            </a:fld>
            <a:endParaRPr lang="en-NP"/>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NP"/>
          </a:p>
        </p:txBody>
      </p:sp>
      <p:sp>
        <p:nvSpPr>
          <p:cNvPr id="11" name="Slide Number Placeholder 10"/>
          <p:cNvSpPr>
            <a:spLocks noGrp="1"/>
          </p:cNvSpPr>
          <p:nvPr>
            <p:ph type="sldNum" sz="quarter" idx="12"/>
          </p:nvPr>
        </p:nvSpPr>
        <p:spPr/>
        <p:txBody>
          <a:bodyPr/>
          <a:lstStyle/>
          <a:p>
            <a:fld id="{402650A0-6A40-A047-89C9-7C971F84C094}" type="slidenum">
              <a:rPr lang="en-NP" smtClean="0"/>
              <a:t>‹#›</a:t>
            </a:fld>
            <a:endParaRPr lang="en-NP"/>
          </a:p>
        </p:txBody>
      </p:sp>
    </p:spTree>
    <p:extLst>
      <p:ext uri="{BB962C8B-B14F-4D97-AF65-F5344CB8AC3E}">
        <p14:creationId xmlns:p14="http://schemas.microsoft.com/office/powerpoint/2010/main" val="210673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6DFFC50-6064-D043-B176-FDF8635BBC35}" type="datetimeFigureOut">
              <a:rPr lang="en-NP" smtClean="0"/>
              <a:t>18/05/2021</a:t>
            </a:fld>
            <a:endParaRPr lang="en-NP"/>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02650A0-6A40-A047-89C9-7C971F84C094}" type="slidenum">
              <a:rPr lang="en-NP" smtClean="0"/>
              <a:t>‹#›</a:t>
            </a:fld>
            <a:endParaRPr lang="en-NP"/>
          </a:p>
        </p:txBody>
      </p:sp>
    </p:spTree>
    <p:extLst>
      <p:ext uri="{BB962C8B-B14F-4D97-AF65-F5344CB8AC3E}">
        <p14:creationId xmlns:p14="http://schemas.microsoft.com/office/powerpoint/2010/main" val="269326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6DFFC50-6064-D043-B176-FDF8635BBC35}" type="datetimeFigureOut">
              <a:rPr lang="en-NP" smtClean="0"/>
              <a:t>18/05/2021</a:t>
            </a:fld>
            <a:endParaRPr lang="en-NP"/>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NP"/>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02650A0-6A40-A047-89C9-7C971F84C094}" type="slidenum">
              <a:rPr lang="en-NP" smtClean="0"/>
              <a:t>‹#›</a:t>
            </a:fld>
            <a:endParaRPr lang="en-NP"/>
          </a:p>
        </p:txBody>
      </p:sp>
    </p:spTree>
    <p:extLst>
      <p:ext uri="{BB962C8B-B14F-4D97-AF65-F5344CB8AC3E}">
        <p14:creationId xmlns:p14="http://schemas.microsoft.com/office/powerpoint/2010/main" val="400186911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sudoku-backtracking-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174D-2E76-5643-8E07-E95EA2D96B30}"/>
              </a:ext>
            </a:extLst>
          </p:cNvPr>
          <p:cNvSpPr>
            <a:spLocks noGrp="1"/>
          </p:cNvSpPr>
          <p:nvPr>
            <p:ph type="ctrTitle"/>
          </p:nvPr>
        </p:nvSpPr>
        <p:spPr/>
        <p:txBody>
          <a:bodyPr/>
          <a:lstStyle/>
          <a:p>
            <a:r>
              <a:rPr lang="en-NP" dirty="0"/>
              <a:t>Algorithm types</a:t>
            </a:r>
          </a:p>
        </p:txBody>
      </p:sp>
    </p:spTree>
    <p:extLst>
      <p:ext uri="{BB962C8B-B14F-4D97-AF65-F5344CB8AC3E}">
        <p14:creationId xmlns:p14="http://schemas.microsoft.com/office/powerpoint/2010/main" val="339034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3842-40D4-594E-AE13-879EB069C84B}"/>
              </a:ext>
            </a:extLst>
          </p:cNvPr>
          <p:cNvSpPr>
            <a:spLocks noGrp="1"/>
          </p:cNvSpPr>
          <p:nvPr>
            <p:ph type="title"/>
          </p:nvPr>
        </p:nvSpPr>
        <p:spPr/>
        <p:txBody>
          <a:bodyPr/>
          <a:lstStyle/>
          <a:p>
            <a:r>
              <a:rPr lang="en-US" b="1" dirty="0"/>
              <a:t>Randomized algorithm</a:t>
            </a:r>
            <a:endParaRPr lang="en-NP" dirty="0"/>
          </a:p>
        </p:txBody>
      </p:sp>
      <p:sp>
        <p:nvSpPr>
          <p:cNvPr id="3" name="Content Placeholder 2">
            <a:extLst>
              <a:ext uri="{FF2B5EF4-FFF2-40B4-BE49-F238E27FC236}">
                <a16:creationId xmlns:a16="http://schemas.microsoft.com/office/drawing/2014/main" id="{CC7E95D3-5784-0740-B9C1-D95731F0D394}"/>
              </a:ext>
            </a:extLst>
          </p:cNvPr>
          <p:cNvSpPr>
            <a:spLocks noGrp="1"/>
          </p:cNvSpPr>
          <p:nvPr>
            <p:ph idx="1"/>
          </p:nvPr>
        </p:nvSpPr>
        <p:spPr/>
        <p:txBody>
          <a:bodyPr/>
          <a:lstStyle/>
          <a:p>
            <a:r>
              <a:rPr lang="en-US" dirty="0"/>
              <a:t>A randomized algorithm uses a random number at least once during the computation to make a decision.</a:t>
            </a:r>
          </a:p>
          <a:p>
            <a:r>
              <a:rPr lang="en-US" dirty="0"/>
              <a:t>A </a:t>
            </a:r>
            <a:r>
              <a:rPr lang="en-US" b="1" dirty="0"/>
              <a:t>randomized algorithm</a:t>
            </a:r>
            <a:r>
              <a:rPr lang="en-US" dirty="0"/>
              <a:t> is a technique that uses a source of randomness as part of its logic.</a:t>
            </a:r>
          </a:p>
          <a:p>
            <a:r>
              <a:rPr lang="en-US" dirty="0"/>
              <a:t>This kind of algorithm could help speed up a brute force process by randomly sampling the input in order to obtain a solution that may not be totally optimal, but will be good enough for the specified purposes.</a:t>
            </a:r>
            <a:endParaRPr lang="en-NP" dirty="0"/>
          </a:p>
        </p:txBody>
      </p:sp>
    </p:spTree>
    <p:extLst>
      <p:ext uri="{BB962C8B-B14F-4D97-AF65-F5344CB8AC3E}">
        <p14:creationId xmlns:p14="http://schemas.microsoft.com/office/powerpoint/2010/main" val="86065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2C6A-9994-BE4A-A1B8-B4C77D00DE01}"/>
              </a:ext>
            </a:extLst>
          </p:cNvPr>
          <p:cNvSpPr>
            <a:spLocks noGrp="1"/>
          </p:cNvSpPr>
          <p:nvPr>
            <p:ph type="title"/>
          </p:nvPr>
        </p:nvSpPr>
        <p:spPr/>
        <p:txBody>
          <a:bodyPr/>
          <a:lstStyle/>
          <a:p>
            <a:r>
              <a:rPr lang="en-NP" b="1" dirty="0"/>
              <a:t>Branch and bound algorithm</a:t>
            </a:r>
          </a:p>
        </p:txBody>
      </p:sp>
      <p:sp>
        <p:nvSpPr>
          <p:cNvPr id="3" name="Content Placeholder 2">
            <a:extLst>
              <a:ext uri="{FF2B5EF4-FFF2-40B4-BE49-F238E27FC236}">
                <a16:creationId xmlns:a16="http://schemas.microsoft.com/office/drawing/2014/main" id="{A23308C6-A01D-724F-B236-C0D71599F1C6}"/>
              </a:ext>
            </a:extLst>
          </p:cNvPr>
          <p:cNvSpPr>
            <a:spLocks noGrp="1"/>
          </p:cNvSpPr>
          <p:nvPr>
            <p:ph idx="1"/>
          </p:nvPr>
        </p:nvSpPr>
        <p:spPr>
          <a:xfrm>
            <a:off x="2231136" y="2638045"/>
            <a:ext cx="3249348" cy="2218040"/>
          </a:xfrm>
        </p:spPr>
        <p:txBody>
          <a:bodyPr>
            <a:normAutofit/>
          </a:bodyPr>
          <a:lstStyle/>
          <a:p>
            <a:r>
              <a:rPr lang="en-US" dirty="0"/>
              <a:t>Branch and bound algorithms are used to find the optimal solution for combinatory, discrete, and general mathematical optimization problems. </a:t>
            </a:r>
          </a:p>
        </p:txBody>
      </p:sp>
      <p:graphicFrame>
        <p:nvGraphicFramePr>
          <p:cNvPr id="8" name="Table 8">
            <a:extLst>
              <a:ext uri="{FF2B5EF4-FFF2-40B4-BE49-F238E27FC236}">
                <a16:creationId xmlns:a16="http://schemas.microsoft.com/office/drawing/2014/main" id="{15148175-A271-5647-8446-CA76366159F2}"/>
              </a:ext>
            </a:extLst>
          </p:cNvPr>
          <p:cNvGraphicFramePr>
            <a:graphicFrameLocks noGrp="1"/>
          </p:cNvGraphicFramePr>
          <p:nvPr>
            <p:extLst>
              <p:ext uri="{D42A27DB-BD31-4B8C-83A1-F6EECF244321}">
                <p14:modId xmlns:p14="http://schemas.microsoft.com/office/powerpoint/2010/main" val="3613600880"/>
              </p:ext>
            </p:extLst>
          </p:nvPr>
        </p:nvGraphicFramePr>
        <p:xfrm>
          <a:off x="2393458" y="4856085"/>
          <a:ext cx="2924704" cy="1463040"/>
        </p:xfrm>
        <a:graphic>
          <a:graphicData uri="http://schemas.openxmlformats.org/drawingml/2006/table">
            <a:tbl>
              <a:tblPr firstRow="1" bandRow="1">
                <a:tableStyleId>{5C22544A-7EE6-4342-B048-85BDC9FD1C3A}</a:tableStyleId>
              </a:tblPr>
              <a:tblGrid>
                <a:gridCol w="731176">
                  <a:extLst>
                    <a:ext uri="{9D8B030D-6E8A-4147-A177-3AD203B41FA5}">
                      <a16:colId xmlns:a16="http://schemas.microsoft.com/office/drawing/2014/main" val="2687351385"/>
                    </a:ext>
                  </a:extLst>
                </a:gridCol>
                <a:gridCol w="731176">
                  <a:extLst>
                    <a:ext uri="{9D8B030D-6E8A-4147-A177-3AD203B41FA5}">
                      <a16:colId xmlns:a16="http://schemas.microsoft.com/office/drawing/2014/main" val="1770796244"/>
                    </a:ext>
                  </a:extLst>
                </a:gridCol>
                <a:gridCol w="731176">
                  <a:extLst>
                    <a:ext uri="{9D8B030D-6E8A-4147-A177-3AD203B41FA5}">
                      <a16:colId xmlns:a16="http://schemas.microsoft.com/office/drawing/2014/main" val="1111815580"/>
                    </a:ext>
                  </a:extLst>
                </a:gridCol>
                <a:gridCol w="731176">
                  <a:extLst>
                    <a:ext uri="{9D8B030D-6E8A-4147-A177-3AD203B41FA5}">
                      <a16:colId xmlns:a16="http://schemas.microsoft.com/office/drawing/2014/main" val="362539084"/>
                    </a:ext>
                  </a:extLst>
                </a:gridCol>
              </a:tblGrid>
              <a:tr h="348449">
                <a:tc>
                  <a:txBody>
                    <a:bodyPr/>
                    <a:lstStyle/>
                    <a:p>
                      <a:endParaRPr lang="en-NP"/>
                    </a:p>
                  </a:txBody>
                  <a:tcPr/>
                </a:tc>
                <a:tc>
                  <a:txBody>
                    <a:bodyPr/>
                    <a:lstStyle/>
                    <a:p>
                      <a:r>
                        <a:rPr lang="en-NP" dirty="0"/>
                        <a:t>Job 1</a:t>
                      </a:r>
                    </a:p>
                  </a:txBody>
                  <a:tcPr/>
                </a:tc>
                <a:tc>
                  <a:txBody>
                    <a:bodyPr/>
                    <a:lstStyle/>
                    <a:p>
                      <a:r>
                        <a:rPr lang="en-NP" dirty="0"/>
                        <a:t>Job 2</a:t>
                      </a:r>
                    </a:p>
                  </a:txBody>
                  <a:tcPr/>
                </a:tc>
                <a:tc>
                  <a:txBody>
                    <a:bodyPr/>
                    <a:lstStyle/>
                    <a:p>
                      <a:r>
                        <a:rPr lang="en-NP" dirty="0"/>
                        <a:t>Job 3</a:t>
                      </a:r>
                    </a:p>
                  </a:txBody>
                  <a:tcPr/>
                </a:tc>
                <a:extLst>
                  <a:ext uri="{0D108BD9-81ED-4DB2-BD59-A6C34878D82A}">
                    <a16:rowId xmlns:a16="http://schemas.microsoft.com/office/drawing/2014/main" val="2943528910"/>
                  </a:ext>
                </a:extLst>
              </a:tr>
              <a:tr h="348449">
                <a:tc>
                  <a:txBody>
                    <a:bodyPr/>
                    <a:lstStyle/>
                    <a:p>
                      <a:r>
                        <a:rPr lang="en-NP" dirty="0"/>
                        <a:t>A</a:t>
                      </a:r>
                    </a:p>
                  </a:txBody>
                  <a:tcPr/>
                </a:tc>
                <a:tc>
                  <a:txBody>
                    <a:bodyPr/>
                    <a:lstStyle/>
                    <a:p>
                      <a:r>
                        <a:rPr lang="en-NP" dirty="0"/>
                        <a:t>9</a:t>
                      </a:r>
                    </a:p>
                  </a:txBody>
                  <a:tcPr/>
                </a:tc>
                <a:tc>
                  <a:txBody>
                    <a:bodyPr/>
                    <a:lstStyle/>
                    <a:p>
                      <a:r>
                        <a:rPr lang="en-NP" dirty="0"/>
                        <a:t>3</a:t>
                      </a:r>
                    </a:p>
                  </a:txBody>
                  <a:tcPr/>
                </a:tc>
                <a:tc>
                  <a:txBody>
                    <a:bodyPr/>
                    <a:lstStyle/>
                    <a:p>
                      <a:r>
                        <a:rPr lang="en-NP" dirty="0"/>
                        <a:t>4</a:t>
                      </a:r>
                    </a:p>
                  </a:txBody>
                  <a:tcPr/>
                </a:tc>
                <a:extLst>
                  <a:ext uri="{0D108BD9-81ED-4DB2-BD59-A6C34878D82A}">
                    <a16:rowId xmlns:a16="http://schemas.microsoft.com/office/drawing/2014/main" val="2409652808"/>
                  </a:ext>
                </a:extLst>
              </a:tr>
              <a:tr h="348449">
                <a:tc>
                  <a:txBody>
                    <a:bodyPr/>
                    <a:lstStyle/>
                    <a:p>
                      <a:r>
                        <a:rPr lang="en-NP" dirty="0"/>
                        <a:t>B</a:t>
                      </a:r>
                    </a:p>
                  </a:txBody>
                  <a:tcPr/>
                </a:tc>
                <a:tc>
                  <a:txBody>
                    <a:bodyPr/>
                    <a:lstStyle/>
                    <a:p>
                      <a:r>
                        <a:rPr lang="en-NP" dirty="0"/>
                        <a:t>7</a:t>
                      </a:r>
                    </a:p>
                  </a:txBody>
                  <a:tcPr/>
                </a:tc>
                <a:tc>
                  <a:txBody>
                    <a:bodyPr/>
                    <a:lstStyle/>
                    <a:p>
                      <a:r>
                        <a:rPr lang="en-NP" dirty="0"/>
                        <a:t>8</a:t>
                      </a:r>
                    </a:p>
                  </a:txBody>
                  <a:tcPr/>
                </a:tc>
                <a:tc>
                  <a:txBody>
                    <a:bodyPr/>
                    <a:lstStyle/>
                    <a:p>
                      <a:r>
                        <a:rPr lang="en-NP" dirty="0"/>
                        <a:t>4</a:t>
                      </a:r>
                    </a:p>
                  </a:txBody>
                  <a:tcPr/>
                </a:tc>
                <a:extLst>
                  <a:ext uri="{0D108BD9-81ED-4DB2-BD59-A6C34878D82A}">
                    <a16:rowId xmlns:a16="http://schemas.microsoft.com/office/drawing/2014/main" val="967067687"/>
                  </a:ext>
                </a:extLst>
              </a:tr>
              <a:tr h="348449">
                <a:tc>
                  <a:txBody>
                    <a:bodyPr/>
                    <a:lstStyle/>
                    <a:p>
                      <a:r>
                        <a:rPr lang="en-NP" dirty="0"/>
                        <a:t>C</a:t>
                      </a:r>
                    </a:p>
                  </a:txBody>
                  <a:tcPr/>
                </a:tc>
                <a:tc>
                  <a:txBody>
                    <a:bodyPr/>
                    <a:lstStyle/>
                    <a:p>
                      <a:r>
                        <a:rPr lang="en-NP" dirty="0"/>
                        <a:t>10</a:t>
                      </a:r>
                    </a:p>
                  </a:txBody>
                  <a:tcPr/>
                </a:tc>
                <a:tc>
                  <a:txBody>
                    <a:bodyPr/>
                    <a:lstStyle/>
                    <a:p>
                      <a:r>
                        <a:rPr lang="en-NP" dirty="0"/>
                        <a:t>5</a:t>
                      </a:r>
                    </a:p>
                  </a:txBody>
                  <a:tcPr/>
                </a:tc>
                <a:tc>
                  <a:txBody>
                    <a:bodyPr/>
                    <a:lstStyle/>
                    <a:p>
                      <a:r>
                        <a:rPr lang="en-NP" dirty="0"/>
                        <a:t>2</a:t>
                      </a:r>
                    </a:p>
                  </a:txBody>
                  <a:tcPr/>
                </a:tc>
                <a:extLst>
                  <a:ext uri="{0D108BD9-81ED-4DB2-BD59-A6C34878D82A}">
                    <a16:rowId xmlns:a16="http://schemas.microsoft.com/office/drawing/2014/main" val="284699328"/>
                  </a:ext>
                </a:extLst>
              </a:tr>
            </a:tbl>
          </a:graphicData>
        </a:graphic>
      </p:graphicFrame>
      <p:pic>
        <p:nvPicPr>
          <p:cNvPr id="2056" name="Picture 8">
            <a:extLst>
              <a:ext uri="{FF2B5EF4-FFF2-40B4-BE49-F238E27FC236}">
                <a16:creationId xmlns:a16="http://schemas.microsoft.com/office/drawing/2014/main" id="{41D1D333-B5E8-A041-818E-F49AB2D2D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996" y="2397097"/>
            <a:ext cx="6052164" cy="370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15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B1479-2531-AC4A-91BE-DEF33F63D30E}"/>
              </a:ext>
            </a:extLst>
          </p:cNvPr>
          <p:cNvSpPr>
            <a:spLocks noGrp="1"/>
          </p:cNvSpPr>
          <p:nvPr>
            <p:ph type="title"/>
          </p:nvPr>
        </p:nvSpPr>
        <p:spPr>
          <a:xfrm>
            <a:off x="1600200" y="3418891"/>
            <a:ext cx="8991600" cy="1645920"/>
          </a:xfrm>
        </p:spPr>
        <p:txBody>
          <a:bodyPr vert="horz" lIns="274320" tIns="182880" rIns="274320" bIns="182880" rtlCol="0" anchor="ctr" anchorCtr="1">
            <a:normAutofit/>
          </a:bodyPr>
          <a:lstStyle/>
          <a:p>
            <a:r>
              <a:rPr lang="en-US" sz="3800" dirty="0"/>
              <a:t>Questions??</a:t>
            </a:r>
          </a:p>
        </p:txBody>
      </p:sp>
      <p:pic>
        <p:nvPicPr>
          <p:cNvPr id="6" name="Graphic 5" descr="Question mark">
            <a:extLst>
              <a:ext uri="{FF2B5EF4-FFF2-40B4-BE49-F238E27FC236}">
                <a16:creationId xmlns:a16="http://schemas.microsoft.com/office/drawing/2014/main" id="{1C42FA60-EE8E-47DA-8F46-4E89FDFF34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820" y="640079"/>
            <a:ext cx="2456360" cy="2456360"/>
          </a:xfrm>
          <a:prstGeom prst="rect">
            <a:avLst/>
          </a:prstGeom>
        </p:spPr>
      </p:pic>
    </p:spTree>
    <p:extLst>
      <p:ext uri="{BB962C8B-B14F-4D97-AF65-F5344CB8AC3E}">
        <p14:creationId xmlns:p14="http://schemas.microsoft.com/office/powerpoint/2010/main" val="173636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6FE5-2C62-2448-B365-0068A64AADF0}"/>
              </a:ext>
            </a:extLst>
          </p:cNvPr>
          <p:cNvSpPr>
            <a:spLocks noGrp="1"/>
          </p:cNvSpPr>
          <p:nvPr>
            <p:ph type="title"/>
          </p:nvPr>
        </p:nvSpPr>
        <p:spPr/>
        <p:txBody>
          <a:bodyPr/>
          <a:lstStyle/>
          <a:p>
            <a:r>
              <a:rPr lang="en-US" dirty="0"/>
              <a:t>algorithm</a:t>
            </a:r>
            <a:endParaRPr lang="en-NP" dirty="0"/>
          </a:p>
        </p:txBody>
      </p:sp>
      <p:sp>
        <p:nvSpPr>
          <p:cNvPr id="3" name="Content Placeholder 2">
            <a:extLst>
              <a:ext uri="{FF2B5EF4-FFF2-40B4-BE49-F238E27FC236}">
                <a16:creationId xmlns:a16="http://schemas.microsoft.com/office/drawing/2014/main" id="{B560788E-7866-B147-8C29-20B74D22F8DA}"/>
              </a:ext>
            </a:extLst>
          </p:cNvPr>
          <p:cNvSpPr>
            <a:spLocks noGrp="1"/>
          </p:cNvSpPr>
          <p:nvPr>
            <p:ph idx="1"/>
          </p:nvPr>
        </p:nvSpPr>
        <p:spPr/>
        <p:txBody>
          <a:bodyPr/>
          <a:lstStyle/>
          <a:p>
            <a:r>
              <a:rPr lang="en-US" dirty="0"/>
              <a:t>An algorithm is a step-by-step procedure to solve a problem. </a:t>
            </a:r>
          </a:p>
          <a:p>
            <a:r>
              <a:rPr lang="en-US" dirty="0"/>
              <a:t>It is a logical and mathematical approach to solve or crack a problem using any possible method.</a:t>
            </a:r>
          </a:p>
          <a:p>
            <a:r>
              <a:rPr lang="en-US" dirty="0"/>
              <a:t>A good algorithm should be optimized in terms of time and space. </a:t>
            </a:r>
          </a:p>
          <a:p>
            <a:r>
              <a:rPr lang="en-US" dirty="0"/>
              <a:t>Different types of problems require different types of algorithmic-techniques to be solved in the most optimized manner. </a:t>
            </a:r>
          </a:p>
          <a:p>
            <a:pPr marL="0" indent="0">
              <a:buNone/>
            </a:pPr>
            <a:endParaRPr lang="en-NP" dirty="0"/>
          </a:p>
        </p:txBody>
      </p:sp>
    </p:spTree>
    <p:extLst>
      <p:ext uri="{BB962C8B-B14F-4D97-AF65-F5344CB8AC3E}">
        <p14:creationId xmlns:p14="http://schemas.microsoft.com/office/powerpoint/2010/main" val="264599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9EF4-036F-1E44-B910-DA1BB8E3B021}"/>
              </a:ext>
            </a:extLst>
          </p:cNvPr>
          <p:cNvSpPr>
            <a:spLocks noGrp="1"/>
          </p:cNvSpPr>
          <p:nvPr>
            <p:ph type="title"/>
          </p:nvPr>
        </p:nvSpPr>
        <p:spPr/>
        <p:txBody>
          <a:bodyPr/>
          <a:lstStyle/>
          <a:p>
            <a:r>
              <a:rPr lang="en-US" b="1" dirty="0"/>
              <a:t>Types of algorithm</a:t>
            </a:r>
            <a:endParaRPr lang="en-NP" dirty="0"/>
          </a:p>
        </p:txBody>
      </p:sp>
      <p:sp>
        <p:nvSpPr>
          <p:cNvPr id="3" name="Content Placeholder 2">
            <a:extLst>
              <a:ext uri="{FF2B5EF4-FFF2-40B4-BE49-F238E27FC236}">
                <a16:creationId xmlns:a16="http://schemas.microsoft.com/office/drawing/2014/main" id="{E6ACC0AF-F0E1-7A4A-87BA-6E709658F2D8}"/>
              </a:ext>
            </a:extLst>
          </p:cNvPr>
          <p:cNvSpPr>
            <a:spLocks noGrp="1"/>
          </p:cNvSpPr>
          <p:nvPr>
            <p:ph idx="1"/>
          </p:nvPr>
        </p:nvSpPr>
        <p:spPr/>
        <p:txBody>
          <a:bodyPr>
            <a:normAutofit lnSpcReduction="10000"/>
          </a:bodyPr>
          <a:lstStyle/>
          <a:p>
            <a:r>
              <a:rPr lang="en-US" dirty="0"/>
              <a:t>Recursive algorithms</a:t>
            </a:r>
          </a:p>
          <a:p>
            <a:r>
              <a:rPr lang="en-US" dirty="0"/>
              <a:t>Dynamic programming algorithm</a:t>
            </a:r>
          </a:p>
          <a:p>
            <a:r>
              <a:rPr lang="en-US" dirty="0"/>
              <a:t>Backtracking algorithm</a:t>
            </a:r>
          </a:p>
          <a:p>
            <a:r>
              <a:rPr lang="en-US" dirty="0"/>
              <a:t>Divide and conquer algorithm</a:t>
            </a:r>
          </a:p>
          <a:p>
            <a:r>
              <a:rPr lang="en-US" dirty="0"/>
              <a:t>Greedy algorithm </a:t>
            </a:r>
          </a:p>
          <a:p>
            <a:r>
              <a:rPr lang="en-US" dirty="0"/>
              <a:t>Brute Force algorithm</a:t>
            </a:r>
          </a:p>
          <a:p>
            <a:r>
              <a:rPr lang="en-US" dirty="0"/>
              <a:t>Randomized algorithm</a:t>
            </a:r>
          </a:p>
          <a:p>
            <a:r>
              <a:rPr lang="en-NP" dirty="0"/>
              <a:t>Branch and bound algorithm</a:t>
            </a:r>
          </a:p>
        </p:txBody>
      </p:sp>
    </p:spTree>
    <p:extLst>
      <p:ext uri="{BB962C8B-B14F-4D97-AF65-F5344CB8AC3E}">
        <p14:creationId xmlns:p14="http://schemas.microsoft.com/office/powerpoint/2010/main" val="417498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C06F-C5EB-A348-B360-1D3195CCE61F}"/>
              </a:ext>
            </a:extLst>
          </p:cNvPr>
          <p:cNvSpPr>
            <a:spLocks noGrp="1"/>
          </p:cNvSpPr>
          <p:nvPr>
            <p:ph type="title"/>
          </p:nvPr>
        </p:nvSpPr>
        <p:spPr>
          <a:xfrm>
            <a:off x="804672" y="964692"/>
            <a:ext cx="4476806" cy="1188720"/>
          </a:xfrm>
        </p:spPr>
        <p:txBody>
          <a:bodyPr>
            <a:normAutofit/>
          </a:bodyPr>
          <a:lstStyle/>
          <a:p>
            <a:r>
              <a:rPr lang="en-US" b="1" dirty="0"/>
              <a:t>Simple recursive algorithm</a:t>
            </a:r>
            <a:endParaRPr lang="en-NP" dirty="0"/>
          </a:p>
        </p:txBody>
      </p:sp>
      <p:sp>
        <p:nvSpPr>
          <p:cNvPr id="3" name="Content Placeholder 2">
            <a:extLst>
              <a:ext uri="{FF2B5EF4-FFF2-40B4-BE49-F238E27FC236}">
                <a16:creationId xmlns:a16="http://schemas.microsoft.com/office/drawing/2014/main" id="{F494D320-6951-CC47-85E2-EB0B1091A203}"/>
              </a:ext>
            </a:extLst>
          </p:cNvPr>
          <p:cNvSpPr>
            <a:spLocks noGrp="1"/>
          </p:cNvSpPr>
          <p:nvPr>
            <p:ph idx="1"/>
          </p:nvPr>
        </p:nvSpPr>
        <p:spPr>
          <a:xfrm>
            <a:off x="803244" y="2638044"/>
            <a:ext cx="4492932" cy="3263206"/>
          </a:xfrm>
        </p:spPr>
        <p:txBody>
          <a:bodyPr>
            <a:normAutofit/>
          </a:bodyPr>
          <a:lstStyle/>
          <a:p>
            <a:r>
              <a:rPr lang="en-US" dirty="0"/>
              <a:t>Solves the base case directly and then recurs with a simpler or easier input every time (A base value is set at the starting for which the algorithm terminates).</a:t>
            </a:r>
          </a:p>
          <a:p>
            <a:r>
              <a:rPr lang="en-US" dirty="0"/>
              <a:t>It is used to solve the problems which can be broken into simpler or smaller problems of same type.</a:t>
            </a:r>
          </a:p>
          <a:p>
            <a:pPr marL="0" indent="0">
              <a:buNone/>
            </a:pPr>
            <a:endParaRPr lang="en-NP"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406F379D-ED9F-5A47-87D6-FD1A68C8182D}"/>
              </a:ext>
            </a:extLst>
          </p:cNvPr>
          <p:cNvPicPr>
            <a:picLocks noChangeAspect="1"/>
          </p:cNvPicPr>
          <p:nvPr/>
        </p:nvPicPr>
        <p:blipFill>
          <a:blip r:embed="rId2"/>
          <a:stretch>
            <a:fillRect/>
          </a:stretch>
        </p:blipFill>
        <p:spPr>
          <a:xfrm>
            <a:off x="6272789" y="1783074"/>
            <a:ext cx="4782312" cy="3299794"/>
          </a:xfrm>
          <a:prstGeom prst="rect">
            <a:avLst/>
          </a:prstGeom>
        </p:spPr>
      </p:pic>
    </p:spTree>
    <p:extLst>
      <p:ext uri="{BB962C8B-B14F-4D97-AF65-F5344CB8AC3E}">
        <p14:creationId xmlns:p14="http://schemas.microsoft.com/office/powerpoint/2010/main" val="172943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C06F-C5EB-A348-B360-1D3195CCE61F}"/>
              </a:ext>
            </a:extLst>
          </p:cNvPr>
          <p:cNvSpPr>
            <a:spLocks noGrp="1"/>
          </p:cNvSpPr>
          <p:nvPr>
            <p:ph type="title"/>
          </p:nvPr>
        </p:nvSpPr>
        <p:spPr>
          <a:xfrm>
            <a:off x="804672" y="964692"/>
            <a:ext cx="4476806" cy="1188720"/>
          </a:xfrm>
        </p:spPr>
        <p:txBody>
          <a:bodyPr>
            <a:normAutofit/>
          </a:bodyPr>
          <a:lstStyle/>
          <a:p>
            <a:r>
              <a:rPr lang="en-US" sz="2000" b="1"/>
              <a:t>Dynamic programming algorithm</a:t>
            </a:r>
            <a:endParaRPr lang="en-NP" sz="2000"/>
          </a:p>
        </p:txBody>
      </p:sp>
      <p:sp>
        <p:nvSpPr>
          <p:cNvPr id="3" name="Content Placeholder 2">
            <a:extLst>
              <a:ext uri="{FF2B5EF4-FFF2-40B4-BE49-F238E27FC236}">
                <a16:creationId xmlns:a16="http://schemas.microsoft.com/office/drawing/2014/main" id="{F494D320-6951-CC47-85E2-EB0B1091A203}"/>
              </a:ext>
            </a:extLst>
          </p:cNvPr>
          <p:cNvSpPr>
            <a:spLocks noGrp="1"/>
          </p:cNvSpPr>
          <p:nvPr>
            <p:ph idx="1"/>
          </p:nvPr>
        </p:nvSpPr>
        <p:spPr>
          <a:xfrm>
            <a:off x="803244" y="2638044"/>
            <a:ext cx="4492932" cy="3263206"/>
          </a:xfrm>
        </p:spPr>
        <p:txBody>
          <a:bodyPr>
            <a:normAutofit/>
          </a:bodyPr>
          <a:lstStyle/>
          <a:p>
            <a:r>
              <a:rPr lang="en-US" dirty="0"/>
              <a:t>A dynamic programming algorithm remembers the past result and uses them to find new result </a:t>
            </a:r>
          </a:p>
          <a:p>
            <a:r>
              <a:rPr lang="en-US" dirty="0"/>
              <a:t>it solve complex problems by breaking it down into a collection of simpler subproblems, then solving each of those subproblems only once, and storing their solution for future use instead of recomputing their solutions again.</a:t>
            </a:r>
            <a:endParaRPr lang="en-NP" dirty="0"/>
          </a:p>
        </p:txBody>
      </p:sp>
      <p:pic>
        <p:nvPicPr>
          <p:cNvPr id="5" name="Picture 4" descr="Text&#10;&#10;Description automatically generated">
            <a:extLst>
              <a:ext uri="{FF2B5EF4-FFF2-40B4-BE49-F238E27FC236}">
                <a16:creationId xmlns:a16="http://schemas.microsoft.com/office/drawing/2014/main" id="{1831D530-0025-9344-939C-5148BAF6294F}"/>
              </a:ext>
            </a:extLst>
          </p:cNvPr>
          <p:cNvPicPr>
            <a:picLocks noChangeAspect="1"/>
          </p:cNvPicPr>
          <p:nvPr/>
        </p:nvPicPr>
        <p:blipFill>
          <a:blip r:embed="rId2"/>
          <a:stretch>
            <a:fillRect/>
          </a:stretch>
        </p:blipFill>
        <p:spPr>
          <a:xfrm>
            <a:off x="6272789" y="1657538"/>
            <a:ext cx="4782312" cy="3550866"/>
          </a:xfrm>
          <a:prstGeom prst="rect">
            <a:avLst/>
          </a:prstGeom>
        </p:spPr>
      </p:pic>
    </p:spTree>
    <p:extLst>
      <p:ext uri="{BB962C8B-B14F-4D97-AF65-F5344CB8AC3E}">
        <p14:creationId xmlns:p14="http://schemas.microsoft.com/office/powerpoint/2010/main" val="142732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C06F-C5EB-A348-B360-1D3195CCE61F}"/>
              </a:ext>
            </a:extLst>
          </p:cNvPr>
          <p:cNvSpPr>
            <a:spLocks noGrp="1"/>
          </p:cNvSpPr>
          <p:nvPr>
            <p:ph type="title"/>
          </p:nvPr>
        </p:nvSpPr>
        <p:spPr/>
        <p:txBody>
          <a:bodyPr/>
          <a:lstStyle/>
          <a:p>
            <a:r>
              <a:rPr lang="en-US" b="1" dirty="0"/>
              <a:t>Backtracking algorithm</a:t>
            </a:r>
            <a:endParaRPr lang="en-NP" dirty="0"/>
          </a:p>
        </p:txBody>
      </p:sp>
      <p:sp>
        <p:nvSpPr>
          <p:cNvPr id="3" name="Content Placeholder 2">
            <a:extLst>
              <a:ext uri="{FF2B5EF4-FFF2-40B4-BE49-F238E27FC236}">
                <a16:creationId xmlns:a16="http://schemas.microsoft.com/office/drawing/2014/main" id="{F494D320-6951-CC47-85E2-EB0B1091A203}"/>
              </a:ext>
            </a:extLst>
          </p:cNvPr>
          <p:cNvSpPr>
            <a:spLocks noGrp="1"/>
          </p:cNvSpPr>
          <p:nvPr>
            <p:ph idx="1"/>
          </p:nvPr>
        </p:nvSpPr>
        <p:spPr/>
        <p:txBody>
          <a:bodyPr/>
          <a:lstStyle/>
          <a:p>
            <a:r>
              <a:rPr lang="en-US" dirty="0"/>
              <a:t>Backtracking is an algorithmic-technique for solving problems recursively by trying to build a solution incrementally, one piece at a time, removing those solutions that fail to satisfy the constraints of the problem at any point of time</a:t>
            </a:r>
          </a:p>
          <a:p>
            <a:r>
              <a:rPr lang="en-US" dirty="0"/>
              <a:t>For example, consider the </a:t>
            </a:r>
            <a:r>
              <a:rPr lang="en-US" dirty="0" err="1"/>
              <a:t>SudoKo</a:t>
            </a:r>
            <a:r>
              <a:rPr lang="en-US" dirty="0"/>
              <a:t> solving Problem, we try filling digits one by one. Whenever we find that current digit cannot lead to a solution, we remove it (backtrack) and try next digit. </a:t>
            </a:r>
          </a:p>
          <a:p>
            <a:r>
              <a:rPr lang="en-US" dirty="0"/>
              <a:t>Solving </a:t>
            </a:r>
            <a:r>
              <a:rPr lang="en-US" dirty="0" err="1"/>
              <a:t>SudoKo</a:t>
            </a:r>
            <a:r>
              <a:rPr lang="en-US" dirty="0"/>
              <a:t> Algorithm </a:t>
            </a:r>
            <a:r>
              <a:rPr lang="en-US" dirty="0">
                <a:hlinkClick r:id="rId2"/>
              </a:rPr>
              <a:t>https://www.geeksforgeeks.org/sudoku-backtracking-7/</a:t>
            </a:r>
            <a:endParaRPr lang="en-US" dirty="0"/>
          </a:p>
          <a:p>
            <a:pPr marL="0" indent="0">
              <a:buNone/>
            </a:pPr>
            <a:endParaRPr lang="en-NP" dirty="0"/>
          </a:p>
        </p:txBody>
      </p:sp>
    </p:spTree>
    <p:extLst>
      <p:ext uri="{BB962C8B-B14F-4D97-AF65-F5344CB8AC3E}">
        <p14:creationId xmlns:p14="http://schemas.microsoft.com/office/powerpoint/2010/main" val="280262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C06F-C5EB-A348-B360-1D3195CCE61F}"/>
              </a:ext>
            </a:extLst>
          </p:cNvPr>
          <p:cNvSpPr>
            <a:spLocks noGrp="1"/>
          </p:cNvSpPr>
          <p:nvPr>
            <p:ph type="title"/>
          </p:nvPr>
        </p:nvSpPr>
        <p:spPr/>
        <p:txBody>
          <a:bodyPr>
            <a:normAutofit/>
          </a:bodyPr>
          <a:lstStyle/>
          <a:p>
            <a:r>
              <a:rPr lang="en-US" b="1" dirty="0"/>
              <a:t>Divide and conquer algorithm</a:t>
            </a:r>
            <a:endParaRPr lang="en-NP" dirty="0"/>
          </a:p>
        </p:txBody>
      </p:sp>
      <p:sp>
        <p:nvSpPr>
          <p:cNvPr id="3" name="Content Placeholder 2">
            <a:extLst>
              <a:ext uri="{FF2B5EF4-FFF2-40B4-BE49-F238E27FC236}">
                <a16:creationId xmlns:a16="http://schemas.microsoft.com/office/drawing/2014/main" id="{F494D320-6951-CC47-85E2-EB0B1091A203}"/>
              </a:ext>
            </a:extLst>
          </p:cNvPr>
          <p:cNvSpPr>
            <a:spLocks noGrp="1"/>
          </p:cNvSpPr>
          <p:nvPr>
            <p:ph idx="1"/>
          </p:nvPr>
        </p:nvSpPr>
        <p:spPr/>
        <p:txBody>
          <a:bodyPr/>
          <a:lstStyle/>
          <a:p>
            <a:r>
              <a:rPr lang="en-US" dirty="0"/>
              <a:t>In Divide and Conquer algorithms, the idea is to solve the problem in two sections, the first section divides the problem into subproblems of the same type. The second section is to solve the smaller problem independently and then add the combined result to produce the final answer to the problem.</a:t>
            </a:r>
          </a:p>
          <a:p>
            <a:r>
              <a:rPr lang="en-US" dirty="0"/>
              <a:t>Some common problem that is solved using Divide and Conquers Algorithms are Binary Search, Merge Sort, Quick Sort</a:t>
            </a:r>
            <a:endParaRPr lang="en-NP" b="1" dirty="0"/>
          </a:p>
        </p:txBody>
      </p:sp>
    </p:spTree>
    <p:extLst>
      <p:ext uri="{BB962C8B-B14F-4D97-AF65-F5344CB8AC3E}">
        <p14:creationId xmlns:p14="http://schemas.microsoft.com/office/powerpoint/2010/main" val="10069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C06F-C5EB-A348-B360-1D3195CCE61F}"/>
              </a:ext>
            </a:extLst>
          </p:cNvPr>
          <p:cNvSpPr>
            <a:spLocks noGrp="1"/>
          </p:cNvSpPr>
          <p:nvPr>
            <p:ph type="title"/>
          </p:nvPr>
        </p:nvSpPr>
        <p:spPr>
          <a:xfrm>
            <a:off x="804672" y="964692"/>
            <a:ext cx="5894832" cy="1188720"/>
          </a:xfrm>
        </p:spPr>
        <p:txBody>
          <a:bodyPr>
            <a:normAutofit/>
          </a:bodyPr>
          <a:lstStyle/>
          <a:p>
            <a:r>
              <a:rPr lang="en-US" b="1" dirty="0"/>
              <a:t>Greedy algorithm</a:t>
            </a:r>
            <a:endParaRPr lang="en-NP" dirty="0"/>
          </a:p>
        </p:txBody>
      </p:sp>
      <p:sp>
        <p:nvSpPr>
          <p:cNvPr id="3" name="Content Placeholder 2">
            <a:extLst>
              <a:ext uri="{FF2B5EF4-FFF2-40B4-BE49-F238E27FC236}">
                <a16:creationId xmlns:a16="http://schemas.microsoft.com/office/drawing/2014/main" id="{F494D320-6951-CC47-85E2-EB0B1091A203}"/>
              </a:ext>
            </a:extLst>
          </p:cNvPr>
          <p:cNvSpPr>
            <a:spLocks noGrp="1"/>
          </p:cNvSpPr>
          <p:nvPr>
            <p:ph idx="1"/>
          </p:nvPr>
        </p:nvSpPr>
        <p:spPr>
          <a:xfrm>
            <a:off x="803243" y="2638044"/>
            <a:ext cx="5963317" cy="3263206"/>
          </a:xfrm>
        </p:spPr>
        <p:txBody>
          <a:bodyPr>
            <a:normAutofit/>
          </a:bodyPr>
          <a:lstStyle/>
          <a:p>
            <a:r>
              <a:rPr lang="en-US" dirty="0"/>
              <a:t>Greedy algorithm is an algorithm that solves the problem by taking optimal solution at the local level (without regards for any consequences) with the hope of finding optimal solution at the global level.</a:t>
            </a:r>
          </a:p>
          <a:p>
            <a:r>
              <a:rPr lang="en-US" dirty="0"/>
              <a:t>Greedy algorithm is used to find the optimal solution, but it is not necessary that you will find the optimal solution by following this algorithm.</a:t>
            </a:r>
          </a:p>
          <a:p>
            <a:endParaRPr lang="en-NP" dirty="0"/>
          </a:p>
        </p:txBody>
      </p:sp>
      <p:pic>
        <p:nvPicPr>
          <p:cNvPr id="1026" name="Picture 2" descr="With a goal of reaching the largest sum, at each step, the greedy algorithm will choose what appears to be the optimal immediate choice, so it will choose 12 instead of 3 at the second step and will not reach the best solution, which contains 99.">
            <a:extLst>
              <a:ext uri="{FF2B5EF4-FFF2-40B4-BE49-F238E27FC236}">
                <a16:creationId xmlns:a16="http://schemas.microsoft.com/office/drawing/2014/main" id="{4A68F4CE-1E66-5040-8D53-325256196B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15890" y="2434446"/>
            <a:ext cx="3328416" cy="1997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06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C06F-C5EB-A348-B360-1D3195CCE61F}"/>
              </a:ext>
            </a:extLst>
          </p:cNvPr>
          <p:cNvSpPr>
            <a:spLocks noGrp="1"/>
          </p:cNvSpPr>
          <p:nvPr>
            <p:ph type="title"/>
          </p:nvPr>
        </p:nvSpPr>
        <p:spPr/>
        <p:txBody>
          <a:bodyPr/>
          <a:lstStyle/>
          <a:p>
            <a:r>
              <a:rPr lang="en-US" b="1" dirty="0"/>
              <a:t>Brute force algorithm</a:t>
            </a:r>
            <a:endParaRPr lang="en-NP" dirty="0"/>
          </a:p>
        </p:txBody>
      </p:sp>
      <p:sp>
        <p:nvSpPr>
          <p:cNvPr id="3" name="Content Placeholder 2">
            <a:extLst>
              <a:ext uri="{FF2B5EF4-FFF2-40B4-BE49-F238E27FC236}">
                <a16:creationId xmlns:a16="http://schemas.microsoft.com/office/drawing/2014/main" id="{F494D320-6951-CC47-85E2-EB0B1091A203}"/>
              </a:ext>
            </a:extLst>
          </p:cNvPr>
          <p:cNvSpPr>
            <a:spLocks noGrp="1"/>
          </p:cNvSpPr>
          <p:nvPr>
            <p:ph idx="1"/>
          </p:nvPr>
        </p:nvSpPr>
        <p:spPr/>
        <p:txBody>
          <a:bodyPr>
            <a:normAutofit lnSpcReduction="10000"/>
          </a:bodyPr>
          <a:lstStyle/>
          <a:p>
            <a:r>
              <a:rPr lang="en-US" dirty="0"/>
              <a:t>A brute force algorithm simply tries all the possibilities until a satisfactory solution is found.</a:t>
            </a:r>
          </a:p>
          <a:p>
            <a:r>
              <a:rPr lang="en-US" dirty="0"/>
              <a:t>Such types of algorithm are also used to find the optimal (best) solution as it checks all the possible solutions.</a:t>
            </a:r>
          </a:p>
          <a:p>
            <a:r>
              <a:rPr lang="en-US" dirty="0"/>
              <a:t>And also used for finding a satisfactory solution (not the best), simply stop as soon as a solution of the problem is found.</a:t>
            </a:r>
          </a:p>
          <a:p>
            <a:r>
              <a:rPr lang="en-US" b="1" dirty="0"/>
              <a:t>For Example:</a:t>
            </a:r>
            <a:r>
              <a:rPr lang="en-US" dirty="0"/>
              <a:t> If there is a lock of </a:t>
            </a:r>
            <a:r>
              <a:rPr lang="en-US" b="1" dirty="0"/>
              <a:t>4-digit</a:t>
            </a:r>
            <a:r>
              <a:rPr lang="en-US" dirty="0"/>
              <a:t> PIN. The digits to be chosen from </a:t>
            </a:r>
            <a:r>
              <a:rPr lang="en-US" b="1" dirty="0"/>
              <a:t>0-9</a:t>
            </a:r>
            <a:r>
              <a:rPr lang="en-US" dirty="0"/>
              <a:t> then the brute force will be trying all possible combinations one by one like </a:t>
            </a:r>
            <a:r>
              <a:rPr lang="en-US" b="1" dirty="0"/>
              <a:t>0001</a:t>
            </a:r>
            <a:r>
              <a:rPr lang="en-US" dirty="0"/>
              <a:t>, </a:t>
            </a:r>
            <a:r>
              <a:rPr lang="en-US" b="1" dirty="0"/>
              <a:t>0002</a:t>
            </a:r>
            <a:r>
              <a:rPr lang="en-US" dirty="0"/>
              <a:t>, </a:t>
            </a:r>
            <a:r>
              <a:rPr lang="en-US" b="1" dirty="0"/>
              <a:t>0003</a:t>
            </a:r>
            <a:r>
              <a:rPr lang="en-US" dirty="0"/>
              <a:t>, </a:t>
            </a:r>
            <a:r>
              <a:rPr lang="en-US" b="1" dirty="0"/>
              <a:t>0004</a:t>
            </a:r>
            <a:r>
              <a:rPr lang="en-US" dirty="0"/>
              <a:t>, and so on until we get the right PIN. In the worst case, it will take </a:t>
            </a:r>
            <a:r>
              <a:rPr lang="en-US" b="1" dirty="0"/>
              <a:t>10,000 tries</a:t>
            </a:r>
            <a:r>
              <a:rPr lang="en-US" dirty="0"/>
              <a:t> to find the right combination.</a:t>
            </a:r>
          </a:p>
        </p:txBody>
      </p:sp>
    </p:spTree>
    <p:extLst>
      <p:ext uri="{BB962C8B-B14F-4D97-AF65-F5344CB8AC3E}">
        <p14:creationId xmlns:p14="http://schemas.microsoft.com/office/powerpoint/2010/main" val="35114150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376D0F537BFC41899574441D7D87F4" ma:contentTypeVersion="10" ma:contentTypeDescription="Create a new document." ma:contentTypeScope="" ma:versionID="582112bf26593109ea34cd3002fdec9b">
  <xsd:schema xmlns:xsd="http://www.w3.org/2001/XMLSchema" xmlns:xs="http://www.w3.org/2001/XMLSchema" xmlns:p="http://schemas.microsoft.com/office/2006/metadata/properties" xmlns:ns2="df36ac86-8348-4943-b6e5-65ecb424dacd" targetNamespace="http://schemas.microsoft.com/office/2006/metadata/properties" ma:root="true" ma:fieldsID="8284bafebd25dcff7652aa637e0615b3" ns2:_="">
    <xsd:import namespace="df36ac86-8348-4943-b6e5-65ecb424dac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36ac86-8348-4943-b6e5-65ecb424da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EEC710-A6EF-494C-BD55-F41CB8A8A185}"/>
</file>

<file path=customXml/itemProps2.xml><?xml version="1.0" encoding="utf-8"?>
<ds:datastoreItem xmlns:ds="http://schemas.openxmlformats.org/officeDocument/2006/customXml" ds:itemID="{8F22AD71-ECBB-4582-8FC3-7CA8908A4341}"/>
</file>

<file path=customXml/itemProps3.xml><?xml version="1.0" encoding="utf-8"?>
<ds:datastoreItem xmlns:ds="http://schemas.openxmlformats.org/officeDocument/2006/customXml" ds:itemID="{46F775E8-212D-4B3C-95C9-794EE45C0933}"/>
</file>

<file path=docProps/app.xml><?xml version="1.0" encoding="utf-8"?>
<Properties xmlns="http://schemas.openxmlformats.org/officeDocument/2006/extended-properties" xmlns:vt="http://schemas.openxmlformats.org/officeDocument/2006/docPropsVTypes">
  <Template>{12698FD7-B360-AD40-AE50-2B178CA6F2FE}tf10001120</Template>
  <TotalTime>110</TotalTime>
  <Words>695</Words>
  <Application>Microsoft Macintosh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Algorithm types</vt:lpstr>
      <vt:lpstr>algorithm</vt:lpstr>
      <vt:lpstr>Types of algorithm</vt:lpstr>
      <vt:lpstr>Simple recursive algorithm</vt:lpstr>
      <vt:lpstr>Dynamic programming algorithm</vt:lpstr>
      <vt:lpstr>Backtracking algorithm</vt:lpstr>
      <vt:lpstr>Divide and conquer algorithm</vt:lpstr>
      <vt:lpstr>Greedy algorithm</vt:lpstr>
      <vt:lpstr>Brute force algorithm</vt:lpstr>
      <vt:lpstr>Randomized algorithm</vt:lpstr>
      <vt:lpstr>Branch and bound algorithm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Biswas Lohani</dc:creator>
  <cp:lastModifiedBy>Biswas Lohani</cp:lastModifiedBy>
  <cp:revision>8</cp:revision>
  <dcterms:created xsi:type="dcterms:W3CDTF">2021-05-18T10:16:58Z</dcterms:created>
  <dcterms:modified xsi:type="dcterms:W3CDTF">2021-05-18T12:07:55Z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0x0101003C376D0F537BFC41899574441D7D87F4</vt:lpwstr>
  </property>
</Properties>
</file>